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261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4" r:id="rId15"/>
    <p:sldId id="273" r:id="rId16"/>
    <p:sldId id="274" r:id="rId17"/>
    <p:sldId id="275" r:id="rId18"/>
    <p:sldId id="276" r:id="rId19"/>
    <p:sldId id="277" r:id="rId20"/>
    <p:sldId id="286" r:id="rId21"/>
    <p:sldId id="262" r:id="rId22"/>
    <p:sldId id="278" r:id="rId23"/>
    <p:sldId id="279" r:id="rId24"/>
    <p:sldId id="285" r:id="rId25"/>
    <p:sldId id="280" r:id="rId26"/>
    <p:sldId id="281" r:id="rId27"/>
    <p:sldId id="282" r:id="rId28"/>
    <p:sldId id="283" r:id="rId29"/>
  </p:sldIdLst>
  <p:sldSz cx="9144000" cy="6858000" type="screen4x3"/>
  <p:notesSz cx="9309100" cy="7053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D5A"/>
    <a:srgbClr val="002060"/>
    <a:srgbClr val="003399"/>
    <a:srgbClr val="CC00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/>
    <p:restoredTop sz="94607"/>
  </p:normalViewPr>
  <p:slideViewPr>
    <p:cSldViewPr snapToObjects="1">
      <p:cViewPr>
        <p:scale>
          <a:sx n="120" d="100"/>
          <a:sy n="120" d="100"/>
        </p:scale>
        <p:origin x="200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0B11D35-620B-4D7D-8379-9C56132950EF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D6DD10D-7C9B-428D-BAB1-754FBC87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876A-FF64-CC43-86A5-2CDC94791A0C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7050" y="881063"/>
            <a:ext cx="3175000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14BA5-9BF4-BB4B-BB09-42D2FC88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E5A7-D741-AD44-9C9A-17A0656BD704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A32-6F43-4644-A3DA-3BB3F82EC5E0}" type="datetime1">
              <a:rPr lang="en-US" smtClean="0"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420C35-DF95-514C-B6CF-357D382B0C90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EF07D-D5C2-F84D-A942-22A88B258351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842485-0B3C-FF46-8812-C570B8C9CB8C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313C-C10A-D54E-81F1-79D799DAFBE0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A43F-A120-FB49-AAB8-D3477A86624F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CBB5-325A-E145-9CB8-A39A387F345E}" type="datetime1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255-77D6-824E-970C-9F092024572C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7F5FC4-CCDA-6944-A930-809A73E30C4C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F560-AB14-8846-840B-255C8027CF10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07C3-67C0-CF4A-AE46-47B2CFCA2747}" type="datetime1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17A4-6AD1-3740-B013-30279BDBB46F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846C-AD78-BE45-A70A-9049A6C2FF91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30B-2FCB-AC47-A30E-3256860178C8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9D3D-4E1E-B848-AA5B-860850E10DC1}" type="datetime1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DD1DD-F5E4-DA4E-9066-D3E9F70426CD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Arial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715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20800" indent="-2857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573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reativecommons.org/licenses/by-nc/4.0/deed.en_US" TargetMode="Externa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hyperlink" Target="https://freedom-to-tinker.com/blog/felten/nj-election-discrepancies-worse-previously-thought-contradict-sequoias-explanatio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ney.cnn.com/2017/10/12/media/dont-shoot-us-russia-pokemon-go/index.html" TargetMode="External"/><Relationship Id="rId3" Type="http://schemas.openxmlformats.org/officeDocument/2006/relationships/hyperlink" Target="https://www.yahoo.com/news/russian-trolls-schooled-house-cards-185648522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litico.com/story/2017/09/26/facebook-russia-trump-sanders-stein-243172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ox.com/policy-and-politics/2017/10/16/15657512/cambridge-analytica-trump-kushner-flynn-russia" TargetMode="External"/><Relationship Id="rId3" Type="http://schemas.openxmlformats.org/officeDocument/2006/relationships/hyperlink" Target="http://www.businessinsider.com/trump-campaign-data-russia-cambridge-analytica-2017-1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bc.net.au/news/2017-10-16/hillary-clinton-says-julian-assange-helped-donald-trump-win/904794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1295400"/>
            <a:ext cx="8763000" cy="1927225"/>
          </a:xfrm>
        </p:spPr>
        <p:txBody>
          <a:bodyPr/>
          <a:lstStyle/>
          <a:p>
            <a:r>
              <a:rPr lang="en-US" sz="3600" dirty="0" smtClean="0"/>
              <a:t>Information Operations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Steven M. Bellovin, Jason Healey, Matt Waxman</a:t>
            </a:r>
          </a:p>
          <a:p>
            <a:r>
              <a:rPr lang="en-US" dirty="0" smtClean="0"/>
              <a:t>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5143" y="39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y-nc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05126"/>
            <a:ext cx="1199013" cy="4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Elections are composed of many different pieces</a:t>
            </a:r>
          </a:p>
          <a:p>
            <a:pPr lvl="1"/>
            <a:r>
              <a:rPr lang="en-US" dirty="0" smtClean="0"/>
              <a:t>Voting machines</a:t>
            </a:r>
          </a:p>
          <a:p>
            <a:pPr lvl="1"/>
            <a:r>
              <a:rPr lang="en-US" dirty="0" smtClean="0"/>
              <a:t>Vote-counting computers</a:t>
            </a:r>
          </a:p>
          <a:p>
            <a:pPr lvl="1"/>
            <a:r>
              <a:rPr lang="en-US" dirty="0" smtClean="0"/>
              <a:t>Registration computers</a:t>
            </a:r>
          </a:p>
          <a:p>
            <a:pPr lvl="1"/>
            <a:r>
              <a:rPr lang="en-US" dirty="0" smtClean="0"/>
              <a:t>Electronic poll books</a:t>
            </a:r>
          </a:p>
          <a:p>
            <a:pPr lvl="1"/>
            <a:r>
              <a:rPr lang="en-US" dirty="0" smtClean="0"/>
              <a:t>Many more (e.g., online system to check registration status)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Machines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" y="3004079"/>
            <a:ext cx="3767137" cy="281358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Every independent audit has shown that computerized voting machines are very insecure</a:t>
            </a:r>
          </a:p>
          <a:p>
            <a:r>
              <a:rPr lang="en-US" dirty="0" smtClean="0"/>
              <a:t>It’s possible for attackers to completely replace the software</a:t>
            </a:r>
          </a:p>
          <a:p>
            <a:r>
              <a:rPr lang="en-US" dirty="0" smtClean="0"/>
              <a:t>Don’t forget lifecycle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6037263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Photo courtesy Alex </a:t>
            </a:r>
            <a:r>
              <a:rPr lang="en-US" sz="1100" dirty="0" err="1"/>
              <a:t>Halderman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86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</a:t>
            </a:r>
            <a:r>
              <a:rPr lang="en-US" smtClean="0"/>
              <a:t>Machine Storage</a:t>
            </a:r>
            <a:br>
              <a:rPr lang="en-US" smtClean="0"/>
            </a:br>
            <a:r>
              <a:rPr lang="en-US" smtClean="0"/>
              <a:t>Before an Election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6" y="2784475"/>
            <a:ext cx="2439591" cy="32527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2999422"/>
            <a:ext cx="3767138" cy="282289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6037263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Photos courtesy Ed </a:t>
            </a:r>
            <a:r>
              <a:rPr lang="en-US" sz="1200" dirty="0" err="1"/>
              <a:t>Felten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35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There are Ordinary Bugs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0800"/>
            <a:ext cx="1880436" cy="32527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per-candidate totals show 84 Democratic votes and 22 </a:t>
            </a:r>
            <a:r>
              <a:rPr lang="en-US" dirty="0" smtClean="0"/>
              <a:t>Republican votes</a:t>
            </a:r>
          </a:p>
          <a:p>
            <a:r>
              <a:rPr lang="en-US" dirty="0"/>
              <a:t>The ballot selection totals show 83 Democratic votes and 22 </a:t>
            </a:r>
            <a:r>
              <a:rPr lang="en-US" dirty="0" smtClean="0"/>
              <a:t>Republican votes</a:t>
            </a:r>
          </a:p>
          <a:p>
            <a:r>
              <a:rPr lang="en-US" dirty="0" smtClean="0"/>
              <a:t>Huh?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607514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https://freedom-to-</a:t>
            </a:r>
            <a:r>
              <a:rPr lang="en-US" sz="1200" dirty="0" err="1">
                <a:hlinkClick r:id="rId3"/>
              </a:rPr>
              <a:t>tinker.com</a:t>
            </a:r>
            <a:r>
              <a:rPr lang="en-US" sz="1200" dirty="0">
                <a:hlinkClick r:id="rId3"/>
              </a:rPr>
              <a:t>/blog/</a:t>
            </a:r>
            <a:r>
              <a:rPr lang="en-US" sz="1200" dirty="0" err="1">
                <a:hlinkClick r:id="rId3"/>
              </a:rPr>
              <a:t>felten</a:t>
            </a:r>
            <a:r>
              <a:rPr lang="en-US" sz="1200" dirty="0">
                <a:hlinkClick r:id="rId3"/>
              </a:rPr>
              <a:t>/nj-election-discrepancies-worse-previously-thought-contradict-sequoias-explanation/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88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Audit Trails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Most—but not all—states now use voting machines that provide paper audit trails</a:t>
            </a:r>
          </a:p>
          <a:p>
            <a:pPr lvl="1"/>
            <a:r>
              <a:rPr lang="en-US" dirty="0" smtClean="0"/>
              <a:t>Few voters check the paper ballot for accuracy</a:t>
            </a:r>
          </a:p>
          <a:p>
            <a:r>
              <a:rPr lang="en-US" dirty="0" smtClean="0"/>
              <a:t>Some, like New York, use machine-scanned paper ballots</a:t>
            </a:r>
          </a:p>
          <a:p>
            <a:r>
              <a:rPr lang="en-US" dirty="0" smtClean="0"/>
              <a:t>But there are few, if any, proper audits</a:t>
            </a:r>
          </a:p>
          <a:p>
            <a:pPr lvl="1"/>
            <a:r>
              <a:rPr lang="en-US" dirty="0" smtClean="0"/>
              <a:t>Rhode Island and Colorado will conduct “risk-limiting audits” in the future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Vote-Counting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Bernalillo County, NM: in-person voters used DRE machines; absentee ballots used optical mark cards </a:t>
            </a:r>
          </a:p>
          <a:p>
            <a:r>
              <a:rPr lang="en-US" sz="1800" dirty="0"/>
              <a:t>On Election Day in 2000, the absentee ballots appeared to go for Gore </a:t>
            </a:r>
          </a:p>
          <a:p>
            <a:r>
              <a:rPr lang="en-US" sz="1800" dirty="0"/>
              <a:t>That was odd—in that jurisdiction, absentee ballots tend to </a:t>
            </a:r>
            <a:r>
              <a:rPr lang="en-US" sz="1800" dirty="0" smtClean="0"/>
              <a:t>skew GOP</a:t>
            </a:r>
            <a:endParaRPr lang="en-US" sz="1800" dirty="0"/>
          </a:p>
          <a:p>
            <a:r>
              <a:rPr lang="en-US" sz="1800" dirty="0"/>
              <a:t>The problem: the counting program didn’t handle the “straight ticket” option </a:t>
            </a:r>
            <a:r>
              <a:rPr lang="en-US" sz="1800" dirty="0" smtClean="0"/>
              <a:t>properly</a:t>
            </a:r>
            <a:endParaRPr lang="en-US" sz="1800" dirty="0"/>
          </a:p>
          <a:p>
            <a:r>
              <a:rPr lang="en-US" sz="1800" dirty="0"/>
              <a:t>The elections supervisor: the software was buggy </a:t>
            </a:r>
          </a:p>
          <a:p>
            <a:r>
              <a:rPr lang="en-US" sz="1800" dirty="0"/>
              <a:t>The vendor: he programmed it </a:t>
            </a:r>
            <a:r>
              <a:rPr lang="en-US" sz="1800" dirty="0" smtClean="0"/>
              <a:t>incorrectly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 databases—sometimes run by the state—are fairly complex pieces of software</a:t>
            </a:r>
          </a:p>
          <a:p>
            <a:r>
              <a:rPr lang="en-US" dirty="0" smtClean="0"/>
              <a:t>They often have online connectivity</a:t>
            </a:r>
          </a:p>
          <a:p>
            <a:pPr lvl="1"/>
            <a:r>
              <a:rPr lang="en-US" dirty="0" smtClean="0"/>
              <a:t>Upload/download from counties</a:t>
            </a:r>
          </a:p>
          <a:p>
            <a:pPr lvl="1"/>
            <a:r>
              <a:rPr lang="en-US" dirty="0" smtClean="0"/>
              <a:t>Let voters check their status</a:t>
            </a:r>
          </a:p>
          <a:p>
            <a:r>
              <a:rPr lang="en-US" dirty="0" smtClean="0"/>
              <a:t>If you’re not listed, you can’t vote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Russians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 machines are hackable—but they’re not good targets</a:t>
            </a:r>
          </a:p>
          <a:p>
            <a:pPr lvl="1"/>
            <a:r>
              <a:rPr lang="en-US" dirty="0" smtClean="0"/>
              <a:t>There are more than 3,000 counties in the US; most run their own voting systems</a:t>
            </a:r>
          </a:p>
          <a:p>
            <a:pPr lvl="1"/>
            <a:r>
              <a:rPr lang="en-US" dirty="0" smtClean="0"/>
              <a:t>There are many different types of voting machines, and most (usually) aren’t on the Internet</a:t>
            </a:r>
          </a:p>
          <a:p>
            <a:r>
              <a:rPr lang="en-US" dirty="0" smtClean="0"/>
              <a:t>But—what about the registration database? What about the poll books?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Russians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DHS says that Russia probed the election systems of many different states</a:t>
            </a:r>
          </a:p>
          <a:p>
            <a:pPr lvl="1"/>
            <a:r>
              <a:rPr lang="en-US" dirty="0" smtClean="0"/>
              <a:t>The exact number is in dispute</a:t>
            </a:r>
          </a:p>
          <a:p>
            <a:r>
              <a:rPr lang="en-US" dirty="0" smtClean="0"/>
              <a:t>Were they adding voters? Deleting voters? Stealing information?</a:t>
            </a:r>
          </a:p>
          <a:p>
            <a:pPr lvl="1"/>
            <a:r>
              <a:rPr lang="en-US" dirty="0" smtClean="0"/>
              <a:t>Durham County, NC had electronic poll book problems—some suspect hacking, though this is hotly disputed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3" y="304800"/>
            <a:ext cx="8382000" cy="1143000"/>
          </a:xfrm>
        </p:spPr>
        <p:txBody>
          <a:bodyPr/>
          <a:lstStyle/>
          <a:p>
            <a:r>
              <a:rPr lang="en-US" dirty="0" smtClean="0"/>
              <a:t>What Did </a:t>
            </a:r>
            <a:r>
              <a:rPr lang="en-US" smtClean="0"/>
              <a:t>Hacking Accomplish?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release of the stolen emails seems to have had some effect, though the extent isn’t clear</a:t>
            </a:r>
          </a:p>
          <a:p>
            <a:pPr lvl="1"/>
            <a:r>
              <a:rPr lang="en-US" dirty="0" smtClean="0"/>
              <a:t>They certainly were a distraction</a:t>
            </a:r>
          </a:p>
          <a:p>
            <a:r>
              <a:rPr lang="en-US" dirty="0" smtClean="0"/>
              <a:t>No credible evidence of actual attacks on voting machines</a:t>
            </a:r>
          </a:p>
          <a:p>
            <a:r>
              <a:rPr lang="en-US" dirty="0" smtClean="0"/>
              <a:t>It remains unclear what the purpose or effect </a:t>
            </a:r>
            <a:r>
              <a:rPr lang="en-US" dirty="0"/>
              <a:t>was </a:t>
            </a:r>
            <a:r>
              <a:rPr lang="en-US" dirty="0" smtClean="0"/>
              <a:t>of registration database probes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someone using information—bits</a:t>
            </a:r>
          </a:p>
          <a:p>
            <a:r>
              <a:rPr lang="en-US" dirty="0" smtClean="0"/>
              <a:t>Sometimes, it’s propaganda</a:t>
            </a:r>
          </a:p>
          <a:p>
            <a:r>
              <a:rPr lang="en-US" dirty="0" smtClean="0"/>
              <a:t>Other times, it’s hacking</a:t>
            </a:r>
          </a:p>
          <a:p>
            <a:r>
              <a:rPr lang="en-US" dirty="0" smtClean="0"/>
              <a:t>During the 2016 election campaign, Russia did both of these and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Do </a:t>
            </a:r>
            <a:br>
              <a:rPr lang="en-US" dirty="0" smtClean="0"/>
            </a:br>
            <a:r>
              <a:rPr lang="en-US" dirty="0" smtClean="0"/>
              <a:t>We Do About It?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Propaganda 2.0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Russians clearly used social media in an attempt to meddle with the election</a:t>
            </a:r>
          </a:p>
          <a:p>
            <a:r>
              <a:rPr lang="en-US" dirty="0" smtClean="0"/>
              <a:t>The stories are often vague and contradictory, and sometimes downright </a:t>
            </a:r>
            <a:r>
              <a:rPr lang="en-US" dirty="0" smtClean="0"/>
              <a:t>weird</a:t>
            </a:r>
          </a:p>
          <a:p>
            <a:r>
              <a:rPr lang="en-US" smtClean="0"/>
              <a:t>This is a moving target; there’s more news every day</a:t>
            </a:r>
            <a:endParaRPr lang="en-US" dirty="0" smtClean="0"/>
          </a:p>
          <a:p>
            <a:r>
              <a:rPr lang="en-US" dirty="0" smtClean="0"/>
              <a:t>Did they really </a:t>
            </a:r>
            <a:r>
              <a:rPr lang="en-US" dirty="0" smtClean="0">
                <a:hlinkClick r:id="rId2"/>
              </a:rPr>
              <a:t>use Pokémon Go </a:t>
            </a:r>
            <a:r>
              <a:rPr lang="en-US" dirty="0" smtClean="0"/>
              <a:t>to fan racial unrest?</a:t>
            </a:r>
          </a:p>
          <a:p>
            <a:r>
              <a:rPr lang="en-US" dirty="0" smtClean="0"/>
              <a:t>Did they really tell their operatives to </a:t>
            </a:r>
            <a:r>
              <a:rPr lang="en-US" dirty="0" smtClean="0">
                <a:hlinkClick r:id="rId3"/>
              </a:rPr>
              <a:t>watch “House of Cards” </a:t>
            </a:r>
            <a:r>
              <a:rPr lang="en-US" dirty="0" smtClean="0"/>
              <a:t>to understand American politics?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Take much of this with many grains of salt!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of Facebook, Twitter, and Google</a:t>
            </a:r>
          </a:p>
          <a:p>
            <a:pPr lvl="1"/>
            <a:r>
              <a:rPr lang="en-US" dirty="0" smtClean="0"/>
              <a:t>Others?</a:t>
            </a:r>
          </a:p>
          <a:p>
            <a:r>
              <a:rPr lang="en-US" dirty="0" smtClean="0"/>
              <a:t>Bots, to post things, drive up follower counts, repost</a:t>
            </a:r>
          </a:p>
          <a:p>
            <a:pPr lvl="1"/>
            <a:r>
              <a:rPr lang="en-US" dirty="0" smtClean="0"/>
              <a:t>The exact number is subject to dispute</a:t>
            </a:r>
          </a:p>
          <a:p>
            <a:r>
              <a:rPr lang="en-US" dirty="0" smtClean="0"/>
              <a:t>Ads</a:t>
            </a:r>
          </a:p>
          <a:p>
            <a:r>
              <a:rPr lang="en-US" dirty="0" smtClean="0"/>
              <a:t>Bloggers; fake news</a:t>
            </a:r>
          </a:p>
          <a:p>
            <a:r>
              <a:rPr lang="en-US" dirty="0" smtClean="0"/>
              <a:t>Perhaps offering the Trump campaign damaging information about Clinton</a:t>
            </a:r>
          </a:p>
          <a:p>
            <a:r>
              <a:rPr lang="en-US" dirty="0" smtClean="0"/>
              <a:t>“Kompromat” on Trump?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7656512" cy="1554480"/>
          </a:xfrm>
        </p:spPr>
        <p:txBody>
          <a:bodyPr/>
          <a:lstStyle/>
          <a:p>
            <a:r>
              <a:rPr lang="en-US" dirty="0" smtClean="0"/>
              <a:t>Create enough fake news and/or dubious news and/or targeted news to drown out the real stuff</a:t>
            </a:r>
          </a:p>
          <a:p>
            <a:r>
              <a:rPr lang="en-US" dirty="0" smtClean="0"/>
              <a:t>Goal: leave people uncertain where to go for reliable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329886" y="4038600"/>
            <a:ext cx="6515601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7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Defeat Clinton</a:t>
            </a:r>
          </a:p>
          <a:p>
            <a:pPr lvl="1"/>
            <a:r>
              <a:rPr lang="en-US" dirty="0" smtClean="0"/>
              <a:t>Some stories claim that Putin hates her for her actions while Secretary of State</a:t>
            </a:r>
          </a:p>
          <a:p>
            <a:r>
              <a:rPr lang="en-US" dirty="0" smtClean="0"/>
              <a:t>Weaken the US</a:t>
            </a:r>
          </a:p>
          <a:p>
            <a:pPr lvl="1"/>
            <a:r>
              <a:rPr lang="en-US" dirty="0" smtClean="0"/>
              <a:t>Create or fan dissension</a:t>
            </a:r>
          </a:p>
          <a:p>
            <a:pPr lvl="2"/>
            <a:r>
              <a:rPr lang="en-US" dirty="0" smtClean="0"/>
              <a:t>Backed: Black Lives Matter; far right groups; </a:t>
            </a:r>
            <a:r>
              <a:rPr lang="en-US" dirty="0" smtClean="0">
                <a:hlinkClick r:id="rId2"/>
              </a:rPr>
              <a:t>Sanders; Stein</a:t>
            </a:r>
            <a:endParaRPr lang="en-US" dirty="0" smtClean="0"/>
          </a:p>
          <a:p>
            <a:pPr lvl="2"/>
            <a:r>
              <a:rPr lang="en-US" dirty="0" smtClean="0"/>
              <a:t>Or so some stories claim</a:t>
            </a:r>
          </a:p>
          <a:p>
            <a:pPr lvl="1"/>
            <a:r>
              <a:rPr lang="en-US" dirty="0" smtClean="0"/>
              <a:t>Create doubts about the legitimacy of the </a:t>
            </a:r>
            <a:r>
              <a:rPr lang="en-US" dirty="0" smtClean="0"/>
              <a:t>election</a:t>
            </a:r>
          </a:p>
          <a:p>
            <a:r>
              <a:rPr lang="en-US" dirty="0" smtClean="0"/>
              <a:t>Weaken US allies, especially NATO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Stealing voter rolls from state election sites?</a:t>
            </a:r>
          </a:p>
          <a:p>
            <a:r>
              <a:rPr lang="en-US" dirty="0" smtClean="0"/>
              <a:t>Cambridge </a:t>
            </a:r>
            <a:r>
              <a:rPr lang="en-US" dirty="0" err="1" smtClean="0"/>
              <a:t>Analytica</a:t>
            </a:r>
            <a:r>
              <a:rPr lang="en-US" dirty="0" smtClean="0"/>
              <a:t>? (per </a:t>
            </a:r>
            <a:r>
              <a:rPr lang="en-US" dirty="0" smtClean="0">
                <a:hlinkClick r:id="rId2"/>
              </a:rPr>
              <a:t>vox.com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Internet Research Agency, in St. Petersburg?</a:t>
            </a:r>
          </a:p>
          <a:p>
            <a:r>
              <a:rPr lang="en-US" dirty="0" smtClean="0"/>
              <a:t>Machine learning </a:t>
            </a:r>
            <a:r>
              <a:rPr lang="en-US" dirty="0" smtClean="0">
                <a:hlinkClick r:id="rId3"/>
              </a:rPr>
              <a:t>from Twitter feeds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Geographical targeting, e.g., swing states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Going Elsewhere?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reports allege links to the Brexit campaign</a:t>
            </a:r>
          </a:p>
          <a:p>
            <a:r>
              <a:rPr lang="en-US" dirty="0" smtClean="0"/>
              <a:t>Fake news in France, just before the election</a:t>
            </a:r>
          </a:p>
          <a:p>
            <a:r>
              <a:rPr lang="en-US" dirty="0" smtClean="0"/>
              <a:t>Germany?</a:t>
            </a:r>
          </a:p>
          <a:p>
            <a:r>
              <a:rPr lang="en-US" dirty="0" smtClean="0"/>
              <a:t>Elsewhere?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Do </a:t>
            </a:r>
            <a:br>
              <a:rPr lang="en-US" dirty="0" smtClean="0"/>
            </a:br>
            <a:r>
              <a:rPr lang="en-US" dirty="0" smtClean="0"/>
              <a:t>We Do About It?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4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“Someone”—the US intelligence community says, with high confidence, that it was Russia—hacked a Democratic National Committee email server.</a:t>
            </a:r>
          </a:p>
          <a:p>
            <a:r>
              <a:rPr lang="en-US" dirty="0" smtClean="0"/>
              <a:t>They also hacked John Podesta’s email.</a:t>
            </a:r>
          </a:p>
          <a:p>
            <a:r>
              <a:rPr lang="en-US" dirty="0" smtClean="0"/>
              <a:t>These were strategically leaked by “Guccifer 2.0”</a:t>
            </a:r>
          </a:p>
          <a:p>
            <a:pPr lvl="1"/>
            <a:r>
              <a:rPr lang="en-US" dirty="0" smtClean="0"/>
              <a:t>Some “leaked” documents purporting to be from the Clinton Foundation were from elsewhere or were forgeries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October 7 at 4:00pm, the Washington Post broke the story about the Access Hollywood tape</a:t>
            </a:r>
          </a:p>
          <a:p>
            <a:r>
              <a:rPr lang="en-US" dirty="0" smtClean="0"/>
              <a:t>Two hours later, </a:t>
            </a:r>
            <a:r>
              <a:rPr lang="en-US" dirty="0" err="1" smtClean="0"/>
              <a:t>Wikileaks</a:t>
            </a:r>
            <a:r>
              <a:rPr lang="en-US" dirty="0" smtClean="0"/>
              <a:t> published 2,000 of John Podesta’s stolen emails</a:t>
            </a:r>
          </a:p>
          <a:p>
            <a:r>
              <a:rPr lang="en-US" dirty="0"/>
              <a:t>Clinton: </a:t>
            </a:r>
            <a:r>
              <a:rPr lang="en-US" dirty="0" smtClean="0"/>
              <a:t>“And </a:t>
            </a:r>
            <a:r>
              <a:rPr lang="en-US" dirty="0"/>
              <a:t>I've no doubt in my mind that there was some communication if not coordination to drop those the first time in response to the Hollywood Access tape</a:t>
            </a:r>
            <a:r>
              <a:rPr lang="en-US" dirty="0" smtClean="0"/>
              <a:t>.” </a:t>
            </a:r>
          </a:p>
          <a:p>
            <a:pPr marL="0" indent="0" algn="ctr">
              <a:buNone/>
            </a:pP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www.abc.net.au/news/2017-10-16/hillary-clinton-says-julian-assange-helped-donald-trump-win/9047944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Podesta’s Email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Podesta received an email like this</a:t>
            </a:r>
          </a:p>
          <a:p>
            <a:r>
              <a:rPr lang="en-US" dirty="0" smtClean="0"/>
              <a:t>His sysadmin said it was legit</a:t>
            </a:r>
          </a:p>
          <a:p>
            <a:pPr lvl="1"/>
            <a:r>
              <a:rPr lang="en-US" dirty="0" smtClean="0"/>
              <a:t>Apparently, he meant to say “not legit”</a:t>
            </a:r>
          </a:p>
          <a:p>
            <a:r>
              <a:rPr lang="en-US" dirty="0" smtClean="0"/>
              <a:t>The link goes to a </a:t>
            </a:r>
            <a:r>
              <a:rPr lang="en-US" dirty="0" err="1" smtClean="0"/>
              <a:t>bit.ly</a:t>
            </a:r>
            <a:r>
              <a:rPr lang="en-US" dirty="0" smtClean="0"/>
              <a:t> address</a:t>
            </a:r>
          </a:p>
          <a:p>
            <a:r>
              <a:rPr lang="en-US" dirty="0" smtClean="0"/>
              <a:t>The attackers didn’t secure their </a:t>
            </a:r>
            <a:r>
              <a:rPr lang="en-US" dirty="0" err="1" smtClean="0"/>
              <a:t>bitly</a:t>
            </a:r>
            <a:r>
              <a:rPr lang="en-US" dirty="0" smtClean="0"/>
              <a:t> </a:t>
            </a:r>
            <a:r>
              <a:rPr lang="en-US" dirty="0" err="1" smtClean="0"/>
              <a:t>acount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9990" y="2784475"/>
            <a:ext cx="3698157" cy="32527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Legit at First Glance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01441"/>
            <a:ext cx="6629399" cy="42358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76400" y="28956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2895600"/>
            <a:ext cx="16383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Actual Hostname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01441"/>
            <a:ext cx="6629399" cy="42358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2667000"/>
            <a:ext cx="3276600" cy="228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2667000"/>
            <a:ext cx="1905000" cy="228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Did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IC and many private security firms attributed the attack to Russia</a:t>
            </a:r>
          </a:p>
          <a:p>
            <a:r>
              <a:rPr lang="en-US" dirty="0" smtClean="0"/>
              <a:t>Two different hacking groups involved</a:t>
            </a:r>
          </a:p>
          <a:p>
            <a:pPr lvl="1"/>
            <a:r>
              <a:rPr lang="en-US" dirty="0" smtClean="0"/>
              <a:t>“Cozy Bear” (AKA APT29): the FSB and/or SVR</a:t>
            </a:r>
          </a:p>
          <a:p>
            <a:pPr lvl="1"/>
            <a:r>
              <a:rPr lang="en-US" dirty="0" smtClean="0"/>
              <a:t>“Fancy Bear” (APT28): the GRU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19174</TotalTime>
  <Words>1023</Words>
  <Application>Microsoft Macintosh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Calisto MT</vt:lpstr>
      <vt:lpstr>Wingdings</vt:lpstr>
      <vt:lpstr>Genesis</vt:lpstr>
      <vt:lpstr>Information Operations</vt:lpstr>
      <vt:lpstr>Information Operations</vt:lpstr>
      <vt:lpstr>Hacking</vt:lpstr>
      <vt:lpstr>The DNC</vt:lpstr>
      <vt:lpstr>Wikileaks</vt:lpstr>
      <vt:lpstr>Podesta’s Email</vt:lpstr>
      <vt:lpstr>Looks Legit at First Glance</vt:lpstr>
      <vt:lpstr>The Actual Hostname</vt:lpstr>
      <vt:lpstr>Who Did It?</vt:lpstr>
      <vt:lpstr>Election Systems</vt:lpstr>
      <vt:lpstr>Voting Machines</vt:lpstr>
      <vt:lpstr>Voting Machine Storage Before an Election</vt:lpstr>
      <vt:lpstr>And There are Ordinary Bugs</vt:lpstr>
      <vt:lpstr>Paper Audit Trails</vt:lpstr>
      <vt:lpstr>Vote-Counting Software</vt:lpstr>
      <vt:lpstr>Registration Databases</vt:lpstr>
      <vt:lpstr>Enter the Russians</vt:lpstr>
      <vt:lpstr>Enter the Russians</vt:lpstr>
      <vt:lpstr>What Did Hacking Accomplish?</vt:lpstr>
      <vt:lpstr>And What Do  We Do About It?</vt:lpstr>
      <vt:lpstr>Propaganda 2.0</vt:lpstr>
      <vt:lpstr>Social Media</vt:lpstr>
      <vt:lpstr>Tactics</vt:lpstr>
      <vt:lpstr>Distraction?</vt:lpstr>
      <vt:lpstr>Russian Goals</vt:lpstr>
      <vt:lpstr>Targeting</vt:lpstr>
      <vt:lpstr>Are They Going Elsewhere?</vt:lpstr>
      <vt:lpstr>And What Do  We Do About It?</vt:lpstr>
    </vt:vector>
  </TitlesOfParts>
  <Company>Federal Trade Commission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in the Real World</dc:title>
  <dc:creator>Federal Trade Commission</dc:creator>
  <cp:lastModifiedBy>Steven M. Bellovin</cp:lastModifiedBy>
  <cp:revision>308</cp:revision>
  <cp:lastPrinted>2013-04-03T14:51:41Z</cp:lastPrinted>
  <dcterms:created xsi:type="dcterms:W3CDTF">2013-03-26T17:17:25Z</dcterms:created>
  <dcterms:modified xsi:type="dcterms:W3CDTF">2017-10-17T18:07:39Z</dcterms:modified>
</cp:coreProperties>
</file>