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7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4" r:id="rId18"/>
    <p:sldId id="273" r:id="rId19"/>
    <p:sldId id="277" r:id="rId20"/>
    <p:sldId id="278" r:id="rId21"/>
    <p:sldId id="279" r:id="rId22"/>
    <p:sldId id="284" r:id="rId23"/>
    <p:sldId id="285" r:id="rId24"/>
    <p:sldId id="286" r:id="rId25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674"/>
  </p:normalViewPr>
  <p:slideViewPr>
    <p:cSldViewPr snapToObjects="1">
      <p:cViewPr>
        <p:scale>
          <a:sx n="110" d="100"/>
          <a:sy n="110" d="100"/>
        </p:scale>
        <p:origin x="2112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Junger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Daley (6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Universal Studios v. Corley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Bernstein v. US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(9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opinion withdrawn)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1942-5D3E-5747-8D9E-2FE378ABBE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-nc/4.0/deed.en_US" TargetMode="External"/><Relationship Id="rId3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hyperlink" Target="https://arstechnica.com/information-technology/2015/07/950-million-android-phones-can-be-hijacked-by-malicious-text-messages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295400"/>
            <a:ext cx="8763000" cy="1927225"/>
          </a:xfrm>
        </p:spPr>
        <p:txBody>
          <a:bodyPr/>
          <a:lstStyle/>
          <a:p>
            <a:r>
              <a:rPr lang="en-US" sz="3600" dirty="0" smtClean="0"/>
              <a:t>The Problem with </a:t>
            </a:r>
            <a:r>
              <a:rPr lang="en-US" sz="3600" smtClean="0"/>
              <a:t>Exceptional Access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Steven M. Bellovin, Jason Healey, Matt Waxman</a:t>
            </a:r>
          </a:p>
          <a:p>
            <a:r>
              <a:rPr lang="en-US" dirty="0" smtClean="0"/>
              <a:t>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42FB-D472-254E-9C20-41BF78E67A5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5143" y="39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by-nc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126"/>
            <a:ext cx="1199013" cy="4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about foreign-made cryptography?</a:t>
            </a:r>
          </a:p>
          <a:p>
            <a:pPr lvl="1"/>
            <a:r>
              <a:rPr lang="en-US" dirty="0" smtClean="0"/>
              <a:t>The majority of encryption products are developed abroad</a:t>
            </a:r>
          </a:p>
          <a:p>
            <a:pPr lvl="1"/>
            <a:r>
              <a:rPr lang="en-US" dirty="0" smtClean="0"/>
              <a:t>The last time crypto was an issue, in the 1990s, the loss of business to non-US companies was a major factor in loosening export restrictions</a:t>
            </a:r>
          </a:p>
          <a:p>
            <a:r>
              <a:rPr lang="en-US" dirty="0" smtClean="0"/>
              <a:t>What non-US buyers will want American software if the crypto has an exceptional access facility accessible to the FBI and the NSA?</a:t>
            </a:r>
          </a:p>
          <a:p>
            <a:pPr lvl="1"/>
            <a:r>
              <a:rPr lang="en-US" dirty="0" smtClean="0"/>
              <a:t>In 1997, the Swedish parliament was </a:t>
            </a:r>
            <a:r>
              <a:rPr lang="en-US" i="1" dirty="0" smtClean="0"/>
              <a:t>not</a:t>
            </a:r>
            <a:r>
              <a:rPr lang="en-US" dirty="0" smtClean="0"/>
              <a:t> amused to learn that they’d purchased a system to which the NSA had the keys</a:t>
            </a:r>
          </a:p>
          <a:p>
            <a:r>
              <a:rPr lang="en-US" dirty="0" smtClean="0"/>
              <a:t>What will the State Department say to China when it wants its own access?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breaking encryption is too cheap, it is bad </a:t>
            </a:r>
            <a:r>
              <a:rPr lang="en-US" dirty="0"/>
              <a:t>for society: “the ordinary checks that constrain abusive law enforcement </a:t>
            </a:r>
            <a:r>
              <a:rPr lang="en-US" dirty="0" smtClean="0"/>
              <a:t>practices [are]: ‘limited </a:t>
            </a:r>
            <a:r>
              <a:rPr lang="en-US" dirty="0"/>
              <a:t>police resources and community hostility</a:t>
            </a:r>
            <a:r>
              <a:rPr lang="en-US" dirty="0" smtClean="0"/>
              <a:t>.’” (</a:t>
            </a:r>
            <a:r>
              <a:rPr lang="en-US" i="1" dirty="0" smtClean="0"/>
              <a:t>US v. Jones</a:t>
            </a:r>
            <a:r>
              <a:rPr lang="en-US" dirty="0" smtClean="0"/>
              <a:t>, </a:t>
            </a:r>
            <a:r>
              <a:rPr lang="sk-SK" dirty="0"/>
              <a:t>615 F. 3d </a:t>
            </a:r>
            <a:r>
              <a:rPr lang="sk-SK" dirty="0" smtClean="0"/>
              <a:t>544 (2012), Sotomayor, concurring)</a:t>
            </a:r>
          </a:p>
          <a:p>
            <a:r>
              <a:rPr lang="sk-SK" dirty="0" smtClean="0"/>
              <a:t>If it‘s too expensive for the vendor, it inhibits innovation</a:t>
            </a:r>
          </a:p>
          <a:p>
            <a:r>
              <a:rPr lang="sk-SK" dirty="0" smtClean="0"/>
              <a:t>Code complexity is also a cost and security problem</a:t>
            </a:r>
          </a:p>
          <a:p>
            <a:r>
              <a:rPr lang="sk-SK" dirty="0" smtClean="0"/>
              <a:t>(As forecast, CALEA compliance indeed led to security problems)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versus the FBI: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San </a:t>
            </a:r>
            <a:r>
              <a:rPr lang="en-US" dirty="0" err="1" smtClean="0"/>
              <a:t>Bernadino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Syed </a:t>
            </a:r>
            <a:r>
              <a:rPr lang="en-US" dirty="0" err="1" smtClean="0"/>
              <a:t>Farook</a:t>
            </a:r>
            <a:r>
              <a:rPr lang="en-US" dirty="0" smtClean="0"/>
              <a:t> died in a shootout, the FBI found a county-owned iPhone in his car</a:t>
            </a:r>
          </a:p>
          <a:p>
            <a:r>
              <a:rPr lang="en-US" dirty="0" smtClean="0"/>
              <a:t>The county gave consent to a search, the FBI had a warrant—but the phone was locked (with some data encrypted) and </a:t>
            </a:r>
            <a:r>
              <a:rPr lang="en-US" i="1" dirty="0" smtClean="0"/>
              <a:t>might</a:t>
            </a:r>
            <a:r>
              <a:rPr lang="en-US" dirty="0" smtClean="0"/>
              <a:t> erase everything if the PIN was entered incorrectly 10 times</a:t>
            </a:r>
          </a:p>
          <a:p>
            <a:r>
              <a:rPr lang="en-US" dirty="0" smtClean="0"/>
              <a:t>Magistrate Judge Pym ordered Apple to produce software that would allow unlimited guesses, with a provision to enter them rapidly</a:t>
            </a:r>
          </a:p>
          <a:p>
            <a:r>
              <a:rPr lang="en-US" dirty="0" smtClean="0"/>
              <a:t>Apple objected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07" y="304800"/>
            <a:ext cx="8382000" cy="1143000"/>
          </a:xfrm>
        </p:spPr>
        <p:txBody>
          <a:bodyPr/>
          <a:lstStyle/>
          <a:p>
            <a:r>
              <a:rPr lang="en-US" smtClean="0"/>
              <a:t>It Wasn’t About </a:t>
            </a:r>
            <a:r>
              <a:rPr lang="en-US" dirty="0" smtClean="0"/>
              <a:t>This One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was good reason to believe the FBI would find nothing of interest on this phone</a:t>
            </a:r>
          </a:p>
          <a:p>
            <a:r>
              <a:rPr lang="en-US" dirty="0" smtClean="0"/>
              <a:t>Building the infrastructure to unlock this single phone is time-consuming and expensive—but once the code exists, it becomes easy to unlock others</a:t>
            </a:r>
          </a:p>
          <a:p>
            <a:r>
              <a:rPr lang="en-US" dirty="0" smtClean="0"/>
              <a:t>Apple and the FBI both knew this.</a:t>
            </a:r>
          </a:p>
          <a:p>
            <a:pPr lvl="1"/>
            <a:r>
              <a:rPr lang="en-US" dirty="0" smtClean="0"/>
              <a:t>The FBI wanted a precedent set in what seems like an ideal case</a:t>
            </a:r>
          </a:p>
          <a:p>
            <a:pPr lvl="1"/>
            <a:r>
              <a:rPr lang="en-US" dirty="0" smtClean="0"/>
              <a:t>Apple is afraid of exactly that happening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Apple estimated that it would take 3-10 person-months to produce the code</a:t>
            </a:r>
          </a:p>
          <a:p>
            <a:pPr lvl="1"/>
            <a:r>
              <a:rPr lang="en-US" dirty="0" smtClean="0"/>
              <a:t>My own, independent estimate </a:t>
            </a:r>
            <a:r>
              <a:rPr lang="en-US" dirty="0" smtClean="0"/>
              <a:t>was quite </a:t>
            </a:r>
            <a:r>
              <a:rPr lang="en-US" dirty="0" smtClean="0"/>
              <a:t>compatible with theirs</a:t>
            </a:r>
          </a:p>
          <a:p>
            <a:pPr lvl="1"/>
            <a:r>
              <a:rPr lang="en-US" dirty="0" smtClean="0"/>
              <a:t>All iPhone code must be “digitally signed”, using a cryptographic key possessed by Apple</a:t>
            </a:r>
          </a:p>
          <a:p>
            <a:r>
              <a:rPr lang="en-US" dirty="0" smtClean="0"/>
              <a:t>This, though, is the cost to produce the </a:t>
            </a:r>
            <a:r>
              <a:rPr lang="en-US" i="1" dirty="0" smtClean="0"/>
              <a:t>first</a:t>
            </a:r>
            <a:r>
              <a:rPr lang="el-GR" dirty="0"/>
              <a:t> </a:t>
            </a:r>
            <a:r>
              <a:rPr lang="en-US" dirty="0" smtClean="0"/>
              <a:t>copy of the software, for this one phone.  Each subsequent version would be very cheap</a:t>
            </a:r>
          </a:p>
          <a:p>
            <a:r>
              <a:rPr lang="en-US" dirty="0" smtClean="0"/>
              <a:t>If the software is not locked to one phone, it </a:t>
            </a:r>
            <a:r>
              <a:rPr lang="en-US" i="1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become a target of other governments</a:t>
            </a:r>
          </a:p>
          <a:p>
            <a:r>
              <a:rPr lang="en-US" dirty="0" smtClean="0"/>
              <a:t>If it is locked to one phone, you have the </a:t>
            </a:r>
            <a:r>
              <a:rPr lang="en-US" dirty="0" err="1" smtClean="0"/>
              <a:t>routinization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Compelled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Is computer code “speech” under the First Amendment, or is it purely functional?</a:t>
            </a:r>
          </a:p>
          <a:p>
            <a:pPr lvl="1"/>
            <a:r>
              <a:rPr lang="en-US" sz="1600" dirty="0" smtClean="0"/>
              <a:t>The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, 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and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Circuits have said code can be speech (9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Circuit opinion withdrawn)</a:t>
            </a:r>
          </a:p>
          <a:p>
            <a:pPr lvl="1"/>
            <a:r>
              <a:rPr lang="en-US" sz="1600" dirty="0" smtClean="0"/>
              <a:t>In all three cases, the code was linked to an political issue</a:t>
            </a:r>
          </a:p>
          <a:p>
            <a:r>
              <a:rPr lang="en-US" sz="1600" dirty="0" smtClean="0"/>
              <a:t>Apple has </a:t>
            </a:r>
            <a:r>
              <a:rPr lang="en-US" sz="1600" i="1" dirty="0" smtClean="0"/>
              <a:t>expressed an opinion</a:t>
            </a:r>
            <a:r>
              <a:rPr lang="en-US" sz="1600" dirty="0" smtClean="0"/>
              <a:t> that back doors are ethically wrong.  Can they be compelled to “say” something they don’t believe?</a:t>
            </a:r>
          </a:p>
          <a:p>
            <a:r>
              <a:rPr lang="en-US" sz="1600" dirty="0" smtClean="0"/>
              <a:t>What about the digital signature?</a:t>
            </a:r>
          </a:p>
          <a:p>
            <a:pPr lvl="1"/>
            <a:r>
              <a:rPr lang="en-US" sz="1600" dirty="0" smtClean="0"/>
              <a:t>Is that merely a functional access control mechanism?</a:t>
            </a:r>
          </a:p>
          <a:p>
            <a:pPr lvl="1"/>
            <a:r>
              <a:rPr lang="en-US" sz="1600" dirty="0" smtClean="0"/>
              <a:t>Or is it Apple’s attestation that the code meets their standards? </a:t>
            </a:r>
          </a:p>
          <a:p>
            <a:pPr lvl="1"/>
            <a:r>
              <a:rPr lang="en-US" sz="1600" dirty="0" smtClean="0"/>
              <a:t>Their app store policies and signed apps have been a major reason why </a:t>
            </a:r>
            <a:r>
              <a:rPr lang="en-US" sz="1600" dirty="0" err="1" smtClean="0"/>
              <a:t>iOS</a:t>
            </a:r>
            <a:r>
              <a:rPr lang="en-US" sz="1600" dirty="0" smtClean="0"/>
              <a:t> has much better security than Android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Subpoenaing the Code and Signing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FBI indicated that if Apple won’t help it unlock the phone, it would subpoena the code and signing key</a:t>
            </a:r>
          </a:p>
          <a:p>
            <a:r>
              <a:rPr lang="en-US" dirty="0" smtClean="0"/>
              <a:t>Can the code be subpoenaed?  Probably, but producing a usable copy of the code base and build environment is far from easy</a:t>
            </a:r>
          </a:p>
          <a:p>
            <a:r>
              <a:rPr lang="en-US" dirty="0" smtClean="0"/>
              <a:t>The signing key?</a:t>
            </a:r>
          </a:p>
          <a:p>
            <a:pPr lvl="1"/>
            <a:r>
              <a:rPr lang="en-US" dirty="0" smtClean="0"/>
              <a:t>There’s still the compelled speech issue</a:t>
            </a:r>
          </a:p>
          <a:p>
            <a:pPr lvl="1"/>
            <a:r>
              <a:rPr lang="en-US" dirty="0" smtClean="0"/>
              <a:t>Apple may not be able to turn it over—best practices dictate keeping such keys in a “Hardware Security Module” (HSM)</a:t>
            </a:r>
          </a:p>
          <a:p>
            <a:pPr lvl="1"/>
            <a:r>
              <a:rPr lang="en-US" dirty="0" smtClean="0"/>
              <a:t>The whole point of an HSM is to prevent disclosure of a major signing key!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FBI paid an (unknown) company $900,000 to—somehow!—get into the phone</a:t>
            </a:r>
          </a:p>
          <a:p>
            <a:r>
              <a:rPr lang="en-US" dirty="0" smtClean="0"/>
              <a:t>Nothing was found</a:t>
            </a:r>
          </a:p>
          <a:p>
            <a:r>
              <a:rPr lang="en-US" dirty="0" smtClean="0"/>
              <a:t>Apple never wrote the requested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2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Privacy, It’s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Phones hold a lot of sensitive information (passwords, bank account numbers, email account access, etc.)</a:t>
            </a:r>
          </a:p>
          <a:p>
            <a:r>
              <a:rPr lang="en-US" dirty="0" smtClean="0"/>
              <a:t>The decline of Blackberry and the rise of “Bring Your Own Device” (BYOD) means that corporate data is on phones, too</a:t>
            </a:r>
          </a:p>
          <a:p>
            <a:r>
              <a:rPr lang="en-US" dirty="0" smtClean="0"/>
              <a:t>Phones are are used as authenticators for network login, sometimes in place of hardware tokens</a:t>
            </a:r>
          </a:p>
          <a:p>
            <a:r>
              <a:rPr lang="en-US" dirty="0" smtClean="0"/>
              <a:t>Imagine an American business executive crossing the border into a country with an oppressive government—and that government can unlock the phone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Idea: Lawful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proposal: hack the endpoints</a:t>
            </a:r>
          </a:p>
          <a:p>
            <a:r>
              <a:rPr lang="en-US" dirty="0" smtClean="0"/>
              <a:t>Plant whatever wiretap software is needed on the target’s machine</a:t>
            </a:r>
          </a:p>
          <a:p>
            <a:r>
              <a:rPr lang="en-US" dirty="0" smtClean="0"/>
              <a:t>Capture plaintext before encryption or after decryption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CF53-17A2-2F40-8220-4E41C345DF5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A680-1A4C-D74A-A6C5-1C91DB9FD8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fact: modern algorithms, if correctly implemented and correctly used, are unbreakable</a:t>
            </a:r>
          </a:p>
          <a:p>
            <a:r>
              <a:rPr lang="en-US" dirty="0" smtClean="0"/>
              <a:t>Why do I (and most other cryptographers) oppose exceptional access mechanisms?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It: Wiretaps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Scan the target computer and/or target network</a:t>
            </a:r>
          </a:p>
          <a:p>
            <a:r>
              <a:rPr lang="en-US" dirty="0" smtClean="0"/>
              <a:t>Must allow for multiple devices, home routers (technical term: “NATs”),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Figure out the OS and software used, the versions, etc.</a:t>
            </a:r>
          </a:p>
          <a:p>
            <a:r>
              <a:rPr lang="en-US" dirty="0" smtClean="0"/>
              <a:t>Select a vulnerability and built a wiretap package</a:t>
            </a:r>
          </a:p>
          <a:p>
            <a:r>
              <a:rPr lang="en-US" dirty="0" smtClean="0"/>
              <a:t>Install it: drive-by download, infected attachment, phishing, maybe even a black bag job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CF53-17A2-2F40-8220-4E41C345DF5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A680-1A4C-D74A-A6C5-1C91DB9FD8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It: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seems really, really hard</a:t>
            </a:r>
          </a:p>
          <a:p>
            <a:r>
              <a:rPr lang="en-US" dirty="0" smtClean="0"/>
              <a:t>After all, everything is encrypted </a:t>
            </a:r>
          </a:p>
          <a:p>
            <a:r>
              <a:rPr lang="en-US" dirty="0" smtClean="0"/>
              <a:t>There doesn’t seem to be room to insert the exploit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CF53-17A2-2F40-8220-4E41C345DF5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A680-1A4C-D74A-A6C5-1C91DB9FD8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Go Through Strong Security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You Go Around It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40249" y="2542908"/>
            <a:ext cx="2947064" cy="2947064"/>
          </a:xfr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CF53-17A2-2F40-8220-4E41C345DF55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A680-1A4C-D74A-A6C5-1C91DB9FD85E}" type="slidenum">
              <a:rPr lang="en-US" smtClean="0"/>
              <a:t>22</a:t>
            </a:fld>
            <a:endParaRPr lang="en-US"/>
          </a:p>
        </p:txBody>
      </p:sp>
      <p:pic>
        <p:nvPicPr>
          <p:cNvPr id="2050" name="Picture 2" descr="ttps://upload.wikimedia.org/wikipedia/commons/thumb/f/f8/Laptop-hard-drive-exposed.jpg/314px-Laptop-h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00" y="4088208"/>
            <a:ext cx="1916101" cy="14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99249" y="5593846"/>
            <a:ext cx="15061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Photo: Evan Amos</a:t>
            </a:r>
          </a:p>
        </p:txBody>
      </p:sp>
      <p:pic>
        <p:nvPicPr>
          <p:cNvPr id="2052" name="Picture 4" descr="ttps://upload.wikimedia.org/wikipedia/commons/thumb/f/ff/Cliche_Hacker_and_Binary_Code_%2826946304530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41" y="3077470"/>
            <a:ext cx="2503918" cy="18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1414" y="5386097"/>
            <a:ext cx="19868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Photo: David Whelan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70159" y="4016439"/>
            <a:ext cx="25419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59928" y="5386097"/>
            <a:ext cx="53868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822530" y="5195919"/>
            <a:ext cx="4965539" cy="1126191"/>
          </a:xfrm>
          <a:custGeom>
            <a:avLst/>
            <a:gdLst>
              <a:gd name="connsiteX0" fmla="*/ 0 w 4965539"/>
              <a:gd name="connsiteY0" fmla="*/ 0 h 1126191"/>
              <a:gd name="connsiteX1" fmla="*/ 949124 w 4965539"/>
              <a:gd name="connsiteY1" fmla="*/ 1064871 h 1126191"/>
              <a:gd name="connsiteX2" fmla="*/ 949124 w 4965539"/>
              <a:gd name="connsiteY2" fmla="*/ 1064871 h 1126191"/>
              <a:gd name="connsiteX3" fmla="*/ 2534856 w 4965539"/>
              <a:gd name="connsiteY3" fmla="*/ 1122744 h 1126191"/>
              <a:gd name="connsiteX4" fmla="*/ 4409954 w 4965539"/>
              <a:gd name="connsiteY4" fmla="*/ 949124 h 1126191"/>
              <a:gd name="connsiteX5" fmla="*/ 4965539 w 4965539"/>
              <a:gd name="connsiteY5" fmla="*/ 289367 h 112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5539" h="1126191">
                <a:moveTo>
                  <a:pt x="0" y="0"/>
                </a:moveTo>
                <a:lnTo>
                  <a:pt x="949124" y="1064871"/>
                </a:lnTo>
                <a:lnTo>
                  <a:pt x="949124" y="1064871"/>
                </a:lnTo>
                <a:cubicBezTo>
                  <a:pt x="1213413" y="1074517"/>
                  <a:pt x="1958051" y="1142035"/>
                  <a:pt x="2534856" y="1122744"/>
                </a:cubicBezTo>
                <a:cubicBezTo>
                  <a:pt x="3111661" y="1103453"/>
                  <a:pt x="4004840" y="1088020"/>
                  <a:pt x="4409954" y="949124"/>
                </a:cubicBezTo>
                <a:cubicBezTo>
                  <a:pt x="4815068" y="810228"/>
                  <a:pt x="4965539" y="289367"/>
                  <a:pt x="4965539" y="289367"/>
                </a:cubicBezTo>
              </a:path>
            </a:pathLst>
          </a:custGeom>
          <a:noFill/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power on a phone, much of it is </a:t>
            </a:r>
            <a:r>
              <a:rPr lang="en-US" i="1" dirty="0" smtClean="0"/>
              <a:t>not</a:t>
            </a:r>
            <a:r>
              <a:rPr lang="en-US" dirty="0" smtClean="0"/>
              <a:t> encrypted, even if no PIN is entered (though of course some is)</a:t>
            </a:r>
          </a:p>
          <a:p>
            <a:r>
              <a:rPr lang="en-US" dirty="0" smtClean="0"/>
              <a:t>The phone can still receive phone calls and text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86878"/>
            <a:ext cx="8151813" cy="184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6328378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</a:t>
            </a:r>
            <a:r>
              <a:rPr lang="en-US" sz="800" dirty="0" err="1">
                <a:hlinkClick r:id="rId3"/>
              </a:rPr>
              <a:t>arstechnica.com</a:t>
            </a:r>
            <a:r>
              <a:rPr lang="en-US" sz="800" dirty="0">
                <a:hlinkClick r:id="rId3"/>
              </a:rPr>
              <a:t>/information-technology/2015/07/950-million-android-phones-can-be-hijacked-by-malicious-text-messages/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02168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Foolproof?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of course not—but nothing is</a:t>
            </a:r>
          </a:p>
          <a:p>
            <a:r>
              <a:rPr lang="en-US" dirty="0" smtClean="0"/>
              <a:t>The choice is not between exceptional access and unsolved crimes; rather, it’s which forms of crime are more serious</a:t>
            </a:r>
          </a:p>
          <a:p>
            <a:r>
              <a:rPr lang="en-US" dirty="0" smtClean="0"/>
              <a:t>Given how much of our infrastructure is online, and given the risks from bad crypto—</a:t>
            </a:r>
            <a:r>
              <a:rPr lang="en-US" i="1" dirty="0" smtClean="0"/>
              <a:t>especially</a:t>
            </a:r>
            <a:r>
              <a:rPr lang="en-US" dirty="0" smtClean="0"/>
              <a:t> when dealing with unfriendly countries—keeping our crypto simple and strong seems like a better tradeoff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True fact: modern algorithms, if </a:t>
            </a:r>
            <a:r>
              <a:rPr lang="en-US" dirty="0" smtClean="0">
                <a:solidFill>
                  <a:srgbClr val="FF0000"/>
                </a:solidFill>
              </a:rPr>
              <a:t>correctly implemented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correctly used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are unbreakable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Why do I (and most other cryptographers) oppose exceptional access mechanisms?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Cryptography is hard enough as is—adding more complexity has a high probability of breaking things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Security is </a:t>
            </a:r>
            <a:r>
              <a:rPr lang="en-US" smtClean="0">
                <a:solidFill>
                  <a:schemeClr val="tx1"/>
                </a:solidFill>
              </a:rPr>
              <a:t>a </a:t>
            </a:r>
            <a:r>
              <a:rPr lang="en-US" i="1" smtClean="0">
                <a:solidFill>
                  <a:schemeClr val="tx1"/>
                </a:solidFill>
              </a:rPr>
              <a:t>systems</a:t>
            </a:r>
            <a:r>
              <a:rPr lang="en-US" smtClean="0">
                <a:solidFill>
                  <a:schemeClr val="tx1"/>
                </a:solidFill>
              </a:rPr>
              <a:t> property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 are Subtle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noted, to do anything real with encryption you need a protocol</a:t>
            </a:r>
          </a:p>
          <a:p>
            <a:r>
              <a:rPr lang="en-US" dirty="0" smtClean="0"/>
              <a:t>These are harder to get right than the basic algorithms (e.g., AES and RSA)</a:t>
            </a:r>
          </a:p>
          <a:p>
            <a:r>
              <a:rPr lang="en-US" dirty="0" smtClean="0"/>
              <a:t>Algorithms change about once per generation. New protocols are adopted constantly, there are far more of them, and they’re studied less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Incorrectly padding a short message to match the encryption algorithm’s requirements has resulted in security flaws</a:t>
            </a:r>
          </a:p>
          <a:p>
            <a:r>
              <a:rPr lang="en-US" dirty="0" smtClean="0"/>
              <a:t>Not authenticating every encrypted message has resulted in flaws.  (That was the essential flaw recently found in Apple’s </a:t>
            </a:r>
            <a:r>
              <a:rPr lang="en-US" dirty="0" err="1" smtClean="0"/>
              <a:t>iMessage</a:t>
            </a:r>
            <a:r>
              <a:rPr lang="en-US" dirty="0" smtClean="0"/>
              <a:t> protocol.)</a:t>
            </a:r>
          </a:p>
          <a:p>
            <a:r>
              <a:rPr lang="en-US" dirty="0" smtClean="0"/>
              <a:t>Omitting sequence numbers from encrypted messages has resulted in flaws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existence</a:t>
            </a:r>
            <a:r>
              <a:rPr lang="en-US" dirty="0" smtClean="0"/>
              <a:t> of older, “exportable” algorithms in the key and algorithm negotiation protocol has resulted in flaws</a:t>
            </a:r>
          </a:p>
          <a:p>
            <a:r>
              <a:rPr lang="en-US" dirty="0" smtClean="0"/>
              <a:t>Trying to provide an “additional decryption key” for the government has resulted in flaws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Proposed Compromise: </a:t>
            </a:r>
            <a:br>
              <a:rPr lang="en-US" dirty="0" smtClean="0"/>
            </a:br>
            <a:r>
              <a:rPr lang="en-US" dirty="0" smtClean="0"/>
              <a:t>Additional Decryption Keys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Generic name: “exceptional access”</a:t>
            </a:r>
          </a:p>
          <a:p>
            <a:r>
              <a:rPr lang="en-US" dirty="0" smtClean="0"/>
              <a:t>(Avoids the value judgment implicit in calling it a “back door”, a “front door”, a “golden key”)</a:t>
            </a:r>
          </a:p>
          <a:p>
            <a:r>
              <a:rPr lang="en-US" dirty="0" smtClean="0"/>
              <a:t>One proposal: Any encryption system should provide an </a:t>
            </a:r>
            <a:r>
              <a:rPr lang="en-US" i="1" dirty="0" smtClean="0"/>
              <a:t>additional decryption key</a:t>
            </a:r>
            <a:r>
              <a:rPr lang="en-US" dirty="0" smtClean="0"/>
              <a:t>, accessible under proper legal safeguards</a:t>
            </a:r>
          </a:p>
          <a:p>
            <a:r>
              <a:rPr lang="en-US" dirty="0" smtClean="0"/>
              <a:t>First instantiated in the </a:t>
            </a:r>
            <a:r>
              <a:rPr lang="en-US" i="1" dirty="0" smtClean="0"/>
              <a:t>Clipper Chip</a:t>
            </a:r>
            <a:r>
              <a:rPr lang="en-US" dirty="0"/>
              <a:t> </a:t>
            </a:r>
            <a:r>
              <a:rPr lang="en-US" dirty="0" smtClean="0"/>
              <a:t>(1993), special hardware that implemented </a:t>
            </a:r>
            <a:r>
              <a:rPr lang="en-US" smtClean="0"/>
              <a:t>a then-classified </a:t>
            </a:r>
            <a:r>
              <a:rPr lang="en-US" dirty="0" smtClean="0"/>
              <a:t>encryption algorithm (Skipjack)</a:t>
            </a:r>
          </a:p>
          <a:p>
            <a:pPr lvl="1"/>
            <a:r>
              <a:rPr lang="en-US" dirty="0" smtClean="0"/>
              <a:t>It had an unexpected flaw in the exceptional access mechanism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Policy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you protect the secret key necessary to use this feature?</a:t>
            </a:r>
          </a:p>
          <a:p>
            <a:r>
              <a:rPr lang="en-US" dirty="0" smtClean="0"/>
              <a:t>How do you protect it against a major intelligence agency?</a:t>
            </a:r>
          </a:p>
          <a:p>
            <a:r>
              <a:rPr lang="en-US" dirty="0" smtClean="0"/>
              <a:t>How do you protect the </a:t>
            </a:r>
            <a:r>
              <a:rPr lang="en-US" i="1" dirty="0" smtClean="0"/>
              <a:t>process</a:t>
            </a:r>
            <a:r>
              <a:rPr lang="en-US" dirty="0" smtClean="0"/>
              <a:t> against </a:t>
            </a:r>
            <a:r>
              <a:rPr lang="en-US" dirty="0" err="1" smtClean="0"/>
              <a:t>routinization</a:t>
            </a:r>
            <a:r>
              <a:rPr lang="en-US" dirty="0" smtClean="0"/>
              <a:t> of access?</a:t>
            </a:r>
          </a:p>
          <a:p>
            <a:pPr lvl="1"/>
            <a:r>
              <a:rPr lang="en-US" dirty="0" smtClean="0"/>
              <a:t>Manhattan alone has hundreds of phones the DA wants to decrypt</a:t>
            </a:r>
          </a:p>
          <a:p>
            <a:pPr lvl="1"/>
            <a:r>
              <a:rPr lang="en-US" dirty="0" smtClean="0"/>
              <a:t>There are undoubtedly thousands more across the country </a:t>
            </a:r>
            <a:r>
              <a:rPr lang="en-US" i="1" dirty="0" smtClean="0"/>
              <a:t>today</a:t>
            </a:r>
          </a:p>
          <a:p>
            <a:pPr lvl="1"/>
            <a:r>
              <a:rPr lang="en-US" dirty="0" smtClean="0"/>
              <a:t>Will people do the right thing when it’s something they do every day, repeatedly?  Hint: “rulebook slowdowns” work because normally, people don’t follow every last rule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the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do not have a good track record at protecting crucial secrets</a:t>
            </a:r>
          </a:p>
          <a:p>
            <a:r>
              <a:rPr lang="en-US" dirty="0" smtClean="0"/>
              <a:t>OPM was hacked. Equifax was hacked. The South Korean/US </a:t>
            </a:r>
            <a:r>
              <a:rPr lang="en-US" smtClean="0"/>
              <a:t>war plans were stolen by North Korean hackers.</a:t>
            </a:r>
            <a:endParaRPr lang="en-US" dirty="0" smtClean="0"/>
          </a:p>
          <a:p>
            <a:r>
              <a:rPr lang="en-US" dirty="0" smtClean="0"/>
              <a:t>Snowden took </a:t>
            </a:r>
            <a:r>
              <a:rPr lang="en-US" i="1" dirty="0" smtClean="0"/>
              <a:t>many</a:t>
            </a:r>
            <a:r>
              <a:rPr lang="en-US" dirty="0" smtClean="0"/>
              <a:t> documents from the NSA. An employee working on replacement tools was careless and Russia stole them. Martin allegedly took </a:t>
            </a:r>
            <a:r>
              <a:rPr lang="en-US" i="1" dirty="0" smtClean="0"/>
              <a:t>terabytes</a:t>
            </a:r>
            <a:r>
              <a:rPr lang="en-US" dirty="0" smtClean="0"/>
              <a:t> of data home</a:t>
            </a:r>
          </a:p>
          <a:p>
            <a:pPr lvl="1"/>
            <a:r>
              <a:rPr lang="en-US" dirty="0" smtClean="0"/>
              <a:t>Who did supply “The Shadow Broker” with that NSA code?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Countries Can Decrypt?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country where </a:t>
            </a:r>
            <a:r>
              <a:rPr lang="en-US" dirty="0"/>
              <a:t>the device was </a:t>
            </a:r>
            <a:r>
              <a:rPr lang="en-US" dirty="0" smtClean="0"/>
              <a:t>sold?</a:t>
            </a:r>
          </a:p>
          <a:p>
            <a:r>
              <a:rPr lang="en-US" dirty="0"/>
              <a:t>The country where the </a:t>
            </a:r>
            <a:r>
              <a:rPr lang="en-US" dirty="0" smtClean="0"/>
              <a:t>device is now?  </a:t>
            </a:r>
          </a:p>
          <a:p>
            <a:pPr lvl="1"/>
            <a:r>
              <a:rPr lang="en-US" dirty="0" smtClean="0"/>
              <a:t>Does a new key get installed at the border?  How can that be done securely?</a:t>
            </a:r>
          </a:p>
          <a:p>
            <a:pPr lvl="1"/>
            <a:r>
              <a:rPr lang="en-US" dirty="0" smtClean="0"/>
              <a:t>Twice, I’ve been in one country but my phone was talking to a cell tower in another across the border</a:t>
            </a:r>
          </a:p>
          <a:p>
            <a:r>
              <a:rPr lang="en-US" dirty="0" smtClean="0"/>
              <a:t>The country of the citizenship of the owner?  How does the encryption code know?</a:t>
            </a:r>
          </a:p>
          <a:p>
            <a:r>
              <a:rPr lang="en-US" dirty="0" smtClean="0"/>
              <a:t>Will countries trust each other?  Not likely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29F3-E7A2-B64A-BC69-9F42DCB692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19344</TotalTime>
  <Words>1645</Words>
  <Application>Microsoft Macintosh PowerPoint</Application>
  <PresentationFormat>On-screen Show (4:3)</PresentationFormat>
  <Paragraphs>180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Calisto MT</vt:lpstr>
      <vt:lpstr>Wingdings</vt:lpstr>
      <vt:lpstr>Genesis</vt:lpstr>
      <vt:lpstr>The Problem with Exceptional Access</vt:lpstr>
      <vt:lpstr>The Problem</vt:lpstr>
      <vt:lpstr>The Reason</vt:lpstr>
      <vt:lpstr>Protocols are Subtle</vt:lpstr>
      <vt:lpstr>Examples</vt:lpstr>
      <vt:lpstr>A Proposed Compromise:  Additional Decryption Keys </vt:lpstr>
      <vt:lpstr>System and Policy Problems</vt:lpstr>
      <vt:lpstr>Protecting the Infrastructure</vt:lpstr>
      <vt:lpstr>Which Countries Can Decrypt?</vt:lpstr>
      <vt:lpstr>International Economics</vt:lpstr>
      <vt:lpstr>The Cost of Compliance</vt:lpstr>
      <vt:lpstr>Apple versus the FBI:  San Bernadino</vt:lpstr>
      <vt:lpstr>It Wasn’t About This One Phone</vt:lpstr>
      <vt:lpstr>Cost</vt:lpstr>
      <vt:lpstr>Compelled Speech?</vt:lpstr>
      <vt:lpstr>Subpoenaing the Code and Signing Key</vt:lpstr>
      <vt:lpstr>What Happened?</vt:lpstr>
      <vt:lpstr>It’s Not Privacy, It’s Security</vt:lpstr>
      <vt:lpstr>An Idea: Lawful Hacking</vt:lpstr>
      <vt:lpstr>How to Do It: Wiretaps</vt:lpstr>
      <vt:lpstr>How to Do It: Devices</vt:lpstr>
      <vt:lpstr>You Don’t Go Through Strong Security,  You Go Around It</vt:lpstr>
      <vt:lpstr>Possible Paths</vt:lpstr>
      <vt:lpstr>Is This Foolproof?</vt:lpstr>
    </vt:vector>
  </TitlesOfParts>
  <Company>Federal Trade Commission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263</cp:revision>
  <cp:lastPrinted>2013-04-03T14:51:41Z</cp:lastPrinted>
  <dcterms:created xsi:type="dcterms:W3CDTF">2013-03-26T17:17:25Z</dcterms:created>
  <dcterms:modified xsi:type="dcterms:W3CDTF">2017-10-10T15:21:46Z</dcterms:modified>
</cp:coreProperties>
</file>