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7" r:id="rId4"/>
    <p:sldId id="260" r:id="rId5"/>
    <p:sldId id="258" r:id="rId6"/>
    <p:sldId id="265" r:id="rId7"/>
    <p:sldId id="266" r:id="rId8"/>
    <p:sldId id="262" r:id="rId9"/>
    <p:sldId id="268" r:id="rId10"/>
    <p:sldId id="257" r:id="rId11"/>
    <p:sldId id="261" r:id="rId12"/>
    <p:sldId id="263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2419E4F-906F-41CE-93F5-3F0E212ED966}" type="datetimeFigureOut">
              <a:rPr lang="en-US" smtClean="0"/>
              <a:pPr/>
              <a:t>5/9/2008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E3BC51F-F4DE-4EEE-9650-C5FC9AEFBCD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Embedded Systems Design</a:t>
            </a:r>
          </a:p>
          <a:p>
            <a:r>
              <a:rPr lang="en-US" dirty="0" err="1" smtClean="0"/>
              <a:t>Abdulhamid</a:t>
            </a:r>
            <a:r>
              <a:rPr lang="en-US" dirty="0" smtClean="0"/>
              <a:t> </a:t>
            </a:r>
            <a:r>
              <a:rPr lang="en-US" dirty="0" err="1" smtClean="0"/>
              <a:t>Ghandour</a:t>
            </a:r>
            <a:r>
              <a:rPr lang="en-US" dirty="0" smtClean="0"/>
              <a:t>, Thomas John</a:t>
            </a:r>
          </a:p>
          <a:p>
            <a:r>
              <a:rPr lang="en-US" dirty="0" smtClean="0"/>
              <a:t>Jaime </a:t>
            </a:r>
            <a:r>
              <a:rPr lang="en-US" dirty="0" err="1" smtClean="0"/>
              <a:t>Peretzman</a:t>
            </a:r>
            <a:r>
              <a:rPr lang="en-US" dirty="0" smtClean="0"/>
              <a:t>, </a:t>
            </a:r>
            <a:r>
              <a:rPr lang="en-US" dirty="0" err="1" smtClean="0"/>
              <a:t>Bharadwaj</a:t>
            </a:r>
            <a:r>
              <a:rPr lang="en-US" dirty="0" smtClean="0"/>
              <a:t> Vellore</a:t>
            </a:r>
          </a:p>
          <a:p>
            <a:r>
              <a:rPr lang="en-US" dirty="0" smtClean="0"/>
              <a:t>Columbia University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Virtual Pool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Concept and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Virtual Pool is a projection and </a:t>
            </a:r>
            <a:r>
              <a:rPr lang="en-US" dirty="0" smtClean="0"/>
              <a:t>vision-based </a:t>
            </a:r>
            <a:r>
              <a:rPr lang="en-US" dirty="0" smtClean="0"/>
              <a:t>pool </a:t>
            </a:r>
            <a:r>
              <a:rPr lang="en-US" dirty="0" smtClean="0"/>
              <a:t>game - uses </a:t>
            </a:r>
            <a:r>
              <a:rPr lang="en-US" dirty="0" smtClean="0"/>
              <a:t>a projected image of a pool table with balls placed on it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A camera placed some distance from the projected image and facing the image detects movements of a cue-like object and allows a player to strike </a:t>
            </a:r>
            <a:r>
              <a:rPr lang="en-US" dirty="0" smtClean="0"/>
              <a:t>balls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Initial Objective: Be able to strike a single ball with a cue-like object and have it bounce off the walls and possibly off other balls placed on the table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System as it stands today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 two-player pool game with a scoring system and user selectable assists</a:t>
            </a:r>
          </a:p>
          <a:p>
            <a:endParaRPr lang="en-US" dirty="0" smtClean="0"/>
          </a:p>
          <a:p>
            <a:r>
              <a:rPr lang="en-US" dirty="0" smtClean="0"/>
              <a:t>Vector mathematics implemented for seven balls including a cue ball</a:t>
            </a:r>
          </a:p>
          <a:p>
            <a:endParaRPr lang="en-US" dirty="0" smtClean="0"/>
          </a:p>
          <a:p>
            <a:r>
              <a:rPr lang="en-US" dirty="0" smtClean="0"/>
              <a:t>All collisions accompanied by a clatter to enhance player experience</a:t>
            </a:r>
          </a:p>
          <a:p>
            <a:endParaRPr lang="en-US" dirty="0" smtClean="0"/>
          </a:p>
          <a:p>
            <a:r>
              <a:rPr lang="en-US" dirty="0" smtClean="0"/>
              <a:t>Intelligent calibration system involving minimal user effort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External Interfaces</a:t>
            </a:r>
            <a:endParaRPr lang="en-US" dirty="0"/>
          </a:p>
        </p:txBody>
      </p:sp>
      <p:grpSp>
        <p:nvGrpSpPr>
          <p:cNvPr id="34" name="Group 33"/>
          <p:cNvGrpSpPr/>
          <p:nvPr/>
        </p:nvGrpSpPr>
        <p:grpSpPr>
          <a:xfrm>
            <a:off x="1143000" y="2286000"/>
            <a:ext cx="7086600" cy="3886200"/>
            <a:chOff x="1143000" y="2514600"/>
            <a:chExt cx="6858000" cy="3733800"/>
          </a:xfrm>
        </p:grpSpPr>
        <p:sp>
          <p:nvSpPr>
            <p:cNvPr id="4" name="Rectangle 3"/>
            <p:cNvSpPr/>
            <p:nvPr/>
          </p:nvSpPr>
          <p:spPr>
            <a:xfrm>
              <a:off x="1143000" y="2667000"/>
              <a:ext cx="1447800" cy="1447800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TRDB-DC2</a:t>
              </a:r>
            </a:p>
            <a:p>
              <a:pPr algn="ctr"/>
              <a:r>
                <a:rPr lang="en-US" dirty="0" smtClean="0">
                  <a:latin typeface="Trebuchet MS" pitchFamily="34" charset="0"/>
                </a:rPr>
                <a:t>Camera</a:t>
              </a:r>
            </a:p>
            <a:p>
              <a:pPr algn="ctr"/>
              <a:r>
                <a:rPr lang="en-US" dirty="0" smtClean="0">
                  <a:latin typeface="Trebuchet MS" pitchFamily="34" charset="0"/>
                </a:rPr>
                <a:t>Board</a:t>
              </a:r>
              <a:endParaRPr lang="en-US" dirty="0">
                <a:latin typeface="Trebuchet MS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3886200" y="2667000"/>
              <a:ext cx="1447800" cy="1447800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DE2 Altera Board (Cyclone II FPGA)</a:t>
              </a:r>
              <a:endParaRPr lang="en-US" dirty="0">
                <a:latin typeface="Trebuchet MS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553200" y="2667000"/>
              <a:ext cx="1447800" cy="1447800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VGA Display Device</a:t>
              </a:r>
              <a:endParaRPr lang="en-US" dirty="0">
                <a:latin typeface="Trebuchet MS" pitchFamily="34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886200" y="4800600"/>
              <a:ext cx="1447800" cy="1447800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Analog Audio</a:t>
              </a:r>
              <a:endParaRPr lang="en-US" dirty="0">
                <a:latin typeface="Trebuchet MS" pitchFamily="34" charset="0"/>
              </a:endParaRP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2590800" y="3276600"/>
              <a:ext cx="1295400" cy="381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smtClean="0">
                  <a:latin typeface="Trebuchet MS" pitchFamily="34" charset="0"/>
                </a:rPr>
                <a:t>Pixel Data</a:t>
              </a:r>
              <a:endParaRPr lang="en-US" sz="1400" dirty="0">
                <a:latin typeface="Trebuchet MS" pitchFamily="34" charset="0"/>
              </a:endParaRP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rot="10800000">
              <a:off x="2590800" y="2819400"/>
              <a:ext cx="1295400" cy="1588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rot="10800000">
              <a:off x="2590800" y="3048000"/>
              <a:ext cx="1295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5334000" y="3124200"/>
              <a:ext cx="1219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5334000" y="3276600"/>
              <a:ext cx="1219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>
              <a:off x="5334000" y="3429000"/>
              <a:ext cx="1219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>
              <a:off x="5334000" y="2971800"/>
              <a:ext cx="1219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rot="5400000">
              <a:off x="4267200" y="4419600"/>
              <a:ext cx="6096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2971800" y="3045023"/>
              <a:ext cx="5725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rebuchet MS" pitchFamily="34" charset="0"/>
                </a:rPr>
                <a:t>SCLK</a:t>
              </a:r>
              <a:endParaRPr lang="en-US" sz="1400" dirty="0">
                <a:latin typeface="Trebuchet MS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971800" y="2514600"/>
              <a:ext cx="57438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rebuchet MS" pitchFamily="34" charset="0"/>
                </a:rPr>
                <a:t>SDAT</a:t>
              </a:r>
              <a:endParaRPr lang="en-US" sz="1400" dirty="0">
                <a:latin typeface="Trebuchet MS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638800" y="2743200"/>
              <a:ext cx="5950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rebuchet MS" pitchFamily="34" charset="0"/>
                </a:rPr>
                <a:t>SYNC</a:t>
              </a:r>
              <a:endParaRPr lang="en-US" sz="1400" dirty="0">
                <a:latin typeface="Trebuchet MS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599607" y="3426023"/>
              <a:ext cx="72968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rebuchet MS" pitchFamily="34" charset="0"/>
                </a:rPr>
                <a:t> Color</a:t>
              </a:r>
            </a:p>
            <a:p>
              <a:r>
                <a:rPr lang="en-US" sz="1400" dirty="0" smtClean="0">
                  <a:latin typeface="Trebuchet MS" pitchFamily="34" charset="0"/>
                </a:rPr>
                <a:t>Signals</a:t>
              </a:r>
              <a:endParaRPr lang="en-US" sz="1400" dirty="0">
                <a:latin typeface="Trebuchet MS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Block Level View</a:t>
            </a:r>
            <a:endParaRPr lang="en-US" dirty="0"/>
          </a:p>
        </p:txBody>
      </p:sp>
      <p:grpSp>
        <p:nvGrpSpPr>
          <p:cNvPr id="23" name="Group 22"/>
          <p:cNvGrpSpPr/>
          <p:nvPr/>
        </p:nvGrpSpPr>
        <p:grpSpPr>
          <a:xfrm>
            <a:off x="533400" y="2133600"/>
            <a:ext cx="8153400" cy="3048000"/>
            <a:chOff x="533400" y="2133600"/>
            <a:chExt cx="8153400" cy="3048000"/>
          </a:xfrm>
        </p:grpSpPr>
        <p:sp>
          <p:nvSpPr>
            <p:cNvPr id="4" name="Rectangle 3"/>
            <p:cNvSpPr/>
            <p:nvPr/>
          </p:nvSpPr>
          <p:spPr>
            <a:xfrm>
              <a:off x="7204364" y="3209365"/>
              <a:ext cx="1482436" cy="806824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NIOS II/f</a:t>
              </a:r>
              <a:endParaRPr lang="en-US" dirty="0">
                <a:latin typeface="Trebuchet MS" pitchFamily="34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251200" y="2133600"/>
              <a:ext cx="1482436" cy="806824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VGA Controller</a:t>
              </a:r>
              <a:endParaRPr lang="en-US" dirty="0">
                <a:latin typeface="Trebuchet MS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392497" y="2133600"/>
              <a:ext cx="1482436" cy="806824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UI Controller</a:t>
              </a:r>
              <a:endParaRPr lang="en-US" dirty="0">
                <a:latin typeface="Trebuchet MS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251200" y="4374776"/>
              <a:ext cx="1482436" cy="806824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SRAM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392497" y="4374776"/>
              <a:ext cx="1482436" cy="806824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Sound Driver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2261" y="4374776"/>
              <a:ext cx="1482436" cy="806824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Vision</a:t>
              </a:r>
              <a:r>
                <a:rPr lang="en-US" dirty="0" smtClean="0"/>
                <a:t> </a:t>
              </a:r>
              <a:r>
                <a:rPr lang="en-US" dirty="0" smtClean="0">
                  <a:latin typeface="Trebuchet MS" pitchFamily="34" charset="0"/>
                </a:rPr>
                <a:t>System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92261" y="2133600"/>
              <a:ext cx="1482436" cy="806824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Trebuchet MS" pitchFamily="34" charset="0"/>
                </a:rPr>
                <a:t>Camera Controller</a:t>
              </a:r>
            </a:p>
          </p:txBody>
        </p:sp>
        <p:sp>
          <p:nvSpPr>
            <p:cNvPr id="15" name="Left-Right Arrow 14"/>
            <p:cNvSpPr/>
            <p:nvPr/>
          </p:nvSpPr>
          <p:spPr>
            <a:xfrm>
              <a:off x="533400" y="3388659"/>
              <a:ext cx="6670964" cy="448235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Down Arrow 15"/>
            <p:cNvSpPr/>
            <p:nvPr/>
          </p:nvSpPr>
          <p:spPr>
            <a:xfrm>
              <a:off x="1768764" y="3732095"/>
              <a:ext cx="329430" cy="62752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Down Arrow 16"/>
            <p:cNvSpPr/>
            <p:nvPr/>
          </p:nvSpPr>
          <p:spPr>
            <a:xfrm>
              <a:off x="3827703" y="3747247"/>
              <a:ext cx="329430" cy="62752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Down Arrow 17"/>
            <p:cNvSpPr/>
            <p:nvPr/>
          </p:nvSpPr>
          <p:spPr>
            <a:xfrm>
              <a:off x="5969000" y="3747247"/>
              <a:ext cx="329430" cy="62752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Up Arrow 18"/>
            <p:cNvSpPr/>
            <p:nvPr/>
          </p:nvSpPr>
          <p:spPr>
            <a:xfrm>
              <a:off x="1768764" y="2940424"/>
              <a:ext cx="329430" cy="537882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Up Arrow 19"/>
            <p:cNvSpPr/>
            <p:nvPr/>
          </p:nvSpPr>
          <p:spPr>
            <a:xfrm>
              <a:off x="3827703" y="2940424"/>
              <a:ext cx="329430" cy="537882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Up Arrow 20"/>
            <p:cNvSpPr/>
            <p:nvPr/>
          </p:nvSpPr>
          <p:spPr>
            <a:xfrm>
              <a:off x="5969000" y="2940424"/>
              <a:ext cx="329430" cy="537882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ight Arrow 12"/>
          <p:cNvSpPr/>
          <p:nvPr/>
        </p:nvSpPr>
        <p:spPr>
          <a:xfrm rot="3012659">
            <a:off x="6517638" y="2795790"/>
            <a:ext cx="1137926" cy="242279"/>
          </a:xfrm>
          <a:prstGeom prst="rightArrow">
            <a:avLst>
              <a:gd name="adj1" fmla="val 43239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/>
          <p:cNvSpPr/>
          <p:nvPr/>
        </p:nvSpPr>
        <p:spPr>
          <a:xfrm rot="20000121" flipV="1">
            <a:off x="3379542" y="2674728"/>
            <a:ext cx="2478433" cy="28975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Arrow 10"/>
          <p:cNvSpPr/>
          <p:nvPr/>
        </p:nvSpPr>
        <p:spPr>
          <a:xfrm rot="18974128">
            <a:off x="4591881" y="2807223"/>
            <a:ext cx="1103237" cy="28026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Flow Diagram - Calibration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8600" y="3352800"/>
            <a:ext cx="1371600" cy="762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Pixel Interface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33600" y="3352800"/>
            <a:ext cx="1371600" cy="762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Image Cropper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62400" y="3352800"/>
            <a:ext cx="1371600" cy="762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Calibration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4876800"/>
            <a:ext cx="1371600" cy="76200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Vision System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86400" y="1828800"/>
            <a:ext cx="1371600" cy="762000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Software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239000" y="3352800"/>
            <a:ext cx="1371600" cy="762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VGA Controller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1600200" y="3657600"/>
            <a:ext cx="533400" cy="228600"/>
          </a:xfrm>
          <a:prstGeom prst="rightArrow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3505200" y="3657600"/>
            <a:ext cx="457200" cy="228600"/>
          </a:xfrm>
          <a:prstGeom prst="rightArrow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/>
          <p:cNvSpPr/>
          <p:nvPr/>
        </p:nvSpPr>
        <p:spPr>
          <a:xfrm rot="3012659">
            <a:off x="6517638" y="2795790"/>
            <a:ext cx="1137926" cy="242279"/>
          </a:xfrm>
          <a:prstGeom prst="rightArrow">
            <a:avLst>
              <a:gd name="adj1" fmla="val 43239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 rot="20000121" flipV="1">
            <a:off x="3379542" y="2674728"/>
            <a:ext cx="2478433" cy="28975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 rot="17387444" flipV="1">
            <a:off x="4430958" y="3559920"/>
            <a:ext cx="2574733" cy="27155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</p:spPr>
        <p:txBody>
          <a:bodyPr/>
          <a:lstStyle/>
          <a:p>
            <a:pPr algn="ctr"/>
            <a:r>
              <a:rPr lang="en-US" dirty="0" smtClean="0"/>
              <a:t>Flow Diagram – Game mode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28600" y="3352800"/>
            <a:ext cx="1371600" cy="762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Pixel Interface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33600" y="3352800"/>
            <a:ext cx="1371600" cy="762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Image Cropper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62400" y="3352800"/>
            <a:ext cx="1371600" cy="76200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Calibration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72000" y="4953000"/>
            <a:ext cx="1371600" cy="762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Vision System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486400" y="1828800"/>
            <a:ext cx="1371600" cy="762000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Software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239000" y="3352800"/>
            <a:ext cx="1371600" cy="762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rebuchet MS" pitchFamily="34" charset="0"/>
              </a:rPr>
              <a:t>VGA Controller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1600200" y="3657600"/>
            <a:ext cx="533400" cy="228600"/>
          </a:xfrm>
          <a:prstGeom prst="rightArrow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Bent-Up Arrow 15"/>
          <p:cNvSpPr/>
          <p:nvPr/>
        </p:nvSpPr>
        <p:spPr>
          <a:xfrm rot="5400000">
            <a:off x="2933700" y="3848100"/>
            <a:ext cx="1371600" cy="1905000"/>
          </a:xfrm>
          <a:prstGeom prst="bentUpArrow">
            <a:avLst>
              <a:gd name="adj1" fmla="val 10513"/>
              <a:gd name="adj2" fmla="val 10513"/>
              <a:gd name="adj3" fmla="val 16147"/>
            </a:avLst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Vision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810000" cy="4572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algorithm behind it all!</a:t>
            </a:r>
          </a:p>
          <a:p>
            <a:endParaRPr lang="en-US" dirty="0" smtClean="0"/>
          </a:p>
          <a:p>
            <a:r>
              <a:rPr lang="en-US" dirty="0" smtClean="0"/>
              <a:t>Uses information about the direction from which the object enters the view of the camera</a:t>
            </a:r>
          </a:p>
          <a:p>
            <a:endParaRPr lang="en-US" dirty="0" smtClean="0"/>
          </a:p>
          <a:p>
            <a:r>
              <a:rPr lang="en-US" dirty="0" smtClean="0"/>
              <a:t>To increase accuracy and robustness by selecting objects that are roughly the width of a finger</a:t>
            </a:r>
            <a:endParaRPr lang="en-US" dirty="0" smtClean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533400"/>
            <a:ext cx="3813969" cy="284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3581400"/>
            <a:ext cx="3818732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What we got right, and </a:t>
            </a:r>
            <a:br>
              <a:rPr lang="en-US" dirty="0" smtClean="0"/>
            </a:br>
            <a:r>
              <a:rPr lang="en-US" dirty="0" smtClean="0"/>
              <a:t>some lessons we learnt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Timing diagrams are </a:t>
            </a:r>
            <a:r>
              <a:rPr lang="en-US" b="1" dirty="0" smtClean="0"/>
              <a:t>critical</a:t>
            </a:r>
            <a:r>
              <a:rPr lang="en-US" dirty="0" smtClean="0"/>
              <a:t>; you can get it </a:t>
            </a:r>
            <a:r>
              <a:rPr lang="en-US" i="1" dirty="0" smtClean="0"/>
              <a:t>“first-time-right-by-design”  </a:t>
            </a:r>
            <a:r>
              <a:rPr lang="en-US" dirty="0" smtClean="0"/>
              <a:t>with good timing analysis</a:t>
            </a:r>
          </a:p>
          <a:p>
            <a:endParaRPr lang="en-US" dirty="0" smtClean="0"/>
          </a:p>
          <a:p>
            <a:r>
              <a:rPr lang="en-US" dirty="0" smtClean="0"/>
              <a:t>Modularity in design permits working efficiently in parallel, and building </a:t>
            </a:r>
            <a:r>
              <a:rPr lang="en-US" smtClean="0"/>
              <a:t>system in increments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Exercise discretion is using source code obtained from a third party! Their I</a:t>
            </a:r>
            <a:r>
              <a:rPr lang="en-US" baseline="30000" dirty="0" smtClean="0"/>
              <a:t>2</a:t>
            </a:r>
            <a:r>
              <a:rPr lang="en-US" dirty="0" smtClean="0"/>
              <a:t>C module never spoke to the camera; ours did</a:t>
            </a:r>
          </a:p>
          <a:p>
            <a:endParaRPr lang="en-US" dirty="0" smtClean="0"/>
          </a:p>
          <a:p>
            <a:r>
              <a:rPr lang="en-US" dirty="0" smtClean="0"/>
              <a:t>Carefully assess project risks and schedules : Camera – VGA controller was not worth the effort invested in it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Questions, and Time to Play Pool!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309086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Acknowledgements:</a:t>
            </a:r>
          </a:p>
          <a:p>
            <a:pPr algn="ctr"/>
            <a:r>
              <a:rPr lang="en-US" dirty="0" err="1" smtClean="0"/>
              <a:t>Gtkpool</a:t>
            </a:r>
            <a:r>
              <a:rPr lang="en-US" dirty="0" smtClean="0"/>
              <a:t>, for part of the ball physics </a:t>
            </a:r>
            <a:r>
              <a:rPr lang="en-US" dirty="0" smtClean="0"/>
              <a:t>design</a:t>
            </a:r>
          </a:p>
          <a:p>
            <a:pPr algn="ctr"/>
            <a:r>
              <a:rPr lang="en-US" dirty="0" err="1" smtClean="0"/>
              <a:t>Sungjun</a:t>
            </a:r>
            <a:r>
              <a:rPr lang="en-US" dirty="0" smtClean="0"/>
              <a:t> Kim, for some valuable inputs on the audio system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WE INVITE YOU TO BEAT OUR TEAM CHAMPION – JAIME PERETZMAN – WE BUY YOU A SODA IF YOU WIN!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Project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Roles</a:t>
            </a:r>
          </a:p>
          <a:p>
            <a:pPr lvl="1"/>
            <a:r>
              <a:rPr lang="en-US" dirty="0" smtClean="0"/>
              <a:t>AG – VGA Controller, Calibration Syste</a:t>
            </a:r>
            <a:r>
              <a:rPr lang="en-US" dirty="0" smtClean="0"/>
              <a:t>m</a:t>
            </a:r>
            <a:endParaRPr lang="en-US" dirty="0" smtClean="0"/>
          </a:p>
          <a:p>
            <a:pPr lvl="1"/>
            <a:r>
              <a:rPr lang="en-US" dirty="0" smtClean="0"/>
              <a:t>TJ  - Vision System,  Ball Physics, User Interface</a:t>
            </a:r>
            <a:endParaRPr lang="en-US" dirty="0" smtClean="0"/>
          </a:p>
          <a:p>
            <a:pPr lvl="1"/>
            <a:r>
              <a:rPr lang="en-US" dirty="0" smtClean="0"/>
              <a:t>JP – Calibration </a:t>
            </a:r>
            <a:r>
              <a:rPr lang="en-US" dirty="0" smtClean="0"/>
              <a:t>System, </a:t>
            </a:r>
            <a:r>
              <a:rPr lang="en-US" dirty="0" smtClean="0"/>
              <a:t>Sound System</a:t>
            </a:r>
            <a:endParaRPr lang="en-US" dirty="0" smtClean="0"/>
          </a:p>
          <a:p>
            <a:pPr lvl="1"/>
            <a:r>
              <a:rPr lang="en-US" dirty="0" smtClean="0"/>
              <a:t>BV – Ball Physics, I2C/Pixel interface, User Interface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Tools</a:t>
            </a:r>
          </a:p>
          <a:p>
            <a:pPr lvl="1"/>
            <a:r>
              <a:rPr lang="en-US" dirty="0" smtClean="0"/>
              <a:t>Google Code, for version management</a:t>
            </a:r>
          </a:p>
          <a:p>
            <a:pPr lvl="1"/>
            <a:r>
              <a:rPr lang="en-US" dirty="0" err="1" smtClean="0"/>
              <a:t>Quartus</a:t>
            </a:r>
            <a:r>
              <a:rPr lang="en-US" dirty="0" smtClean="0"/>
              <a:t>/</a:t>
            </a:r>
            <a:r>
              <a:rPr lang="en-US" dirty="0" err="1" smtClean="0"/>
              <a:t>Nios</a:t>
            </a:r>
            <a:r>
              <a:rPr lang="en-US" dirty="0" smtClean="0"/>
              <a:t>-II, IDEs for VHDL and ‘C’ development and debugging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User Interface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System Calibrates automatically on start-up</a:t>
            </a:r>
          </a:p>
          <a:p>
            <a:pPr lvl="1"/>
            <a:r>
              <a:rPr lang="en-US" dirty="0" smtClean="0"/>
              <a:t>Instructs the user via the LCD screen, to move camera</a:t>
            </a:r>
          </a:p>
          <a:p>
            <a:pPr lvl="2"/>
            <a:r>
              <a:rPr lang="en-US" dirty="0" smtClean="0"/>
              <a:t>Left/Right,  Forwards/Backwards, Up/Down</a:t>
            </a:r>
          </a:p>
          <a:p>
            <a:pPr lvl="1"/>
            <a:r>
              <a:rPr lang="en-US" dirty="0" smtClean="0"/>
              <a:t>Once calibrated, it waits for a few seconds to achieve stability before declaring the system ready for use</a:t>
            </a:r>
          </a:p>
          <a:p>
            <a:endParaRPr lang="en-US" dirty="0" smtClean="0"/>
          </a:p>
          <a:p>
            <a:r>
              <a:rPr lang="en-US" dirty="0" smtClean="0"/>
              <a:t>Key available for user to trigger recalibration (game will resume)</a:t>
            </a:r>
          </a:p>
          <a:p>
            <a:endParaRPr lang="en-US" dirty="0" smtClean="0"/>
          </a:p>
          <a:p>
            <a:r>
              <a:rPr lang="en-US" dirty="0" smtClean="0"/>
              <a:t>Key available for user to start new game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Game-play and Player Assists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Two-player game</a:t>
            </a:r>
          </a:p>
          <a:p>
            <a:pPr lvl="1"/>
            <a:r>
              <a:rPr lang="en-US" dirty="0" smtClean="0"/>
              <a:t>Players take alternate turns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Points system with the LCD screen indicating whose turn it is next</a:t>
            </a:r>
            <a:endParaRPr lang="en-US" dirty="0" smtClean="0"/>
          </a:p>
          <a:p>
            <a:pPr lvl="1"/>
            <a:r>
              <a:rPr lang="en-US" dirty="0" smtClean="0"/>
              <a:t>Points are displayed on the seven-segment display</a:t>
            </a:r>
          </a:p>
          <a:p>
            <a:pPr lvl="1"/>
            <a:r>
              <a:rPr lang="en-US" dirty="0" smtClean="0"/>
              <a:t>Negative for pocketing the white!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Novice and Expert Modes</a:t>
            </a:r>
          </a:p>
          <a:p>
            <a:pPr lvl="1"/>
            <a:r>
              <a:rPr lang="en-US" dirty="0" smtClean="0"/>
              <a:t>Switch to turn ON/OFF cross-hair as guide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1162</TotalTime>
  <Words>547</Words>
  <Application>Microsoft Office PowerPoint</Application>
  <PresentationFormat>On-screen Show (4:3)</PresentationFormat>
  <Paragraphs>103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Equity</vt:lpstr>
      <vt:lpstr>Virtual Pool</vt:lpstr>
      <vt:lpstr>Concept and Objectives</vt:lpstr>
      <vt:lpstr>The System as it stands today</vt:lpstr>
      <vt:lpstr>External Interfaces</vt:lpstr>
      <vt:lpstr>Block Level View</vt:lpstr>
      <vt:lpstr>Flow Diagram - Calibration</vt:lpstr>
      <vt:lpstr>Flow Diagram – Game mode</vt:lpstr>
      <vt:lpstr>Vision System</vt:lpstr>
      <vt:lpstr>What we got right, and  some lessons we learnt</vt:lpstr>
      <vt:lpstr>Questions, and Time to Play Pool!</vt:lpstr>
      <vt:lpstr>Project Management</vt:lpstr>
      <vt:lpstr>User Interface</vt:lpstr>
      <vt:lpstr>Game-play and Player Assists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Virtual Pool</dc:title>
  <dc:creator>Jaime</dc:creator>
  <cp:lastModifiedBy>Jaime</cp:lastModifiedBy>
  <cp:revision>62</cp:revision>
  <dcterms:created xsi:type="dcterms:W3CDTF">2008-05-08T05:45:14Z</dcterms:created>
  <dcterms:modified xsi:type="dcterms:W3CDTF">2008-05-10T17:26:50Z</dcterms:modified>
</cp:coreProperties>
</file>