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28" r:id="rId1"/>
  </p:sldMasterIdLst>
  <p:sldIdLst>
    <p:sldId id="256" r:id="rId2"/>
    <p:sldId id="257" r:id="rId3"/>
    <p:sldId id="263" r:id="rId4"/>
    <p:sldId id="261" r:id="rId5"/>
    <p:sldId id="260" r:id="rId6"/>
    <p:sldId id="262" r:id="rId7"/>
    <p:sldId id="258" r:id="rId8"/>
    <p:sldId id="259" r:id="rId9"/>
    <p:sldId id="266" r:id="rId10"/>
    <p:sldId id="265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FFAC"/>
    <a:srgbClr val="FAFF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-15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82C5-7E98-484F-BCBE-9147AA67DF9E}" type="datetimeFigureOut">
              <a:rPr lang="en-US" smtClean="0"/>
              <a:t>12/22/11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82C5-7E98-484F-BCBE-9147AA67DF9E}" type="datetimeFigureOut">
              <a:rPr lang="en-US" smtClean="0"/>
              <a:t>12/22/11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1645A-52E2-214F-A92D-84BD6CCD5A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82C5-7E98-484F-BCBE-9147AA67DF9E}" type="datetimeFigureOut">
              <a:rPr lang="en-US" smtClean="0"/>
              <a:t>12/22/11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1645A-52E2-214F-A92D-84BD6CCD5A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82C5-7E98-484F-BCBE-9147AA67DF9E}" type="datetimeFigureOut">
              <a:rPr lang="en-US" smtClean="0"/>
              <a:t>12/22/11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1645A-52E2-214F-A92D-84BD6CCD5A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82C5-7E98-484F-BCBE-9147AA67DF9E}" type="datetimeFigureOut">
              <a:rPr lang="en-US" smtClean="0"/>
              <a:t>12/22/11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1645A-52E2-214F-A92D-84BD6CCD5A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82C5-7E98-484F-BCBE-9147AA67DF9E}" type="datetimeFigureOut">
              <a:rPr lang="en-US" smtClean="0"/>
              <a:t>12/22/11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1645A-52E2-214F-A92D-84BD6CCD5A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82C5-7E98-484F-BCBE-9147AA67DF9E}" type="datetimeFigureOut">
              <a:rPr lang="en-US" smtClean="0"/>
              <a:t>12/22/11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1645A-52E2-214F-A92D-84BD6CCD5A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82C5-7E98-484F-BCBE-9147AA67DF9E}" type="datetimeFigureOut">
              <a:rPr lang="en-US" smtClean="0"/>
              <a:t>12/22/11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1645A-52E2-214F-A92D-84BD6CCD5A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82C5-7E98-484F-BCBE-9147AA67DF9E}" type="datetimeFigureOut">
              <a:rPr lang="en-US" smtClean="0"/>
              <a:t>12/22/11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1645A-52E2-214F-A92D-84BD6CCD5A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82C5-7E98-484F-BCBE-9147AA67DF9E}" type="datetimeFigureOut">
              <a:rPr lang="en-US" smtClean="0"/>
              <a:t>12/22/11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1645A-52E2-214F-A92D-84BD6CCD5A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682C5-7E98-484F-BCBE-9147AA67DF9E}" type="datetimeFigureOut">
              <a:rPr lang="en-US" smtClean="0"/>
              <a:t>12/22/11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1645A-52E2-214F-A92D-84BD6CCD5A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7682C5-7E98-484F-BCBE-9147AA67DF9E}" type="datetimeFigureOut">
              <a:rPr lang="en-US" smtClean="0"/>
              <a:t>12/22/11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91645A-52E2-214F-A92D-84BD6CCD5A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Lattakia (A language for Lattices)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 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/>
              <a:t>Wael</a:t>
            </a:r>
            <a:r>
              <a:rPr lang="en-US" dirty="0"/>
              <a:t> </a:t>
            </a:r>
            <a:r>
              <a:rPr lang="en-US" dirty="0" err="1" smtClean="0"/>
              <a:t>Salloum</a:t>
            </a:r>
            <a:endParaRPr lang="en-US" dirty="0"/>
          </a:p>
          <a:p>
            <a:r>
              <a:rPr lang="en-US" dirty="0" err="1"/>
              <a:t>Hebatallah</a:t>
            </a:r>
            <a:r>
              <a:rPr lang="en-US" dirty="0"/>
              <a:t> </a:t>
            </a:r>
            <a:r>
              <a:rPr lang="en-US" dirty="0" err="1"/>
              <a:t>Elfardy</a:t>
            </a:r>
            <a:endParaRPr lang="en-US" dirty="0"/>
          </a:p>
          <a:p>
            <a:r>
              <a:rPr lang="en-US" dirty="0"/>
              <a:t>Katherine Scott</a:t>
            </a:r>
          </a:p>
          <a:p>
            <a:r>
              <a:rPr lang="en-US" dirty="0"/>
              <a:t>Li </a:t>
            </a:r>
            <a:r>
              <a:rPr lang="en-US" dirty="0" err="1"/>
              <a:t>Yifan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221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14649" y="5517230"/>
            <a:ext cx="1289768" cy="79410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000" b="1" dirty="0" err="1" smtClean="0">
                <a:solidFill>
                  <a:srgbClr val="000000"/>
                </a:solidFill>
              </a:rPr>
              <a:t>symbolValueType</a:t>
            </a:r>
            <a:r>
              <a:rPr lang="en-US" sz="1000" b="1" dirty="0" smtClean="0">
                <a:solidFill>
                  <a:srgbClr val="000000"/>
                </a:solidFill>
              </a:rPr>
              <a:t>  </a:t>
            </a:r>
          </a:p>
          <a:p>
            <a:r>
              <a:rPr lang="en-US" sz="1000" dirty="0" smtClean="0">
                <a:solidFill>
                  <a:srgbClr val="000000"/>
                </a:solidFill>
              </a:rPr>
              <a:t>| </a:t>
            </a:r>
            <a:r>
              <a:rPr lang="en-US" sz="1000" dirty="0" err="1" smtClean="0">
                <a:solidFill>
                  <a:srgbClr val="000000"/>
                </a:solidFill>
              </a:rPr>
              <a:t>LabelIndex</a:t>
            </a:r>
            <a:r>
              <a:rPr lang="en-US" sz="1000" dirty="0" smtClean="0">
                <a:solidFill>
                  <a:srgbClr val="000000"/>
                </a:solidFill>
              </a:rPr>
              <a:t> : </a:t>
            </a:r>
            <a:r>
              <a:rPr lang="en-US" sz="1000" dirty="0" err="1" smtClean="0">
                <a:solidFill>
                  <a:srgbClr val="000000"/>
                </a:solidFill>
              </a:rPr>
              <a:t>int</a:t>
            </a:r>
            <a:endParaRPr lang="en-US" sz="1000" dirty="0" smtClean="0">
              <a:solidFill>
                <a:srgbClr val="000000"/>
              </a:solidFill>
            </a:endParaRPr>
          </a:p>
          <a:p>
            <a:r>
              <a:rPr lang="en-US" sz="1000" dirty="0" smtClean="0">
                <a:solidFill>
                  <a:srgbClr val="000000"/>
                </a:solidFill>
              </a:rPr>
              <a:t>| </a:t>
            </a:r>
            <a:r>
              <a:rPr lang="en-US" sz="1000" dirty="0" err="1" smtClean="0">
                <a:solidFill>
                  <a:srgbClr val="000000"/>
                </a:solidFill>
              </a:rPr>
              <a:t>LocalValueLattice</a:t>
            </a:r>
            <a:r>
              <a:rPr lang="en-US" sz="1000" dirty="0" smtClean="0">
                <a:solidFill>
                  <a:srgbClr val="000000"/>
                </a:solidFill>
              </a:rPr>
              <a:t>: </a:t>
            </a:r>
            <a:r>
              <a:rPr lang="en-US" sz="1000" dirty="0" err="1" smtClean="0">
                <a:solidFill>
                  <a:srgbClr val="000000"/>
                </a:solidFill>
              </a:rPr>
              <a:t>latticeFields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>
                <a:solidFill>
                  <a:srgbClr val="000000"/>
                </a:solidFill>
              </a:rPr>
              <a:t>ref</a:t>
            </a:r>
            <a:endParaRPr lang="en-US" sz="1000" dirty="0" smtClean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47202" y="5521841"/>
            <a:ext cx="1289768" cy="79410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000" b="1" dirty="0" err="1" smtClean="0">
                <a:solidFill>
                  <a:srgbClr val="000000"/>
                </a:solidFill>
              </a:rPr>
              <a:t>symbolScopeType</a:t>
            </a:r>
            <a:r>
              <a:rPr lang="en-US" sz="1000" b="1" dirty="0" smtClean="0">
                <a:solidFill>
                  <a:srgbClr val="000000"/>
                </a:solidFill>
              </a:rPr>
              <a:t>  </a:t>
            </a:r>
          </a:p>
          <a:p>
            <a:r>
              <a:rPr lang="en-US" sz="1000" dirty="0" smtClean="0">
                <a:solidFill>
                  <a:srgbClr val="000000"/>
                </a:solidFill>
              </a:rPr>
              <a:t>|Label </a:t>
            </a:r>
          </a:p>
          <a:p>
            <a:r>
              <a:rPr lang="en-US" sz="1000" dirty="0" smtClean="0">
                <a:solidFill>
                  <a:srgbClr val="000000"/>
                </a:solidFill>
              </a:rPr>
              <a:t>| </a:t>
            </a:r>
            <a:r>
              <a:rPr lang="en-US" sz="1000" dirty="0">
                <a:solidFill>
                  <a:srgbClr val="000000"/>
                </a:solidFill>
              </a:rPr>
              <a:t>Local </a:t>
            </a:r>
            <a:endParaRPr lang="en-US" sz="1000" dirty="0" smtClean="0">
              <a:solidFill>
                <a:srgbClr val="000000"/>
              </a:solidFill>
            </a:endParaRPr>
          </a:p>
          <a:p>
            <a:r>
              <a:rPr lang="en-US" sz="1000" dirty="0" smtClean="0">
                <a:solidFill>
                  <a:srgbClr val="000000"/>
                </a:solidFill>
              </a:rPr>
              <a:t>| </a:t>
            </a:r>
            <a:r>
              <a:rPr lang="en-US" sz="1000" dirty="0" err="1">
                <a:solidFill>
                  <a:srgbClr val="000000"/>
                </a:solidFill>
              </a:rPr>
              <a:t>UnresolvedSymbol</a:t>
            </a:r>
            <a:endParaRPr lang="en-US" sz="1000" dirty="0" smtClean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47202" y="3703534"/>
            <a:ext cx="2757215" cy="152273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000" b="1" dirty="0" err="1" smtClean="0">
                <a:solidFill>
                  <a:srgbClr val="000000"/>
                </a:solidFill>
              </a:rPr>
              <a:t>symbolType</a:t>
            </a:r>
            <a:endParaRPr lang="en-US" sz="1000" b="1" dirty="0" smtClean="0">
              <a:solidFill>
                <a:srgbClr val="000000"/>
              </a:solidFill>
            </a:endParaRPr>
          </a:p>
          <a:p>
            <a:r>
              <a:rPr lang="en-US" sz="1000" dirty="0" err="1" smtClean="0">
                <a:solidFill>
                  <a:srgbClr val="000000"/>
                </a:solidFill>
              </a:rPr>
              <a:t>symName</a:t>
            </a:r>
            <a:r>
              <a:rPr lang="en-US" sz="1000" dirty="0">
                <a:solidFill>
                  <a:srgbClr val="000000"/>
                </a:solidFill>
              </a:rPr>
              <a:t>: </a:t>
            </a:r>
            <a:r>
              <a:rPr lang="en-US" sz="1000" dirty="0" smtClean="0">
                <a:solidFill>
                  <a:srgbClr val="000000"/>
                </a:solidFill>
              </a:rPr>
              <a:t>string</a:t>
            </a:r>
          </a:p>
          <a:p>
            <a:r>
              <a:rPr lang="en-US" sz="1000" dirty="0" err="1" smtClean="0">
                <a:solidFill>
                  <a:srgbClr val="000000"/>
                </a:solidFill>
              </a:rPr>
              <a:t>symDataStructType</a:t>
            </a:r>
            <a:r>
              <a:rPr lang="en-US" sz="1000" dirty="0">
                <a:solidFill>
                  <a:srgbClr val="000000"/>
                </a:solidFill>
              </a:rPr>
              <a:t>: </a:t>
            </a:r>
            <a:r>
              <a:rPr lang="en-US" sz="1000" dirty="0" err="1" smtClean="0">
                <a:solidFill>
                  <a:srgbClr val="000000"/>
                </a:solidFill>
              </a:rPr>
              <a:t>dataStructTypeType</a:t>
            </a:r>
            <a:endParaRPr lang="en-US" sz="1000" dirty="0" smtClean="0">
              <a:solidFill>
                <a:srgbClr val="000000"/>
              </a:solidFill>
            </a:endParaRPr>
          </a:p>
          <a:p>
            <a:r>
              <a:rPr lang="en-US" sz="1000" dirty="0" err="1" smtClean="0">
                <a:solidFill>
                  <a:srgbClr val="000000"/>
                </a:solidFill>
              </a:rPr>
              <a:t>symValue</a:t>
            </a:r>
            <a:r>
              <a:rPr lang="en-US" sz="1000" dirty="0">
                <a:solidFill>
                  <a:srgbClr val="000000"/>
                </a:solidFill>
              </a:rPr>
              <a:t>: </a:t>
            </a:r>
            <a:r>
              <a:rPr lang="en-US" sz="1000" dirty="0" err="1" smtClean="0">
                <a:solidFill>
                  <a:srgbClr val="000000"/>
                </a:solidFill>
              </a:rPr>
              <a:t>symbolValueType</a:t>
            </a:r>
            <a:endParaRPr lang="en-US" sz="1000" dirty="0">
              <a:solidFill>
                <a:srgbClr val="000000"/>
              </a:solidFill>
            </a:endParaRPr>
          </a:p>
          <a:p>
            <a:r>
              <a:rPr lang="en-US" sz="1000" dirty="0" err="1" smtClean="0">
                <a:solidFill>
                  <a:srgbClr val="000000"/>
                </a:solidFill>
              </a:rPr>
              <a:t>symbolScope</a:t>
            </a:r>
            <a:r>
              <a:rPr lang="en-US" sz="1000" dirty="0">
                <a:solidFill>
                  <a:srgbClr val="000000"/>
                </a:solidFill>
              </a:rPr>
              <a:t>: </a:t>
            </a:r>
            <a:r>
              <a:rPr lang="en-US" sz="1000" dirty="0" err="1" smtClean="0">
                <a:solidFill>
                  <a:srgbClr val="000000"/>
                </a:solidFill>
              </a:rPr>
              <a:t>symbolScopeType</a:t>
            </a:r>
            <a:endParaRPr lang="en-US" sz="1000" dirty="0">
              <a:solidFill>
                <a:srgbClr val="000000"/>
              </a:solidFill>
            </a:endParaRPr>
          </a:p>
          <a:p>
            <a:r>
              <a:rPr lang="en-US" sz="1000" dirty="0" err="1" smtClean="0">
                <a:solidFill>
                  <a:srgbClr val="000000"/>
                </a:solidFill>
              </a:rPr>
              <a:t>parameterNameList</a:t>
            </a:r>
            <a:r>
              <a:rPr lang="en-US" sz="1000" dirty="0">
                <a:solidFill>
                  <a:srgbClr val="000000"/>
                </a:solidFill>
              </a:rPr>
              <a:t>: string list </a:t>
            </a:r>
            <a:r>
              <a:rPr lang="en-US" sz="1000" dirty="0" smtClean="0">
                <a:solidFill>
                  <a:srgbClr val="000000"/>
                </a:solidFill>
              </a:rPr>
              <a:t>option </a:t>
            </a:r>
            <a:r>
              <a:rPr lang="en-US" sz="1000" dirty="0" err="1" smtClean="0">
                <a:solidFill>
                  <a:srgbClr val="000000"/>
                </a:solidFill>
              </a:rPr>
              <a:t>parameterTypeList</a:t>
            </a:r>
            <a:r>
              <a:rPr lang="en-US" sz="1000" dirty="0">
                <a:solidFill>
                  <a:srgbClr val="000000"/>
                </a:solidFill>
              </a:rPr>
              <a:t>: </a:t>
            </a:r>
            <a:r>
              <a:rPr lang="en-US" sz="1000" dirty="0" err="1">
                <a:solidFill>
                  <a:srgbClr val="000000"/>
                </a:solidFill>
              </a:rPr>
              <a:t>dataStructTypeType</a:t>
            </a:r>
            <a:r>
              <a:rPr lang="en-US" sz="1000" dirty="0">
                <a:solidFill>
                  <a:srgbClr val="000000"/>
                </a:solidFill>
              </a:rPr>
              <a:t> </a:t>
            </a:r>
            <a:r>
              <a:rPr lang="en-US" sz="1000" dirty="0" smtClean="0">
                <a:solidFill>
                  <a:srgbClr val="000000"/>
                </a:solidFill>
              </a:rPr>
              <a:t>list</a:t>
            </a:r>
          </a:p>
          <a:p>
            <a:r>
              <a:rPr lang="en-US" sz="1000" dirty="0" err="1" smtClean="0">
                <a:solidFill>
                  <a:srgbClr val="000000"/>
                </a:solidFill>
              </a:rPr>
              <a:t>dependers</a:t>
            </a:r>
            <a:r>
              <a:rPr lang="en-US" sz="1000" dirty="0">
                <a:solidFill>
                  <a:srgbClr val="000000"/>
                </a:solidFill>
              </a:rPr>
              <a:t>: </a:t>
            </a:r>
            <a:r>
              <a:rPr lang="en-US" sz="1000" dirty="0" err="1">
                <a:solidFill>
                  <a:srgbClr val="000000"/>
                </a:solidFill>
              </a:rPr>
              <a:t>exprFields</a:t>
            </a:r>
            <a:r>
              <a:rPr lang="en-US" sz="1000" dirty="0">
                <a:solidFill>
                  <a:srgbClr val="000000"/>
                </a:solidFill>
              </a:rPr>
              <a:t> ref </a:t>
            </a:r>
            <a:r>
              <a:rPr lang="en-US" sz="1000" dirty="0" smtClean="0">
                <a:solidFill>
                  <a:srgbClr val="000000"/>
                </a:solidFill>
              </a:rPr>
              <a:t>list</a:t>
            </a:r>
            <a:endParaRPr lang="en-US" sz="1000" dirty="0">
              <a:solidFill>
                <a:srgbClr val="000000"/>
              </a:solidFill>
            </a:endParaRPr>
          </a:p>
          <a:p>
            <a:r>
              <a:rPr lang="en-US" sz="1000" dirty="0" err="1" smtClean="0">
                <a:solidFill>
                  <a:srgbClr val="000000"/>
                </a:solidFill>
              </a:rPr>
              <a:t>dependees</a:t>
            </a:r>
            <a:r>
              <a:rPr lang="en-US" sz="1000" dirty="0">
                <a:solidFill>
                  <a:srgbClr val="000000"/>
                </a:solidFill>
              </a:rPr>
              <a:t>: </a:t>
            </a:r>
            <a:r>
              <a:rPr lang="en-US" sz="1000" dirty="0" err="1">
                <a:solidFill>
                  <a:srgbClr val="000000"/>
                </a:solidFill>
              </a:rPr>
              <a:t>exprFields</a:t>
            </a:r>
            <a:r>
              <a:rPr lang="en-US" sz="1000" dirty="0">
                <a:solidFill>
                  <a:srgbClr val="000000"/>
                </a:solidFill>
              </a:rPr>
              <a:t> ref </a:t>
            </a:r>
            <a:r>
              <a:rPr lang="en-US" sz="1000" dirty="0" smtClean="0">
                <a:solidFill>
                  <a:srgbClr val="000000"/>
                </a:solidFill>
              </a:rPr>
              <a:t>list</a:t>
            </a:r>
          </a:p>
          <a:p>
            <a:endParaRPr lang="en-US" sz="1000" dirty="0" smtClean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7202" y="2757509"/>
            <a:ext cx="2757215" cy="63804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000" b="1" dirty="0" err="1" smtClean="0">
                <a:solidFill>
                  <a:srgbClr val="000000"/>
                </a:solidFill>
              </a:rPr>
              <a:t>symbolTableType</a:t>
            </a:r>
            <a:endParaRPr lang="en-US" sz="1000" b="1" dirty="0" smtClean="0">
              <a:solidFill>
                <a:srgbClr val="000000"/>
              </a:solidFill>
            </a:endParaRPr>
          </a:p>
          <a:p>
            <a:r>
              <a:rPr lang="en-US" sz="1000" dirty="0" smtClean="0">
                <a:solidFill>
                  <a:srgbClr val="000000"/>
                </a:solidFill>
              </a:rPr>
              <a:t>parent </a:t>
            </a:r>
            <a:r>
              <a:rPr lang="en-US" sz="1000" dirty="0">
                <a:solidFill>
                  <a:srgbClr val="000000"/>
                </a:solidFill>
              </a:rPr>
              <a:t>: </a:t>
            </a:r>
            <a:r>
              <a:rPr lang="en-US" sz="1000" dirty="0" err="1">
                <a:solidFill>
                  <a:srgbClr val="000000"/>
                </a:solidFill>
              </a:rPr>
              <a:t>symbolTableType</a:t>
            </a:r>
            <a:r>
              <a:rPr lang="en-US" sz="1000" dirty="0">
                <a:solidFill>
                  <a:srgbClr val="000000"/>
                </a:solidFill>
              </a:rPr>
              <a:t> </a:t>
            </a:r>
            <a:r>
              <a:rPr lang="en-US" sz="1000" dirty="0" smtClean="0">
                <a:solidFill>
                  <a:srgbClr val="000000"/>
                </a:solidFill>
              </a:rPr>
              <a:t>option</a:t>
            </a:r>
            <a:endParaRPr lang="en-US" sz="1000" dirty="0">
              <a:solidFill>
                <a:srgbClr val="000000"/>
              </a:solidFill>
            </a:endParaRPr>
          </a:p>
          <a:p>
            <a:r>
              <a:rPr lang="en-US" sz="1000" dirty="0" smtClean="0">
                <a:solidFill>
                  <a:srgbClr val="000000"/>
                </a:solidFill>
              </a:rPr>
              <a:t>hash </a:t>
            </a:r>
            <a:r>
              <a:rPr lang="en-US" sz="1000" dirty="0">
                <a:solidFill>
                  <a:srgbClr val="000000"/>
                </a:solidFill>
              </a:rPr>
              <a:t>: </a:t>
            </a:r>
            <a:r>
              <a:rPr lang="en-US" sz="1000" dirty="0" err="1">
                <a:solidFill>
                  <a:srgbClr val="000000"/>
                </a:solidFill>
              </a:rPr>
              <a:t>symbolType</a:t>
            </a:r>
            <a:r>
              <a:rPr lang="en-US" sz="1000" dirty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StringMap.t</a:t>
            </a:r>
            <a:endParaRPr lang="en-US" sz="1000" dirty="0">
              <a:solidFill>
                <a:srgbClr val="000000"/>
              </a:solidFill>
            </a:endParaRPr>
          </a:p>
          <a:p>
            <a:endParaRPr lang="en-US" sz="1000" dirty="0" smtClean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26531" y="5458102"/>
            <a:ext cx="1289768" cy="10610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000" b="1" dirty="0" err="1" smtClean="0">
                <a:solidFill>
                  <a:srgbClr val="000000"/>
                </a:solidFill>
              </a:rPr>
              <a:t>errorCategoryType</a:t>
            </a:r>
            <a:endParaRPr lang="en-US" sz="1000" b="1" dirty="0" smtClean="0">
              <a:solidFill>
                <a:srgbClr val="000000"/>
              </a:solidFill>
            </a:endParaRPr>
          </a:p>
          <a:p>
            <a:r>
              <a:rPr lang="en-US" sz="1000" dirty="0" smtClean="0">
                <a:solidFill>
                  <a:srgbClr val="000000"/>
                </a:solidFill>
              </a:rPr>
              <a:t>| </a:t>
            </a:r>
            <a:r>
              <a:rPr lang="en-US" sz="1000" dirty="0" err="1" smtClean="0">
                <a:solidFill>
                  <a:srgbClr val="000000"/>
                </a:solidFill>
              </a:rPr>
              <a:t>Worning</a:t>
            </a:r>
            <a:endParaRPr lang="en-US" sz="1000" dirty="0" smtClean="0">
              <a:solidFill>
                <a:srgbClr val="000000"/>
              </a:solidFill>
            </a:endParaRPr>
          </a:p>
          <a:p>
            <a:r>
              <a:rPr lang="en-US" sz="1000" dirty="0" smtClean="0">
                <a:solidFill>
                  <a:srgbClr val="000000"/>
                </a:solidFill>
              </a:rPr>
              <a:t>| </a:t>
            </a:r>
            <a:r>
              <a:rPr lang="en-US" sz="1000" dirty="0">
                <a:solidFill>
                  <a:srgbClr val="000000"/>
                </a:solidFill>
              </a:rPr>
              <a:t>Semantic </a:t>
            </a:r>
            <a:endParaRPr lang="en-US" sz="1000" dirty="0" smtClean="0">
              <a:solidFill>
                <a:srgbClr val="000000"/>
              </a:solidFill>
            </a:endParaRPr>
          </a:p>
          <a:p>
            <a:r>
              <a:rPr lang="en-US" sz="1000" dirty="0" smtClean="0">
                <a:solidFill>
                  <a:srgbClr val="000000"/>
                </a:solidFill>
              </a:rPr>
              <a:t>| </a:t>
            </a:r>
            <a:r>
              <a:rPr lang="en-US" sz="1000" dirty="0">
                <a:solidFill>
                  <a:srgbClr val="000000"/>
                </a:solidFill>
              </a:rPr>
              <a:t>Syntactic </a:t>
            </a:r>
            <a:endParaRPr lang="en-US" sz="1000" dirty="0" smtClean="0">
              <a:solidFill>
                <a:srgbClr val="000000"/>
              </a:solidFill>
            </a:endParaRPr>
          </a:p>
          <a:p>
            <a:r>
              <a:rPr lang="en-US" sz="1000" dirty="0" smtClean="0">
                <a:solidFill>
                  <a:srgbClr val="000000"/>
                </a:solidFill>
              </a:rPr>
              <a:t>| </a:t>
            </a:r>
            <a:r>
              <a:rPr lang="en-US" sz="1000" dirty="0">
                <a:solidFill>
                  <a:srgbClr val="000000"/>
                </a:solidFill>
              </a:rPr>
              <a:t>Lexical </a:t>
            </a:r>
            <a:endParaRPr lang="en-US" sz="1000" dirty="0" smtClean="0">
              <a:solidFill>
                <a:srgbClr val="000000"/>
              </a:solidFill>
            </a:endParaRPr>
          </a:p>
          <a:p>
            <a:r>
              <a:rPr lang="en-US" sz="1000" dirty="0" smtClean="0">
                <a:solidFill>
                  <a:srgbClr val="000000"/>
                </a:solidFill>
              </a:rPr>
              <a:t>| </a:t>
            </a:r>
            <a:r>
              <a:rPr lang="en-US" sz="1000" dirty="0">
                <a:solidFill>
                  <a:srgbClr val="000000"/>
                </a:solidFill>
              </a:rPr>
              <a:t>Runtime </a:t>
            </a:r>
            <a:endParaRPr lang="en-US" sz="1000" dirty="0" smtClean="0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49207" y="3851309"/>
            <a:ext cx="2067092" cy="14435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000" b="1" dirty="0" err="1">
                <a:solidFill>
                  <a:srgbClr val="000000"/>
                </a:solidFill>
              </a:rPr>
              <a:t>errorMessageType</a:t>
            </a:r>
            <a:r>
              <a:rPr lang="en-US" sz="1000" b="1" dirty="0">
                <a:solidFill>
                  <a:srgbClr val="000000"/>
                </a:solidFill>
              </a:rPr>
              <a:t> </a:t>
            </a:r>
            <a:r>
              <a:rPr lang="en-US" sz="1000" b="1" dirty="0" smtClean="0">
                <a:solidFill>
                  <a:srgbClr val="000000"/>
                </a:solidFill>
              </a:rPr>
              <a:t> </a:t>
            </a:r>
            <a:endParaRPr lang="en-US" sz="1000" b="1" dirty="0">
              <a:solidFill>
                <a:srgbClr val="000000"/>
              </a:solidFill>
            </a:endParaRPr>
          </a:p>
          <a:p>
            <a:r>
              <a:rPr lang="en-US" sz="1000" dirty="0" smtClean="0">
                <a:solidFill>
                  <a:srgbClr val="000000"/>
                </a:solidFill>
              </a:rPr>
              <a:t>| </a:t>
            </a:r>
            <a:r>
              <a:rPr lang="en-US" sz="1000" dirty="0" err="1" smtClean="0">
                <a:solidFill>
                  <a:srgbClr val="000000"/>
                </a:solidFill>
              </a:rPr>
              <a:t>SemParamListTypeSignMismatch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</a:p>
          <a:p>
            <a:r>
              <a:rPr lang="en-US" sz="1000" dirty="0" smtClean="0">
                <a:solidFill>
                  <a:srgbClr val="000000"/>
                </a:solidFill>
              </a:rPr>
              <a:t>| </a:t>
            </a:r>
            <a:r>
              <a:rPr lang="en-US" sz="1000" dirty="0" err="1" smtClean="0">
                <a:solidFill>
                  <a:srgbClr val="000000"/>
                </a:solidFill>
              </a:rPr>
              <a:t>SemUndefinedIdentifier</a:t>
            </a:r>
            <a:endParaRPr lang="en-US" sz="1000" dirty="0" smtClean="0">
              <a:solidFill>
                <a:srgbClr val="000000"/>
              </a:solidFill>
            </a:endParaRPr>
          </a:p>
          <a:p>
            <a:r>
              <a:rPr lang="en-US" sz="1000" dirty="0" smtClean="0">
                <a:solidFill>
                  <a:srgbClr val="000000"/>
                </a:solidFill>
              </a:rPr>
              <a:t>| </a:t>
            </a:r>
            <a:r>
              <a:rPr lang="en-US" sz="1000" dirty="0" err="1" smtClean="0">
                <a:solidFill>
                  <a:srgbClr val="000000"/>
                </a:solidFill>
              </a:rPr>
              <a:t>SemIdentifierMultipleDefinition</a:t>
            </a:r>
            <a:endParaRPr lang="en-US" sz="1000" dirty="0" smtClean="0">
              <a:solidFill>
                <a:srgbClr val="000000"/>
              </a:solidFill>
            </a:endParaRPr>
          </a:p>
          <a:p>
            <a:r>
              <a:rPr lang="en-US" sz="1000" dirty="0" smtClean="0">
                <a:solidFill>
                  <a:srgbClr val="000000"/>
                </a:solidFill>
              </a:rPr>
              <a:t>| </a:t>
            </a:r>
            <a:r>
              <a:rPr lang="en-US" sz="1000" dirty="0" err="1" smtClean="0">
                <a:solidFill>
                  <a:srgbClr val="000000"/>
                </a:solidFill>
              </a:rPr>
              <a:t>SemTypeMismatch</a:t>
            </a:r>
            <a:endParaRPr lang="en-US" sz="1000" dirty="0">
              <a:solidFill>
                <a:srgbClr val="000000"/>
              </a:solidFill>
            </a:endParaRPr>
          </a:p>
          <a:p>
            <a:r>
              <a:rPr lang="en-US" sz="1000" dirty="0" smtClean="0">
                <a:solidFill>
                  <a:srgbClr val="000000"/>
                </a:solidFill>
              </a:rPr>
              <a:t>| </a:t>
            </a:r>
            <a:r>
              <a:rPr lang="en-US" sz="1000" dirty="0" err="1" smtClean="0">
                <a:solidFill>
                  <a:srgbClr val="000000"/>
                </a:solidFill>
              </a:rPr>
              <a:t>SemPredicateTypeNotBoolean</a:t>
            </a:r>
            <a:endParaRPr lang="en-US" sz="1000" dirty="0" smtClean="0">
              <a:solidFill>
                <a:srgbClr val="000000"/>
              </a:solidFill>
            </a:endParaRPr>
          </a:p>
          <a:p>
            <a:r>
              <a:rPr lang="en-US" sz="1000" dirty="0" smtClean="0">
                <a:solidFill>
                  <a:srgbClr val="000000"/>
                </a:solidFill>
              </a:rPr>
              <a:t>| </a:t>
            </a:r>
            <a:r>
              <a:rPr lang="en-US" sz="1000" dirty="0" err="1" smtClean="0">
                <a:solidFill>
                  <a:srgbClr val="000000"/>
                </a:solidFill>
              </a:rPr>
              <a:t>LexUndefinedSymbol</a:t>
            </a:r>
            <a:endParaRPr lang="en-US" sz="1000" dirty="0" smtClean="0">
              <a:solidFill>
                <a:srgbClr val="000000"/>
              </a:solidFill>
            </a:endParaRPr>
          </a:p>
          <a:p>
            <a:r>
              <a:rPr lang="en-US" sz="1000" dirty="0" smtClean="0">
                <a:solidFill>
                  <a:srgbClr val="000000"/>
                </a:solidFill>
              </a:rPr>
              <a:t>| </a:t>
            </a:r>
            <a:r>
              <a:rPr lang="en-US" sz="1000" dirty="0" err="1" smtClean="0">
                <a:solidFill>
                  <a:srgbClr val="000000"/>
                </a:solidFill>
              </a:rPr>
              <a:t>SynParseError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674188" y="2757502"/>
            <a:ext cx="2757215" cy="8897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000" b="1" dirty="0" err="1" smtClean="0">
                <a:solidFill>
                  <a:srgbClr val="000000"/>
                </a:solidFill>
              </a:rPr>
              <a:t>errorType</a:t>
            </a:r>
            <a:endParaRPr lang="en-US" sz="1000" b="1" dirty="0" smtClean="0">
              <a:solidFill>
                <a:srgbClr val="000000"/>
              </a:solidFill>
            </a:endParaRPr>
          </a:p>
          <a:p>
            <a:r>
              <a:rPr lang="en-US" sz="1000" dirty="0" err="1" smtClean="0">
                <a:solidFill>
                  <a:srgbClr val="000000"/>
                </a:solidFill>
              </a:rPr>
              <a:t>errMessage</a:t>
            </a:r>
            <a:r>
              <a:rPr lang="en-US" sz="1000" dirty="0">
                <a:solidFill>
                  <a:srgbClr val="000000"/>
                </a:solidFill>
              </a:rPr>
              <a:t>: </a:t>
            </a:r>
            <a:r>
              <a:rPr lang="en-US" sz="1000" dirty="0" err="1" smtClean="0">
                <a:solidFill>
                  <a:srgbClr val="000000"/>
                </a:solidFill>
              </a:rPr>
              <a:t>errorMessageType</a:t>
            </a:r>
            <a:endParaRPr lang="en-US" sz="1000" dirty="0" smtClean="0">
              <a:solidFill>
                <a:srgbClr val="000000"/>
              </a:solidFill>
            </a:endParaRPr>
          </a:p>
          <a:p>
            <a:r>
              <a:rPr lang="en-US" sz="1000" dirty="0" err="1" smtClean="0">
                <a:solidFill>
                  <a:srgbClr val="000000"/>
                </a:solidFill>
              </a:rPr>
              <a:t>errPlace</a:t>
            </a:r>
            <a:r>
              <a:rPr lang="en-US" sz="1000" dirty="0">
                <a:solidFill>
                  <a:srgbClr val="000000"/>
                </a:solidFill>
              </a:rPr>
              <a:t>: </a:t>
            </a:r>
            <a:r>
              <a:rPr lang="en-US" sz="1000" dirty="0" err="1">
                <a:solidFill>
                  <a:srgbClr val="000000"/>
                </a:solidFill>
              </a:rPr>
              <a:t>exprCodeType</a:t>
            </a:r>
            <a:r>
              <a:rPr lang="en-US" sz="1000" dirty="0">
                <a:solidFill>
                  <a:srgbClr val="000000"/>
                </a:solidFill>
              </a:rPr>
              <a:t> </a:t>
            </a:r>
            <a:r>
              <a:rPr lang="en-US" sz="1000" dirty="0" smtClean="0">
                <a:solidFill>
                  <a:srgbClr val="000000"/>
                </a:solidFill>
              </a:rPr>
              <a:t>option</a:t>
            </a:r>
          </a:p>
          <a:p>
            <a:r>
              <a:rPr lang="en-US" sz="1000" dirty="0" err="1" smtClean="0">
                <a:solidFill>
                  <a:srgbClr val="000000"/>
                </a:solidFill>
              </a:rPr>
              <a:t>lineNum</a:t>
            </a:r>
            <a:r>
              <a:rPr lang="en-US" sz="1000" dirty="0">
                <a:solidFill>
                  <a:srgbClr val="000000"/>
                </a:solidFill>
              </a:rPr>
              <a:t>: </a:t>
            </a:r>
            <a:r>
              <a:rPr lang="en-US" sz="1000" dirty="0" err="1" smtClean="0">
                <a:solidFill>
                  <a:srgbClr val="000000"/>
                </a:solidFill>
              </a:rPr>
              <a:t>int</a:t>
            </a:r>
            <a:endParaRPr lang="en-US" sz="1000" dirty="0">
              <a:solidFill>
                <a:srgbClr val="000000"/>
              </a:solidFill>
            </a:endParaRPr>
          </a:p>
          <a:p>
            <a:r>
              <a:rPr lang="en-US" sz="1000" dirty="0" smtClean="0">
                <a:solidFill>
                  <a:srgbClr val="000000"/>
                </a:solidFill>
              </a:rPr>
              <a:t>offset</a:t>
            </a:r>
            <a:r>
              <a:rPr lang="en-US" sz="1000" dirty="0">
                <a:solidFill>
                  <a:srgbClr val="000000"/>
                </a:solidFill>
              </a:rPr>
              <a:t>: </a:t>
            </a:r>
            <a:r>
              <a:rPr lang="en-US" sz="1000" dirty="0" err="1" smtClean="0">
                <a:solidFill>
                  <a:srgbClr val="000000"/>
                </a:solidFill>
              </a:rPr>
              <a:t>int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47202" y="1121313"/>
            <a:ext cx="5884201" cy="131582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000" b="1" dirty="0" err="1" smtClean="0">
                <a:solidFill>
                  <a:srgbClr val="000000"/>
                </a:solidFill>
              </a:rPr>
              <a:t>envType</a:t>
            </a:r>
            <a:r>
              <a:rPr lang="en-US" sz="1000" b="1" dirty="0" smtClean="0">
                <a:solidFill>
                  <a:srgbClr val="000000"/>
                </a:solidFill>
              </a:rPr>
              <a:t> </a:t>
            </a:r>
            <a:endParaRPr lang="en-US" sz="1000" dirty="0" smtClean="0">
              <a:solidFill>
                <a:srgbClr val="000000"/>
              </a:solidFill>
            </a:endParaRPr>
          </a:p>
          <a:p>
            <a:r>
              <a:rPr lang="en-US" sz="1000" dirty="0" err="1" smtClean="0">
                <a:solidFill>
                  <a:srgbClr val="000000"/>
                </a:solidFill>
              </a:rPr>
              <a:t>labelIdGenerator</a:t>
            </a:r>
            <a:r>
              <a:rPr lang="en-US" sz="1000" dirty="0">
                <a:solidFill>
                  <a:srgbClr val="000000"/>
                </a:solidFill>
              </a:rPr>
              <a:t>: </a:t>
            </a:r>
            <a:r>
              <a:rPr lang="en-US" sz="1000" dirty="0" err="1" smtClean="0">
                <a:solidFill>
                  <a:srgbClr val="000000"/>
                </a:solidFill>
              </a:rPr>
              <a:t>int</a:t>
            </a:r>
            <a:endParaRPr lang="en-US" sz="1000" dirty="0">
              <a:solidFill>
                <a:srgbClr val="000000"/>
              </a:solidFill>
            </a:endParaRPr>
          </a:p>
          <a:p>
            <a:r>
              <a:rPr lang="en-US" sz="1000" dirty="0" err="1" smtClean="0">
                <a:solidFill>
                  <a:srgbClr val="000000"/>
                </a:solidFill>
              </a:rPr>
              <a:t>parentStackLabelIdGenerator</a:t>
            </a:r>
            <a:r>
              <a:rPr lang="en-US" sz="1000" dirty="0">
                <a:solidFill>
                  <a:srgbClr val="000000"/>
                </a:solidFill>
              </a:rPr>
              <a:t>: </a:t>
            </a:r>
            <a:r>
              <a:rPr lang="en-US" sz="1000" dirty="0" err="1">
                <a:solidFill>
                  <a:srgbClr val="000000"/>
                </a:solidFill>
              </a:rPr>
              <a:t>int</a:t>
            </a:r>
            <a:r>
              <a:rPr lang="en-US" sz="1000" dirty="0">
                <a:solidFill>
                  <a:srgbClr val="000000"/>
                </a:solidFill>
              </a:rPr>
              <a:t> </a:t>
            </a:r>
            <a:r>
              <a:rPr lang="en-US" sz="1000" dirty="0" smtClean="0">
                <a:solidFill>
                  <a:srgbClr val="000000"/>
                </a:solidFill>
              </a:rPr>
              <a:t>list</a:t>
            </a:r>
            <a:endParaRPr lang="en-US" sz="1000" dirty="0">
              <a:solidFill>
                <a:srgbClr val="000000"/>
              </a:solidFill>
            </a:endParaRPr>
          </a:p>
          <a:p>
            <a:r>
              <a:rPr lang="en-US" sz="1000" dirty="0" err="1" smtClean="0">
                <a:solidFill>
                  <a:srgbClr val="000000"/>
                </a:solidFill>
              </a:rPr>
              <a:t>errorTable</a:t>
            </a:r>
            <a:r>
              <a:rPr lang="en-US" sz="1000" dirty="0">
                <a:solidFill>
                  <a:srgbClr val="000000"/>
                </a:solidFill>
              </a:rPr>
              <a:t>: </a:t>
            </a:r>
            <a:r>
              <a:rPr lang="en-US" sz="1000" dirty="0" err="1">
                <a:solidFill>
                  <a:srgbClr val="000000"/>
                </a:solidFill>
              </a:rPr>
              <a:t>errorType</a:t>
            </a:r>
            <a:r>
              <a:rPr lang="en-US" sz="1000" dirty="0">
                <a:solidFill>
                  <a:srgbClr val="000000"/>
                </a:solidFill>
              </a:rPr>
              <a:t> </a:t>
            </a:r>
            <a:r>
              <a:rPr lang="en-US" sz="1000" dirty="0" smtClean="0">
                <a:solidFill>
                  <a:srgbClr val="000000"/>
                </a:solidFill>
              </a:rPr>
              <a:t>list</a:t>
            </a:r>
            <a:endParaRPr lang="en-US" sz="1000" dirty="0">
              <a:solidFill>
                <a:srgbClr val="000000"/>
              </a:solidFill>
            </a:endParaRPr>
          </a:p>
          <a:p>
            <a:r>
              <a:rPr lang="en-US" sz="1000" dirty="0" err="1" smtClean="0">
                <a:solidFill>
                  <a:srgbClr val="000000"/>
                </a:solidFill>
              </a:rPr>
              <a:t>worningTable</a:t>
            </a:r>
            <a:r>
              <a:rPr lang="en-US" sz="1000" dirty="0">
                <a:solidFill>
                  <a:srgbClr val="000000"/>
                </a:solidFill>
              </a:rPr>
              <a:t>: </a:t>
            </a:r>
            <a:r>
              <a:rPr lang="en-US" sz="1000" dirty="0" err="1">
                <a:solidFill>
                  <a:srgbClr val="000000"/>
                </a:solidFill>
              </a:rPr>
              <a:t>errorType</a:t>
            </a:r>
            <a:r>
              <a:rPr lang="en-US" sz="1000" dirty="0">
                <a:solidFill>
                  <a:srgbClr val="000000"/>
                </a:solidFill>
              </a:rPr>
              <a:t> </a:t>
            </a:r>
            <a:r>
              <a:rPr lang="en-US" sz="1000" dirty="0" smtClean="0">
                <a:solidFill>
                  <a:srgbClr val="000000"/>
                </a:solidFill>
              </a:rPr>
              <a:t>list</a:t>
            </a:r>
            <a:endParaRPr lang="en-US" sz="1000" dirty="0">
              <a:solidFill>
                <a:srgbClr val="000000"/>
              </a:solidFill>
            </a:endParaRPr>
          </a:p>
          <a:p>
            <a:r>
              <a:rPr lang="en-US" sz="1000" dirty="0" err="1" smtClean="0">
                <a:solidFill>
                  <a:srgbClr val="000000"/>
                </a:solidFill>
              </a:rPr>
              <a:t>namesOfCurrLat</a:t>
            </a:r>
            <a:r>
              <a:rPr lang="en-US" sz="1000" dirty="0">
                <a:solidFill>
                  <a:srgbClr val="000000"/>
                </a:solidFill>
              </a:rPr>
              <a:t>: </a:t>
            </a:r>
            <a:r>
              <a:rPr lang="en-US" sz="1000" dirty="0" err="1" smtClean="0">
                <a:solidFill>
                  <a:srgbClr val="000000"/>
                </a:solidFill>
              </a:rPr>
              <a:t>symbolTableType</a:t>
            </a:r>
            <a:endParaRPr lang="en-US" sz="1000" dirty="0" smtClean="0">
              <a:solidFill>
                <a:srgbClr val="000000"/>
              </a:solidFill>
            </a:endParaRPr>
          </a:p>
          <a:p>
            <a:r>
              <a:rPr lang="en-US" sz="1000" dirty="0" err="1" smtClean="0">
                <a:solidFill>
                  <a:srgbClr val="000000"/>
                </a:solidFill>
              </a:rPr>
              <a:t>lineNumber</a:t>
            </a:r>
            <a:r>
              <a:rPr lang="en-US" sz="1000" dirty="0">
                <a:solidFill>
                  <a:srgbClr val="000000"/>
                </a:solidFill>
              </a:rPr>
              <a:t>: </a:t>
            </a:r>
            <a:r>
              <a:rPr lang="en-US" sz="1000" dirty="0" err="1">
                <a:solidFill>
                  <a:srgbClr val="000000"/>
                </a:solidFill>
              </a:rPr>
              <a:t>int</a:t>
            </a:r>
            <a:r>
              <a:rPr lang="en-US" sz="1000" dirty="0">
                <a:solidFill>
                  <a:srgbClr val="000000"/>
                </a:solidFill>
              </a:rPr>
              <a:t>; </a:t>
            </a:r>
            <a:endParaRPr lang="en-US" sz="1000" dirty="0" smtClean="0">
              <a:solidFill>
                <a:srgbClr val="000000"/>
              </a:solidFill>
            </a:endParaRPr>
          </a:p>
          <a:p>
            <a:r>
              <a:rPr lang="en-US" sz="1000" dirty="0" err="1" smtClean="0">
                <a:solidFill>
                  <a:srgbClr val="000000"/>
                </a:solidFill>
              </a:rPr>
              <a:t>charOffset</a:t>
            </a:r>
            <a:r>
              <a:rPr lang="en-US" sz="1000" dirty="0">
                <a:solidFill>
                  <a:srgbClr val="000000"/>
                </a:solidFill>
              </a:rPr>
              <a:t>: </a:t>
            </a:r>
            <a:r>
              <a:rPr lang="en-US" sz="1000" dirty="0" err="1" smtClean="0">
                <a:solidFill>
                  <a:srgbClr val="000000"/>
                </a:solidFill>
              </a:rPr>
              <a:t>int</a:t>
            </a:r>
            <a:endParaRPr lang="en-US" sz="1000" dirty="0" smtClean="0">
              <a:solidFill>
                <a:srgbClr val="000000"/>
              </a:solidFill>
            </a:endParaRPr>
          </a:p>
        </p:txBody>
      </p:sp>
      <p:cxnSp>
        <p:nvCxnSpPr>
          <p:cNvPr id="12" name="Elbow Connector 11"/>
          <p:cNvCxnSpPr>
            <a:stCxn id="11" idx="2"/>
            <a:endCxn id="10" idx="0"/>
          </p:cNvCxnSpPr>
          <p:nvPr/>
        </p:nvCxnSpPr>
        <p:spPr>
          <a:xfrm rot="16200000" flipH="1">
            <a:off x="5110865" y="1815570"/>
            <a:ext cx="320369" cy="1563493"/>
          </a:xfrm>
          <a:prstGeom prst="bent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Elbow Connector 12"/>
          <p:cNvCxnSpPr>
            <a:stCxn id="11" idx="2"/>
            <a:endCxn id="7" idx="0"/>
          </p:cNvCxnSpPr>
          <p:nvPr/>
        </p:nvCxnSpPr>
        <p:spPr>
          <a:xfrm rot="5400000">
            <a:off x="3547369" y="1815575"/>
            <a:ext cx="320376" cy="1563493"/>
          </a:xfrm>
          <a:prstGeom prst="bent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10" idx="1"/>
            <a:endCxn id="9" idx="1"/>
          </p:cNvCxnSpPr>
          <p:nvPr/>
        </p:nvCxnSpPr>
        <p:spPr>
          <a:xfrm rot="10800000" flipH="1" flipV="1">
            <a:off x="4674187" y="3202386"/>
            <a:ext cx="675019" cy="1370719"/>
          </a:xfrm>
          <a:prstGeom prst="bentConnector3">
            <a:avLst>
              <a:gd name="adj1" fmla="val -33866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Elbow Connector 14"/>
          <p:cNvCxnSpPr>
            <a:stCxn id="10" idx="1"/>
            <a:endCxn id="8" idx="1"/>
          </p:cNvCxnSpPr>
          <p:nvPr/>
        </p:nvCxnSpPr>
        <p:spPr>
          <a:xfrm rot="10800000" flipH="1" flipV="1">
            <a:off x="4674187" y="3202387"/>
            <a:ext cx="1452343" cy="2786260"/>
          </a:xfrm>
          <a:prstGeom prst="bentConnector3">
            <a:avLst>
              <a:gd name="adj1" fmla="val -15740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Elbow Connector 15"/>
          <p:cNvCxnSpPr>
            <a:stCxn id="7" idx="2"/>
            <a:endCxn id="6" idx="0"/>
          </p:cNvCxnSpPr>
          <p:nvPr/>
        </p:nvCxnSpPr>
        <p:spPr>
          <a:xfrm rot="5400000">
            <a:off x="2771821" y="3549544"/>
            <a:ext cx="307979" cy="12700"/>
          </a:xfrm>
          <a:prstGeom prst="bent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6" idx="2"/>
            <a:endCxn id="4" idx="0"/>
          </p:cNvCxnSpPr>
          <p:nvPr/>
        </p:nvCxnSpPr>
        <p:spPr>
          <a:xfrm rot="16200000" flipH="1">
            <a:off x="3147188" y="5004885"/>
            <a:ext cx="290966" cy="733723"/>
          </a:xfrm>
          <a:prstGeom prst="bent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6" idx="2"/>
            <a:endCxn id="5" idx="0"/>
          </p:cNvCxnSpPr>
          <p:nvPr/>
        </p:nvCxnSpPr>
        <p:spPr>
          <a:xfrm rot="5400000">
            <a:off x="2411160" y="5007190"/>
            <a:ext cx="295577" cy="733724"/>
          </a:xfrm>
          <a:prstGeom prst="bent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457200" y="-148722"/>
            <a:ext cx="8229600" cy="1143000"/>
          </a:xfrm>
        </p:spPr>
        <p:txBody>
          <a:bodyPr/>
          <a:lstStyle/>
          <a:p>
            <a:r>
              <a:rPr lang="en-US" dirty="0" smtClean="0"/>
              <a:t>Environment / Symbol 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7788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48722"/>
            <a:ext cx="8229600" cy="1143000"/>
          </a:xfrm>
        </p:spPr>
        <p:txBody>
          <a:bodyPr/>
          <a:lstStyle/>
          <a:p>
            <a:r>
              <a:rPr lang="en-US" dirty="0" smtClean="0"/>
              <a:t>Lattice Construction</a:t>
            </a: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993911" y="785608"/>
            <a:ext cx="6980287" cy="6010850"/>
            <a:chOff x="570587" y="515174"/>
            <a:chExt cx="6980287" cy="6010850"/>
          </a:xfrm>
        </p:grpSpPr>
        <p:sp>
          <p:nvSpPr>
            <p:cNvPr id="29" name="Rectangle 28"/>
            <p:cNvSpPr/>
            <p:nvPr/>
          </p:nvSpPr>
          <p:spPr>
            <a:xfrm>
              <a:off x="570587" y="515174"/>
              <a:ext cx="6980287" cy="275035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00" b="1" dirty="0" smtClean="0">
                  <a:solidFill>
                    <a:srgbClr val="000000"/>
                  </a:solidFill>
                </a:rPr>
                <a:t>Lattice Fields </a:t>
              </a:r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742202" y="1230368"/>
              <a:ext cx="2072216" cy="5097015"/>
              <a:chOff x="776525" y="761246"/>
              <a:chExt cx="2072216" cy="5097015"/>
            </a:xfrm>
          </p:grpSpPr>
          <p:sp>
            <p:nvSpPr>
              <p:cNvPr id="49" name="Rectangle 48"/>
              <p:cNvSpPr/>
              <p:nvPr/>
            </p:nvSpPr>
            <p:spPr>
              <a:xfrm>
                <a:off x="776525" y="761246"/>
                <a:ext cx="2072216" cy="5097015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r>
                  <a:rPr lang="en-US" sz="1000" b="1" dirty="0" err="1" smtClean="0">
                    <a:solidFill>
                      <a:srgbClr val="000000"/>
                    </a:solidFill>
                  </a:rPr>
                  <a:t>LatticeType</a:t>
                </a:r>
                <a:endParaRPr lang="en-US" sz="1000" b="1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1029665" y="3063440"/>
                <a:ext cx="1624583" cy="723836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r>
                  <a:rPr lang="en-US" sz="1000" b="1" dirty="0" err="1">
                    <a:solidFill>
                      <a:srgbClr val="000000"/>
                    </a:solidFill>
                  </a:rPr>
                  <a:t>p</a:t>
                </a:r>
                <a:r>
                  <a:rPr lang="en-US" sz="1000" b="1" dirty="0" err="1" smtClean="0">
                    <a:solidFill>
                      <a:srgbClr val="000000"/>
                    </a:solidFill>
                  </a:rPr>
                  <a:t>redicateFields</a:t>
                </a:r>
                <a:endParaRPr lang="en-US" sz="1000" b="1" dirty="0" smtClean="0">
                  <a:solidFill>
                    <a:srgbClr val="000000"/>
                  </a:solidFill>
                </a:endParaRPr>
              </a:p>
              <a:p>
                <a:r>
                  <a:rPr lang="en-US" sz="1000" b="1" dirty="0">
                    <a:solidFill>
                      <a:srgbClr val="000000"/>
                    </a:solidFill>
                  </a:rPr>
                  <a:t> </a:t>
                </a:r>
                <a:r>
                  <a:rPr lang="en-US" sz="1000" dirty="0" err="1" smtClean="0">
                    <a:solidFill>
                      <a:srgbClr val="000000"/>
                    </a:solidFill>
                  </a:rPr>
                  <a:t>expr</a:t>
                </a:r>
                <a:r>
                  <a:rPr lang="en-US" sz="1000" dirty="0">
                    <a:solidFill>
                      <a:srgbClr val="000000"/>
                    </a:solidFill>
                  </a:rPr>
                  <a:t>: </a:t>
                </a:r>
                <a:r>
                  <a:rPr lang="en-US" sz="1000" dirty="0" err="1">
                    <a:solidFill>
                      <a:srgbClr val="000000"/>
                    </a:solidFill>
                  </a:rPr>
                  <a:t>exprFields</a:t>
                </a:r>
                <a:r>
                  <a:rPr lang="en-US" sz="1000" dirty="0">
                    <a:solidFill>
                      <a:srgbClr val="000000"/>
                    </a:solidFill>
                  </a:rPr>
                  <a:t>;</a:t>
                </a:r>
              </a:p>
              <a:p>
                <a:r>
                  <a:rPr lang="en-US" sz="1000" dirty="0">
                    <a:solidFill>
                      <a:srgbClr val="000000"/>
                    </a:solidFill>
                  </a:rPr>
                  <a:t> </a:t>
                </a:r>
                <a:r>
                  <a:rPr lang="en-US" sz="1000" dirty="0" smtClean="0">
                    <a:solidFill>
                      <a:srgbClr val="000000"/>
                    </a:solidFill>
                  </a:rPr>
                  <a:t>condition</a:t>
                </a:r>
                <a:r>
                  <a:rPr lang="en-US" sz="1000" dirty="0">
                    <a:solidFill>
                      <a:srgbClr val="000000"/>
                    </a:solidFill>
                  </a:rPr>
                  <a:t>: </a:t>
                </a:r>
                <a:r>
                  <a:rPr lang="en-US" sz="1000" dirty="0" err="1">
                    <a:solidFill>
                      <a:srgbClr val="000000"/>
                    </a:solidFill>
                  </a:rPr>
                  <a:t>exprFields</a:t>
                </a:r>
                <a:r>
                  <a:rPr lang="en-US" sz="1000" dirty="0">
                    <a:solidFill>
                      <a:schemeClr val="tx1"/>
                    </a:solidFill>
                  </a:rPr>
                  <a:t>;</a:t>
                </a:r>
                <a:endParaRPr lang="en-US" sz="1000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1013110" y="1075828"/>
                <a:ext cx="1624583" cy="629162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r>
                  <a:rPr lang="en-US" sz="1000" b="1" dirty="0" err="1" smtClean="0">
                    <a:solidFill>
                      <a:srgbClr val="000000"/>
                    </a:solidFill>
                  </a:rPr>
                  <a:t>altlatFields</a:t>
                </a:r>
                <a:endParaRPr lang="en-US" sz="1000" b="1" dirty="0" smtClean="0">
                  <a:solidFill>
                    <a:srgbClr val="000000"/>
                  </a:solidFill>
                </a:endParaRPr>
              </a:p>
              <a:p>
                <a:r>
                  <a:rPr lang="en-US" sz="1000" dirty="0" smtClean="0">
                    <a:solidFill>
                      <a:srgbClr val="000000"/>
                    </a:solidFill>
                  </a:rPr>
                  <a:t>alternatives</a:t>
                </a:r>
                <a:r>
                  <a:rPr lang="en-US" sz="1000" dirty="0">
                    <a:solidFill>
                      <a:srgbClr val="000000"/>
                    </a:solidFill>
                  </a:rPr>
                  <a:t>: </a:t>
                </a:r>
                <a:r>
                  <a:rPr lang="en-US" sz="1000" dirty="0" err="1">
                    <a:solidFill>
                      <a:srgbClr val="000000"/>
                    </a:solidFill>
                  </a:rPr>
                  <a:t>latticeFields</a:t>
                </a:r>
                <a:r>
                  <a:rPr lang="en-US" sz="1000" dirty="0">
                    <a:solidFill>
                      <a:srgbClr val="000000"/>
                    </a:solidFill>
                  </a:rPr>
                  <a:t> </a:t>
                </a:r>
              </a:p>
              <a:p>
                <a:r>
                  <a:rPr lang="en-US" sz="1000" dirty="0" smtClean="0">
                    <a:solidFill>
                      <a:srgbClr val="000000"/>
                    </a:solidFill>
                  </a:rPr>
                  <a:t>each</a:t>
                </a:r>
                <a:r>
                  <a:rPr lang="en-US" sz="1000" dirty="0">
                    <a:solidFill>
                      <a:srgbClr val="000000"/>
                    </a:solidFill>
                  </a:rPr>
                  <a:t>: </a:t>
                </a:r>
                <a:r>
                  <a:rPr lang="en-US" sz="1000" dirty="0" err="1" smtClean="0">
                    <a:solidFill>
                      <a:srgbClr val="000000"/>
                    </a:solidFill>
                  </a:rPr>
                  <a:t>bool</a:t>
                </a:r>
                <a:endParaRPr lang="en-US" sz="10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1013110" y="1903725"/>
                <a:ext cx="1585146" cy="1006225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r>
                  <a:rPr lang="en-US" sz="1000" b="1" dirty="0" err="1" smtClean="0">
                    <a:solidFill>
                      <a:srgbClr val="000000"/>
                    </a:solidFill>
                  </a:rPr>
                  <a:t>seqlatFields</a:t>
                </a:r>
                <a:endParaRPr lang="en-US" sz="1000" b="1" dirty="0" smtClean="0">
                  <a:solidFill>
                    <a:srgbClr val="000000"/>
                  </a:solidFill>
                </a:endParaRPr>
              </a:p>
              <a:p>
                <a:r>
                  <a:rPr lang="en-US" sz="1000" dirty="0" err="1" smtClean="0">
                    <a:solidFill>
                      <a:srgbClr val="000000"/>
                    </a:solidFill>
                  </a:rPr>
                  <a:t>expr</a:t>
                </a:r>
                <a:r>
                  <a:rPr lang="en-US" sz="1000" dirty="0">
                    <a:solidFill>
                      <a:srgbClr val="000000"/>
                    </a:solidFill>
                  </a:rPr>
                  <a:t>: </a:t>
                </a:r>
                <a:r>
                  <a:rPr lang="en-US" sz="1000" dirty="0" err="1">
                    <a:solidFill>
                      <a:srgbClr val="000000"/>
                    </a:solidFill>
                  </a:rPr>
                  <a:t>exprFields</a:t>
                </a:r>
                <a:r>
                  <a:rPr lang="en-US" sz="1000" dirty="0">
                    <a:solidFill>
                      <a:srgbClr val="000000"/>
                    </a:solidFill>
                  </a:rPr>
                  <a:t>;</a:t>
                </a:r>
              </a:p>
              <a:p>
                <a:r>
                  <a:rPr lang="en-US" sz="1000" dirty="0" smtClean="0">
                    <a:solidFill>
                      <a:srgbClr val="000000"/>
                    </a:solidFill>
                  </a:rPr>
                  <a:t>elements</a:t>
                </a:r>
                <a:r>
                  <a:rPr lang="en-US" sz="1000" dirty="0">
                    <a:solidFill>
                      <a:srgbClr val="000000"/>
                    </a:solidFill>
                  </a:rPr>
                  <a:t>: </a:t>
                </a:r>
                <a:r>
                  <a:rPr lang="en-US" sz="1000" dirty="0" err="1">
                    <a:solidFill>
                      <a:srgbClr val="000000"/>
                    </a:solidFill>
                  </a:rPr>
                  <a:t>latticeFields</a:t>
                </a:r>
                <a:r>
                  <a:rPr lang="en-US" sz="1000" dirty="0">
                    <a:solidFill>
                      <a:srgbClr val="000000"/>
                    </a:solidFill>
                  </a:rPr>
                  <a:t> </a:t>
                </a:r>
                <a:r>
                  <a:rPr lang="en-US" sz="1000" dirty="0" smtClean="0">
                    <a:solidFill>
                      <a:srgbClr val="000000"/>
                    </a:solidFill>
                  </a:rPr>
                  <a:t>list symbols</a:t>
                </a:r>
                <a:r>
                  <a:rPr lang="en-US" sz="1000" dirty="0">
                    <a:solidFill>
                      <a:srgbClr val="000000"/>
                    </a:solidFill>
                  </a:rPr>
                  <a:t>: </a:t>
                </a:r>
                <a:r>
                  <a:rPr lang="en-US" sz="1000" dirty="0" err="1" smtClean="0">
                    <a:solidFill>
                      <a:srgbClr val="000000"/>
                    </a:solidFill>
                  </a:rPr>
                  <a:t>symbolTableType</a:t>
                </a:r>
                <a:endParaRPr lang="en-US" sz="10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1052547" y="4008559"/>
                <a:ext cx="1624583" cy="1575095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r>
                  <a:rPr lang="en-US" sz="1000" b="1" dirty="0" err="1" smtClean="0">
                    <a:solidFill>
                      <a:srgbClr val="000000"/>
                    </a:solidFill>
                  </a:rPr>
                  <a:t>exprFields</a:t>
                </a:r>
                <a:endParaRPr lang="en-US" sz="1000" b="1" dirty="0" smtClean="0">
                  <a:solidFill>
                    <a:srgbClr val="000000"/>
                  </a:solidFill>
                </a:endParaRPr>
              </a:p>
              <a:p>
                <a:r>
                  <a:rPr lang="en-US" sz="1000" dirty="0" err="1" smtClean="0">
                    <a:solidFill>
                      <a:srgbClr val="000000"/>
                    </a:solidFill>
                  </a:rPr>
                  <a:t>exprDataStructType</a:t>
                </a:r>
                <a:r>
                  <a:rPr lang="en-US" sz="1000" dirty="0">
                    <a:solidFill>
                      <a:srgbClr val="000000"/>
                    </a:solidFill>
                  </a:rPr>
                  <a:t>:</a:t>
                </a:r>
                <a:r>
                  <a:rPr lang="en-US" sz="1000" dirty="0" smtClean="0">
                    <a:solidFill>
                      <a:srgbClr val="000000"/>
                    </a:solidFill>
                  </a:rPr>
                  <a:t> </a:t>
                </a:r>
                <a:r>
                  <a:rPr lang="en-US" sz="1000" dirty="0" err="1" smtClean="0">
                    <a:solidFill>
                      <a:srgbClr val="000000"/>
                    </a:solidFill>
                  </a:rPr>
                  <a:t>dataStructTypeType</a:t>
                </a:r>
                <a:endParaRPr lang="en-US" sz="1000" dirty="0">
                  <a:solidFill>
                    <a:srgbClr val="000000"/>
                  </a:solidFill>
                </a:endParaRPr>
              </a:p>
              <a:p>
                <a:r>
                  <a:rPr lang="en-US" sz="1000" dirty="0" err="1" smtClean="0">
                    <a:solidFill>
                      <a:srgbClr val="000000"/>
                    </a:solidFill>
                  </a:rPr>
                  <a:t>exprCode</a:t>
                </a:r>
                <a:r>
                  <a:rPr lang="en-US" sz="1000" dirty="0">
                    <a:solidFill>
                      <a:srgbClr val="000000"/>
                    </a:solidFill>
                  </a:rPr>
                  <a:t>: </a:t>
                </a:r>
                <a:r>
                  <a:rPr lang="en-US" sz="1000" dirty="0" err="1" smtClean="0">
                    <a:solidFill>
                      <a:srgbClr val="000000"/>
                    </a:solidFill>
                  </a:rPr>
                  <a:t>exprCodeType</a:t>
                </a:r>
                <a:r>
                  <a:rPr lang="en-US" sz="1000" dirty="0" smtClean="0">
                    <a:solidFill>
                      <a:srgbClr val="000000"/>
                    </a:solidFill>
                  </a:rPr>
                  <a:t> </a:t>
                </a:r>
                <a:r>
                  <a:rPr lang="en-US" sz="1000" dirty="0" err="1" smtClean="0">
                    <a:solidFill>
                      <a:srgbClr val="000000"/>
                    </a:solidFill>
                  </a:rPr>
                  <a:t>exprEval</a:t>
                </a:r>
                <a:r>
                  <a:rPr lang="en-US" sz="1000" dirty="0">
                    <a:solidFill>
                      <a:srgbClr val="000000"/>
                    </a:solidFill>
                  </a:rPr>
                  <a:t>: </a:t>
                </a:r>
                <a:r>
                  <a:rPr lang="en-US" sz="1000" dirty="0" err="1" smtClean="0">
                    <a:solidFill>
                      <a:srgbClr val="000000"/>
                    </a:solidFill>
                  </a:rPr>
                  <a:t>exprValueType</a:t>
                </a:r>
                <a:r>
                  <a:rPr lang="en-US" sz="1000" dirty="0" smtClean="0">
                    <a:solidFill>
                      <a:srgbClr val="000000"/>
                    </a:solidFill>
                  </a:rPr>
                  <a:t> </a:t>
                </a:r>
                <a:r>
                  <a:rPr lang="en-US" sz="1000" dirty="0" err="1" smtClean="0">
                    <a:solidFill>
                      <a:srgbClr val="000000"/>
                    </a:solidFill>
                  </a:rPr>
                  <a:t>exprChanged</a:t>
                </a:r>
                <a:r>
                  <a:rPr lang="en-US" sz="1000" dirty="0">
                    <a:solidFill>
                      <a:srgbClr val="000000"/>
                    </a:solidFill>
                  </a:rPr>
                  <a:t>: </a:t>
                </a:r>
                <a:r>
                  <a:rPr lang="en-US" sz="1000" dirty="0" err="1" smtClean="0">
                    <a:solidFill>
                      <a:srgbClr val="000000"/>
                    </a:solidFill>
                  </a:rPr>
                  <a:t>bool</a:t>
                </a:r>
                <a:endParaRPr lang="en-US" sz="1000" dirty="0">
                  <a:solidFill>
                    <a:srgbClr val="000000"/>
                  </a:solidFill>
                </a:endParaRPr>
              </a:p>
              <a:p>
                <a:r>
                  <a:rPr lang="en-US" sz="1000" dirty="0" err="1" smtClean="0">
                    <a:solidFill>
                      <a:srgbClr val="000000"/>
                    </a:solidFill>
                  </a:rPr>
                  <a:t>expDependers</a:t>
                </a:r>
                <a:r>
                  <a:rPr lang="en-US" sz="1000" dirty="0">
                    <a:solidFill>
                      <a:srgbClr val="000000"/>
                    </a:solidFill>
                  </a:rPr>
                  <a:t>: </a:t>
                </a:r>
                <a:r>
                  <a:rPr lang="en-US" sz="1000" dirty="0" err="1">
                    <a:solidFill>
                      <a:srgbClr val="000000"/>
                    </a:solidFill>
                  </a:rPr>
                  <a:t>exprFields</a:t>
                </a:r>
                <a:r>
                  <a:rPr lang="en-US" sz="1000" dirty="0">
                    <a:solidFill>
                      <a:srgbClr val="000000"/>
                    </a:solidFill>
                  </a:rPr>
                  <a:t> </a:t>
                </a:r>
              </a:p>
              <a:p>
                <a:r>
                  <a:rPr lang="en-US" sz="1000" dirty="0" err="1" smtClean="0">
                    <a:solidFill>
                      <a:srgbClr val="000000"/>
                    </a:solidFill>
                  </a:rPr>
                  <a:t>expDependees</a:t>
                </a:r>
                <a:r>
                  <a:rPr lang="en-US" sz="1000" dirty="0">
                    <a:solidFill>
                      <a:srgbClr val="000000"/>
                    </a:solidFill>
                  </a:rPr>
                  <a:t>: </a:t>
                </a:r>
                <a:r>
                  <a:rPr lang="en-US" sz="1000" dirty="0" err="1">
                    <a:solidFill>
                      <a:srgbClr val="000000"/>
                    </a:solidFill>
                  </a:rPr>
                  <a:t>exprFields</a:t>
                </a:r>
                <a:r>
                  <a:rPr lang="en-US" sz="1000" dirty="0">
                    <a:solidFill>
                      <a:srgbClr val="000000"/>
                    </a:solidFill>
                  </a:rPr>
                  <a:t> </a:t>
                </a:r>
                <a:endParaRPr lang="en-US" sz="1000" dirty="0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>
              <a:off x="5277209" y="1259331"/>
              <a:ext cx="2072216" cy="2232882"/>
              <a:chOff x="5333605" y="913647"/>
              <a:chExt cx="2072216" cy="2232882"/>
            </a:xfrm>
          </p:grpSpPr>
          <p:sp>
            <p:nvSpPr>
              <p:cNvPr id="46" name="Rectangle 45"/>
              <p:cNvSpPr/>
              <p:nvPr/>
            </p:nvSpPr>
            <p:spPr>
              <a:xfrm>
                <a:off x="5333605" y="913647"/>
                <a:ext cx="2072216" cy="2232882"/>
              </a:xfrm>
              <a:prstGeom prst="rect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r>
                  <a:rPr lang="en-US" sz="1000" b="1" dirty="0" err="1" smtClean="0">
                    <a:solidFill>
                      <a:srgbClr val="000000"/>
                    </a:solidFill>
                  </a:rPr>
                  <a:t>DataStructTypeType</a:t>
                </a:r>
                <a:endParaRPr lang="en-US" sz="1000" b="1" dirty="0" smtClean="0">
                  <a:solidFill>
                    <a:srgbClr val="000000"/>
                  </a:solidFill>
                </a:endParaRPr>
              </a:p>
              <a:p>
                <a:endParaRPr lang="en-US" sz="1000" b="1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5539543" y="1227726"/>
                <a:ext cx="1624583" cy="923355"/>
              </a:xfrm>
              <a:prstGeom prst="rect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r>
                  <a:rPr lang="en-US" sz="1000" b="1" dirty="0" err="1" smtClean="0">
                    <a:solidFill>
                      <a:srgbClr val="000000"/>
                    </a:solidFill>
                  </a:rPr>
                  <a:t>DataTypeType</a:t>
                </a:r>
                <a:endParaRPr lang="en-US" sz="1000" b="1" dirty="0" smtClean="0">
                  <a:solidFill>
                    <a:srgbClr val="000000"/>
                  </a:solidFill>
                </a:endParaRPr>
              </a:p>
              <a:p>
                <a:r>
                  <a:rPr lang="en-US" sz="1000" dirty="0" err="1">
                    <a:solidFill>
                      <a:srgbClr val="000000"/>
                    </a:solidFill>
                  </a:rPr>
                  <a:t>Int</a:t>
                </a:r>
                <a:r>
                  <a:rPr lang="en-US" sz="1000" dirty="0">
                    <a:solidFill>
                      <a:srgbClr val="000000"/>
                    </a:solidFill>
                  </a:rPr>
                  <a:t> </a:t>
                </a:r>
                <a:r>
                  <a:rPr lang="en-US" sz="1000" dirty="0" smtClean="0">
                    <a:solidFill>
                      <a:srgbClr val="000000"/>
                    </a:solidFill>
                  </a:rPr>
                  <a:t> / Float / </a:t>
                </a:r>
                <a:r>
                  <a:rPr lang="en-US" sz="1000" dirty="0">
                    <a:solidFill>
                      <a:srgbClr val="000000"/>
                    </a:solidFill>
                  </a:rPr>
                  <a:t> </a:t>
                </a:r>
                <a:r>
                  <a:rPr lang="en-US" sz="1000" dirty="0" smtClean="0">
                    <a:solidFill>
                      <a:srgbClr val="000000"/>
                    </a:solidFill>
                  </a:rPr>
                  <a:t>Boolean /</a:t>
                </a:r>
              </a:p>
              <a:p>
                <a:r>
                  <a:rPr lang="en-US" sz="1000" dirty="0" smtClean="0">
                    <a:solidFill>
                      <a:srgbClr val="000000"/>
                    </a:solidFill>
                  </a:rPr>
                  <a:t>String / General</a:t>
                </a:r>
                <a:r>
                  <a:rPr lang="en-US" sz="1000" dirty="0">
                    <a:solidFill>
                      <a:srgbClr val="000000"/>
                    </a:solidFill>
                  </a:rPr>
                  <a:t> </a:t>
                </a:r>
                <a:r>
                  <a:rPr lang="en-US" sz="1000" dirty="0" smtClean="0">
                    <a:solidFill>
                      <a:srgbClr val="000000"/>
                    </a:solidFill>
                  </a:rPr>
                  <a:t>/</a:t>
                </a:r>
                <a:r>
                  <a:rPr lang="en-US" sz="1000" dirty="0" err="1" smtClean="0">
                    <a:solidFill>
                      <a:srgbClr val="000000"/>
                    </a:solidFill>
                  </a:rPr>
                  <a:t>UnresolvedType</a:t>
                </a:r>
                <a:r>
                  <a:rPr lang="en-US" sz="1000" dirty="0" smtClean="0">
                    <a:solidFill>
                      <a:srgbClr val="000000"/>
                    </a:solidFill>
                  </a:rPr>
                  <a:t>  / Diverse / </a:t>
                </a:r>
              </a:p>
              <a:p>
                <a:r>
                  <a:rPr lang="en-US" sz="1000" dirty="0" err="1" smtClean="0">
                    <a:solidFill>
                      <a:srgbClr val="000000"/>
                    </a:solidFill>
                  </a:rPr>
                  <a:t>MismatchType</a:t>
                </a:r>
                <a:endParaRPr lang="en-US" sz="10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5539543" y="2287693"/>
                <a:ext cx="1624583" cy="527019"/>
              </a:xfrm>
              <a:prstGeom prst="rect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r>
                  <a:rPr lang="en-US" sz="1000" b="1" dirty="0" err="1" smtClean="0">
                    <a:solidFill>
                      <a:srgbClr val="000000"/>
                    </a:solidFill>
                  </a:rPr>
                  <a:t>StructureTypeType</a:t>
                </a:r>
                <a:endParaRPr lang="en-US" sz="1000" b="1" dirty="0" smtClean="0">
                  <a:solidFill>
                    <a:srgbClr val="000000"/>
                  </a:solidFill>
                </a:endParaRPr>
              </a:p>
              <a:p>
                <a:r>
                  <a:rPr lang="en-US" sz="1000" dirty="0" err="1" smtClean="0">
                    <a:solidFill>
                      <a:srgbClr val="000000"/>
                    </a:solidFill>
                  </a:rPr>
                  <a:t>Seq</a:t>
                </a:r>
                <a:r>
                  <a:rPr lang="en-US" sz="1000" dirty="0">
                    <a:solidFill>
                      <a:srgbClr val="000000"/>
                    </a:solidFill>
                  </a:rPr>
                  <a:t> </a:t>
                </a:r>
                <a:r>
                  <a:rPr lang="en-US" sz="1000" dirty="0" smtClean="0">
                    <a:solidFill>
                      <a:srgbClr val="000000"/>
                    </a:solidFill>
                  </a:rPr>
                  <a:t>/ Alt / </a:t>
                </a:r>
                <a:r>
                  <a:rPr lang="en-US" sz="1000" dirty="0" err="1" smtClean="0">
                    <a:solidFill>
                      <a:srgbClr val="000000"/>
                    </a:solidFill>
                  </a:rPr>
                  <a:t>Wrd</a:t>
                </a:r>
                <a:r>
                  <a:rPr lang="en-US" sz="1000" dirty="0" smtClean="0">
                    <a:solidFill>
                      <a:srgbClr val="000000"/>
                    </a:solidFill>
                  </a:rPr>
                  <a:t> / Undetermined</a:t>
                </a:r>
              </a:p>
            </p:txBody>
          </p:sp>
        </p:grpSp>
        <p:sp>
          <p:nvSpPr>
            <p:cNvPr id="32" name="Rectangle 31"/>
            <p:cNvSpPr/>
            <p:nvPr/>
          </p:nvSpPr>
          <p:spPr>
            <a:xfrm>
              <a:off x="3243570" y="3699452"/>
              <a:ext cx="1624583" cy="1121307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sz="1000" b="1" dirty="0" err="1" smtClean="0">
                  <a:solidFill>
                    <a:srgbClr val="000000"/>
                  </a:solidFill>
                </a:rPr>
                <a:t>exprCodeType</a:t>
              </a:r>
              <a:endParaRPr lang="en-US" sz="1000" dirty="0" smtClean="0">
                <a:solidFill>
                  <a:srgbClr val="000000"/>
                </a:solidFill>
              </a:endParaRPr>
            </a:p>
            <a:p>
              <a:r>
                <a:rPr lang="en-US" sz="1000" dirty="0" smtClean="0">
                  <a:solidFill>
                    <a:srgbClr val="000000"/>
                  </a:solidFill>
                </a:rPr>
                <a:t>| </a:t>
              </a:r>
              <a:r>
                <a:rPr lang="en-US" sz="1000" dirty="0" err="1" smtClean="0">
                  <a:solidFill>
                    <a:srgbClr val="000000"/>
                  </a:solidFill>
                </a:rPr>
                <a:t>ConstExpr</a:t>
              </a:r>
              <a:r>
                <a:rPr lang="en-US" sz="1000" dirty="0" smtClean="0">
                  <a:solidFill>
                    <a:srgbClr val="000000"/>
                  </a:solidFill>
                </a:rPr>
                <a:t>  </a:t>
              </a:r>
              <a:r>
                <a:rPr lang="en-US" sz="1000" dirty="0" err="1">
                  <a:solidFill>
                    <a:srgbClr val="000000"/>
                  </a:solidFill>
                </a:rPr>
                <a:t>constantType</a:t>
              </a:r>
              <a:r>
                <a:rPr lang="en-US" sz="1000" dirty="0">
                  <a:solidFill>
                    <a:srgbClr val="000000"/>
                  </a:solidFill>
                </a:rPr>
                <a:t> </a:t>
              </a:r>
              <a:r>
                <a:rPr lang="en-US" sz="1000" dirty="0" smtClean="0">
                  <a:solidFill>
                    <a:srgbClr val="000000"/>
                  </a:solidFill>
                </a:rPr>
                <a:t>| </a:t>
              </a:r>
              <a:r>
                <a:rPr lang="en-US" sz="1000" dirty="0" err="1" smtClean="0">
                  <a:solidFill>
                    <a:srgbClr val="000000"/>
                  </a:solidFill>
                </a:rPr>
                <a:t>OpExpr</a:t>
              </a:r>
              <a:r>
                <a:rPr lang="en-US" sz="1000" dirty="0" smtClean="0">
                  <a:solidFill>
                    <a:srgbClr val="000000"/>
                  </a:solidFill>
                </a:rPr>
                <a:t> </a:t>
              </a:r>
              <a:r>
                <a:rPr lang="en-US" sz="1000" dirty="0" err="1" smtClean="0">
                  <a:solidFill>
                    <a:srgbClr val="000000"/>
                  </a:solidFill>
                </a:rPr>
                <a:t>operationType</a:t>
              </a:r>
              <a:r>
                <a:rPr lang="en-US" sz="1000" dirty="0" smtClean="0">
                  <a:solidFill>
                    <a:srgbClr val="000000"/>
                  </a:solidFill>
                </a:rPr>
                <a:t> </a:t>
              </a:r>
            </a:p>
            <a:p>
              <a:r>
                <a:rPr lang="en-US" sz="1000" dirty="0" smtClean="0">
                  <a:solidFill>
                    <a:srgbClr val="000000"/>
                  </a:solidFill>
                </a:rPr>
                <a:t>| </a:t>
              </a:r>
              <a:r>
                <a:rPr lang="en-US" sz="1000" dirty="0" err="1" smtClean="0">
                  <a:solidFill>
                    <a:srgbClr val="000000"/>
                  </a:solidFill>
                </a:rPr>
                <a:t>NameListExpr</a:t>
              </a:r>
              <a:r>
                <a:rPr lang="en-US" sz="1000" dirty="0" smtClean="0">
                  <a:solidFill>
                    <a:srgbClr val="000000"/>
                  </a:solidFill>
                </a:rPr>
                <a:t> </a:t>
              </a:r>
              <a:r>
                <a:rPr lang="en-US" sz="1000" dirty="0" err="1" smtClean="0">
                  <a:solidFill>
                    <a:srgbClr val="000000"/>
                  </a:solidFill>
                </a:rPr>
                <a:t>nameListType</a:t>
              </a:r>
              <a:endParaRPr lang="en-US" sz="1000" dirty="0" smtClean="0">
                <a:solidFill>
                  <a:srgbClr val="000000"/>
                </a:solidFill>
              </a:endParaRPr>
            </a:p>
            <a:p>
              <a:r>
                <a:rPr lang="en-US" sz="1000" dirty="0" smtClean="0">
                  <a:solidFill>
                    <a:srgbClr val="000000"/>
                  </a:solidFill>
                </a:rPr>
                <a:t>| </a:t>
              </a:r>
              <a:r>
                <a:rPr lang="en-US" sz="1000" dirty="0" err="1" smtClean="0">
                  <a:solidFill>
                    <a:srgbClr val="000000"/>
                  </a:solidFill>
                </a:rPr>
                <a:t>LatticeExpr</a:t>
              </a:r>
              <a:r>
                <a:rPr lang="en-US" sz="1000" dirty="0" smtClean="0">
                  <a:solidFill>
                    <a:srgbClr val="000000"/>
                  </a:solidFill>
                </a:rPr>
                <a:t> </a:t>
              </a:r>
              <a:r>
                <a:rPr lang="en-US" sz="1000" dirty="0" err="1" smtClean="0">
                  <a:solidFill>
                    <a:srgbClr val="000000"/>
                  </a:solidFill>
                </a:rPr>
                <a:t>latticeFields</a:t>
              </a:r>
              <a:endParaRPr lang="en-US" sz="10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3243570" y="2520871"/>
              <a:ext cx="1624583" cy="1121307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sz="1000" b="1" dirty="0" err="1" smtClean="0">
                  <a:solidFill>
                    <a:srgbClr val="000000"/>
                  </a:solidFill>
                </a:rPr>
                <a:t>exprValueType</a:t>
              </a:r>
              <a:r>
                <a:rPr lang="en-US" sz="1000" b="1" dirty="0" smtClean="0">
                  <a:solidFill>
                    <a:srgbClr val="000000"/>
                  </a:solidFill>
                </a:rPr>
                <a:t>  </a:t>
              </a:r>
            </a:p>
            <a:p>
              <a:r>
                <a:rPr lang="en-US" sz="1000" dirty="0" smtClean="0">
                  <a:solidFill>
                    <a:srgbClr val="000000"/>
                  </a:solidFill>
                </a:rPr>
                <a:t>|</a:t>
              </a:r>
              <a:r>
                <a:rPr lang="en-US" sz="1000" dirty="0" err="1" smtClean="0">
                  <a:solidFill>
                    <a:srgbClr val="000000"/>
                  </a:solidFill>
                </a:rPr>
                <a:t>ConstValue</a:t>
              </a:r>
              <a:r>
                <a:rPr lang="en-US" sz="1000" dirty="0" smtClean="0">
                  <a:solidFill>
                    <a:srgbClr val="000000"/>
                  </a:solidFill>
                </a:rPr>
                <a:t> </a:t>
              </a:r>
              <a:r>
                <a:rPr lang="en-US" sz="1000" dirty="0" err="1">
                  <a:solidFill>
                    <a:srgbClr val="000000"/>
                  </a:solidFill>
                </a:rPr>
                <a:t>constantType</a:t>
              </a:r>
              <a:r>
                <a:rPr lang="en-US" sz="1000" dirty="0">
                  <a:solidFill>
                    <a:srgbClr val="000000"/>
                  </a:solidFill>
                </a:rPr>
                <a:t> </a:t>
              </a:r>
              <a:endParaRPr lang="en-US" sz="1000" dirty="0" smtClean="0">
                <a:solidFill>
                  <a:srgbClr val="000000"/>
                </a:solidFill>
              </a:endParaRPr>
            </a:p>
            <a:p>
              <a:r>
                <a:rPr lang="en-US" sz="1000" dirty="0" smtClean="0">
                  <a:solidFill>
                    <a:srgbClr val="000000"/>
                  </a:solidFill>
                </a:rPr>
                <a:t>| </a:t>
              </a:r>
              <a:r>
                <a:rPr lang="en-US" sz="1000" dirty="0" err="1">
                  <a:solidFill>
                    <a:srgbClr val="000000"/>
                  </a:solidFill>
                </a:rPr>
                <a:t>LatticeValue</a:t>
              </a:r>
              <a:r>
                <a:rPr lang="en-US" sz="1000" dirty="0">
                  <a:solidFill>
                    <a:srgbClr val="000000"/>
                  </a:solidFill>
                </a:rPr>
                <a:t> </a:t>
              </a:r>
              <a:r>
                <a:rPr lang="en-US" sz="1000" dirty="0" err="1" smtClean="0">
                  <a:solidFill>
                    <a:srgbClr val="000000"/>
                  </a:solidFill>
                </a:rPr>
                <a:t>latticeFields</a:t>
              </a:r>
              <a:endParaRPr lang="en-US" sz="1000" dirty="0" smtClean="0">
                <a:solidFill>
                  <a:srgbClr val="000000"/>
                </a:solidFill>
              </a:endParaRPr>
            </a:p>
            <a:p>
              <a:r>
                <a:rPr lang="en-US" sz="1000" dirty="0" smtClean="0">
                  <a:solidFill>
                    <a:srgbClr val="000000"/>
                  </a:solidFill>
                </a:rPr>
                <a:t>| </a:t>
              </a:r>
              <a:r>
                <a:rPr lang="en-US" sz="1000" dirty="0" err="1">
                  <a:solidFill>
                    <a:srgbClr val="000000"/>
                  </a:solidFill>
                </a:rPr>
                <a:t>NotEvaluated</a:t>
              </a:r>
              <a:endParaRPr lang="en-US" sz="1000" dirty="0">
                <a:solidFill>
                  <a:srgbClr val="000000"/>
                </a:solidFill>
              </a:endParaRPr>
            </a:p>
            <a:p>
              <a:endParaRPr lang="en-US" sz="10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277209" y="4492542"/>
              <a:ext cx="1624583" cy="1434371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sz="1000" b="1" dirty="0" err="1" smtClean="0">
                  <a:solidFill>
                    <a:srgbClr val="000000"/>
                  </a:solidFill>
                </a:rPr>
                <a:t>constantType</a:t>
              </a:r>
              <a:r>
                <a:rPr lang="en-US" sz="1000" b="1" dirty="0" smtClean="0">
                  <a:solidFill>
                    <a:srgbClr val="000000"/>
                  </a:solidFill>
                </a:rPr>
                <a:t> </a:t>
              </a:r>
            </a:p>
            <a:p>
              <a:r>
                <a:rPr lang="en-US" sz="1000" dirty="0" smtClean="0">
                  <a:solidFill>
                    <a:srgbClr val="000000"/>
                  </a:solidFill>
                </a:rPr>
                <a:t>| </a:t>
              </a:r>
              <a:r>
                <a:rPr lang="en-US" sz="1000" dirty="0" err="1" smtClean="0">
                  <a:solidFill>
                    <a:srgbClr val="000000"/>
                  </a:solidFill>
                </a:rPr>
                <a:t>StringLiteral</a:t>
              </a:r>
              <a:r>
                <a:rPr lang="en-US" sz="1000" dirty="0" smtClean="0">
                  <a:solidFill>
                    <a:srgbClr val="000000"/>
                  </a:solidFill>
                </a:rPr>
                <a:t>  </a:t>
              </a:r>
            </a:p>
            <a:p>
              <a:r>
                <a:rPr lang="en-US" sz="1000" dirty="0" smtClean="0">
                  <a:solidFill>
                    <a:srgbClr val="000000"/>
                  </a:solidFill>
                </a:rPr>
                <a:t>| </a:t>
              </a:r>
              <a:r>
                <a:rPr lang="en-US" sz="1000" dirty="0" err="1">
                  <a:solidFill>
                    <a:srgbClr val="000000"/>
                  </a:solidFill>
                </a:rPr>
                <a:t>IntLiteral</a:t>
              </a:r>
              <a:r>
                <a:rPr lang="en-US" sz="1000" dirty="0">
                  <a:solidFill>
                    <a:srgbClr val="000000"/>
                  </a:solidFill>
                </a:rPr>
                <a:t> </a:t>
              </a:r>
            </a:p>
            <a:p>
              <a:r>
                <a:rPr lang="en-US" sz="1000" dirty="0" smtClean="0">
                  <a:solidFill>
                    <a:srgbClr val="000000"/>
                  </a:solidFill>
                </a:rPr>
                <a:t>| </a:t>
              </a:r>
              <a:r>
                <a:rPr lang="en-US" sz="1000" dirty="0" err="1">
                  <a:solidFill>
                    <a:srgbClr val="000000"/>
                  </a:solidFill>
                </a:rPr>
                <a:t>FloatLiteral</a:t>
              </a:r>
              <a:r>
                <a:rPr lang="en-US" sz="1000" dirty="0">
                  <a:solidFill>
                    <a:srgbClr val="000000"/>
                  </a:solidFill>
                </a:rPr>
                <a:t> </a:t>
              </a:r>
              <a:r>
                <a:rPr lang="en-US" sz="1000" dirty="0" smtClean="0">
                  <a:solidFill>
                    <a:srgbClr val="000000"/>
                  </a:solidFill>
                </a:rPr>
                <a:t> </a:t>
              </a:r>
            </a:p>
            <a:p>
              <a:r>
                <a:rPr lang="en-US" sz="1000" dirty="0" smtClean="0">
                  <a:solidFill>
                    <a:srgbClr val="000000"/>
                  </a:solidFill>
                </a:rPr>
                <a:t>| </a:t>
              </a:r>
              <a:r>
                <a:rPr lang="en-US" sz="1000" dirty="0">
                  <a:solidFill>
                    <a:srgbClr val="000000"/>
                  </a:solidFill>
                </a:rPr>
                <a:t>Epsilon </a:t>
              </a:r>
              <a:endParaRPr lang="en-US" sz="1000" dirty="0" smtClean="0">
                <a:solidFill>
                  <a:srgbClr val="000000"/>
                </a:solidFill>
              </a:endParaRPr>
            </a:p>
            <a:p>
              <a:r>
                <a:rPr lang="en-US" sz="1000" dirty="0" smtClean="0">
                  <a:solidFill>
                    <a:srgbClr val="000000"/>
                  </a:solidFill>
                </a:rPr>
                <a:t>| Nil </a:t>
              </a:r>
            </a:p>
            <a:p>
              <a:r>
                <a:rPr lang="en-US" sz="1000" dirty="0" smtClean="0">
                  <a:solidFill>
                    <a:srgbClr val="000000"/>
                  </a:solidFill>
                </a:rPr>
                <a:t>| </a:t>
              </a:r>
              <a:r>
                <a:rPr lang="en-US" sz="1000" dirty="0">
                  <a:solidFill>
                    <a:srgbClr val="000000"/>
                  </a:solidFill>
                </a:rPr>
                <a:t>True </a:t>
              </a:r>
              <a:endParaRPr lang="en-US" sz="1000" dirty="0" smtClean="0">
                <a:solidFill>
                  <a:srgbClr val="000000"/>
                </a:solidFill>
              </a:endParaRPr>
            </a:p>
            <a:p>
              <a:r>
                <a:rPr lang="en-US" sz="1000" dirty="0" smtClean="0">
                  <a:solidFill>
                    <a:srgbClr val="000000"/>
                  </a:solidFill>
                </a:rPr>
                <a:t>| </a:t>
              </a:r>
              <a:r>
                <a:rPr lang="en-US" sz="1000" dirty="0">
                  <a:solidFill>
                    <a:srgbClr val="000000"/>
                  </a:solidFill>
                </a:rPr>
                <a:t>False</a:t>
              </a:r>
              <a:endParaRPr lang="en-US" sz="10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3255016" y="1244964"/>
              <a:ext cx="1624583" cy="1121307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sz="1000" b="1" dirty="0" err="1" smtClean="0">
                  <a:solidFill>
                    <a:srgbClr val="000000"/>
                  </a:solidFill>
                </a:rPr>
                <a:t>latticeNatureType</a:t>
              </a:r>
              <a:r>
                <a:rPr lang="en-US" sz="1000" b="1" dirty="0" smtClean="0">
                  <a:solidFill>
                    <a:srgbClr val="000000"/>
                  </a:solidFill>
                </a:rPr>
                <a:t>  </a:t>
              </a:r>
            </a:p>
            <a:p>
              <a:r>
                <a:rPr lang="en-US" sz="1000" dirty="0" smtClean="0">
                  <a:solidFill>
                    <a:srgbClr val="000000"/>
                  </a:solidFill>
                </a:rPr>
                <a:t>|</a:t>
              </a:r>
              <a:r>
                <a:rPr lang="en-US" sz="1000" dirty="0" err="1" smtClean="0">
                  <a:solidFill>
                    <a:srgbClr val="000000"/>
                  </a:solidFill>
                </a:rPr>
                <a:t>DataLat</a:t>
              </a:r>
              <a:r>
                <a:rPr lang="en-US" sz="1000" dirty="0" smtClean="0">
                  <a:solidFill>
                    <a:srgbClr val="000000"/>
                  </a:solidFill>
                </a:rPr>
                <a:t>  </a:t>
              </a:r>
            </a:p>
            <a:p>
              <a:r>
                <a:rPr lang="en-US" sz="1000" dirty="0" smtClean="0">
                  <a:solidFill>
                    <a:srgbClr val="000000"/>
                  </a:solidFill>
                </a:rPr>
                <a:t>| </a:t>
              </a:r>
              <a:r>
                <a:rPr lang="en-US" sz="1000" dirty="0" err="1" smtClean="0">
                  <a:solidFill>
                    <a:srgbClr val="000000"/>
                  </a:solidFill>
                </a:rPr>
                <a:t>Hashtable</a:t>
              </a:r>
              <a:endParaRPr lang="en-US" sz="1000" dirty="0" smtClean="0">
                <a:solidFill>
                  <a:srgbClr val="000000"/>
                </a:solidFill>
              </a:endParaRPr>
            </a:p>
            <a:p>
              <a:r>
                <a:rPr lang="en-US" sz="1000" dirty="0" smtClean="0">
                  <a:solidFill>
                    <a:srgbClr val="000000"/>
                  </a:solidFill>
                </a:rPr>
                <a:t>| Object</a:t>
              </a:r>
            </a:p>
            <a:p>
              <a:r>
                <a:rPr lang="en-US" sz="1000" dirty="0" smtClean="0">
                  <a:solidFill>
                    <a:srgbClr val="000000"/>
                  </a:solidFill>
                </a:rPr>
                <a:t>| Function </a:t>
              </a:r>
            </a:p>
          </p:txBody>
        </p:sp>
        <p:cxnSp>
          <p:nvCxnSpPr>
            <p:cNvPr id="36" name="Elbow Connector 35"/>
            <p:cNvCxnSpPr>
              <a:stCxn id="29" idx="2"/>
              <a:endCxn id="49" idx="0"/>
            </p:cNvCxnSpPr>
            <p:nvPr/>
          </p:nvCxnSpPr>
          <p:spPr>
            <a:xfrm rot="5400000">
              <a:off x="2699442" y="-130922"/>
              <a:ext cx="440159" cy="2282421"/>
            </a:xfrm>
            <a:prstGeom prst="bentConnector3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Elbow Connector 36"/>
            <p:cNvCxnSpPr>
              <a:stCxn id="29" idx="2"/>
              <a:endCxn id="46" idx="0"/>
            </p:cNvCxnSpPr>
            <p:nvPr/>
          </p:nvCxnSpPr>
          <p:spPr>
            <a:xfrm rot="16200000" flipH="1">
              <a:off x="4952463" y="-101523"/>
              <a:ext cx="469122" cy="2252586"/>
            </a:xfrm>
            <a:prstGeom prst="bentConnector3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Elbow Connector 37"/>
            <p:cNvCxnSpPr>
              <a:stCxn id="29" idx="2"/>
              <a:endCxn id="35" idx="0"/>
            </p:cNvCxnSpPr>
            <p:nvPr/>
          </p:nvCxnSpPr>
          <p:spPr>
            <a:xfrm rot="16200000" flipH="1">
              <a:off x="3836642" y="1014297"/>
              <a:ext cx="454755" cy="6577"/>
            </a:xfrm>
            <a:prstGeom prst="bentConnector3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Elbow Connector 38"/>
            <p:cNvCxnSpPr>
              <a:stCxn id="53" idx="3"/>
              <a:endCxn id="32" idx="1"/>
            </p:cNvCxnSpPr>
            <p:nvPr/>
          </p:nvCxnSpPr>
          <p:spPr>
            <a:xfrm flipV="1">
              <a:off x="2642807" y="4260106"/>
              <a:ext cx="600763" cy="1005123"/>
            </a:xfrm>
            <a:prstGeom prst="bentConnector3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Elbow Connector 39"/>
            <p:cNvCxnSpPr>
              <a:stCxn id="32" idx="3"/>
              <a:endCxn id="34" idx="1"/>
            </p:cNvCxnSpPr>
            <p:nvPr/>
          </p:nvCxnSpPr>
          <p:spPr>
            <a:xfrm>
              <a:off x="4868153" y="4260106"/>
              <a:ext cx="409056" cy="949622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Elbow Connector 40"/>
            <p:cNvCxnSpPr>
              <a:stCxn id="53" idx="3"/>
              <a:endCxn id="33" idx="1"/>
            </p:cNvCxnSpPr>
            <p:nvPr/>
          </p:nvCxnSpPr>
          <p:spPr>
            <a:xfrm flipV="1">
              <a:off x="2642807" y="3081525"/>
              <a:ext cx="600763" cy="2183704"/>
            </a:xfrm>
            <a:prstGeom prst="bentConnector3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2" name="Rectangle 41"/>
            <p:cNvSpPr/>
            <p:nvPr/>
          </p:nvSpPr>
          <p:spPr>
            <a:xfrm>
              <a:off x="5277209" y="3611036"/>
              <a:ext cx="1624583" cy="775110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sz="1000" b="1" dirty="0" err="1">
                  <a:solidFill>
                    <a:srgbClr val="000000"/>
                  </a:solidFill>
                </a:rPr>
                <a:t>operationType</a:t>
              </a:r>
              <a:r>
                <a:rPr lang="en-US" sz="1000" b="1" dirty="0">
                  <a:solidFill>
                    <a:srgbClr val="000000"/>
                  </a:solidFill>
                </a:rPr>
                <a:t> </a:t>
              </a:r>
            </a:p>
            <a:p>
              <a:r>
                <a:rPr lang="en-US" sz="1000" dirty="0" smtClean="0">
                  <a:solidFill>
                    <a:srgbClr val="000000"/>
                  </a:solidFill>
                </a:rPr>
                <a:t>operator</a:t>
              </a:r>
              <a:r>
                <a:rPr lang="en-US" sz="1000" dirty="0">
                  <a:solidFill>
                    <a:srgbClr val="000000"/>
                  </a:solidFill>
                </a:rPr>
                <a:t>: </a:t>
              </a:r>
              <a:r>
                <a:rPr lang="en-US" sz="1000" dirty="0" err="1" smtClean="0">
                  <a:solidFill>
                    <a:srgbClr val="000000"/>
                  </a:solidFill>
                </a:rPr>
                <a:t>operatorType</a:t>
              </a:r>
              <a:endParaRPr lang="en-US" sz="1000" dirty="0" smtClean="0">
                <a:solidFill>
                  <a:srgbClr val="000000"/>
                </a:solidFill>
              </a:endParaRPr>
            </a:p>
            <a:p>
              <a:r>
                <a:rPr lang="en-US" sz="1000" dirty="0" smtClean="0">
                  <a:solidFill>
                    <a:srgbClr val="000000"/>
                  </a:solidFill>
                </a:rPr>
                <a:t>operand1</a:t>
              </a:r>
              <a:r>
                <a:rPr lang="en-US" sz="1000" dirty="0">
                  <a:solidFill>
                    <a:srgbClr val="000000"/>
                  </a:solidFill>
                </a:rPr>
                <a:t>: </a:t>
              </a:r>
              <a:r>
                <a:rPr lang="en-US" sz="1000" dirty="0" err="1" smtClean="0">
                  <a:solidFill>
                    <a:srgbClr val="000000"/>
                  </a:solidFill>
                </a:rPr>
                <a:t>exprFields</a:t>
              </a:r>
              <a:endParaRPr lang="en-US" sz="1000" dirty="0">
                <a:solidFill>
                  <a:srgbClr val="000000"/>
                </a:solidFill>
              </a:endParaRPr>
            </a:p>
            <a:p>
              <a:r>
                <a:rPr lang="en-US" sz="1000" dirty="0" smtClean="0">
                  <a:solidFill>
                    <a:srgbClr val="000000"/>
                  </a:solidFill>
                </a:rPr>
                <a:t>operand2</a:t>
              </a:r>
              <a:r>
                <a:rPr lang="en-US" sz="1000" dirty="0">
                  <a:solidFill>
                    <a:srgbClr val="000000"/>
                  </a:solidFill>
                </a:rPr>
                <a:t>: </a:t>
              </a:r>
              <a:r>
                <a:rPr lang="en-US" sz="1000" dirty="0" err="1">
                  <a:solidFill>
                    <a:srgbClr val="000000"/>
                  </a:solidFill>
                </a:rPr>
                <a:t>exprFields</a:t>
              </a:r>
              <a:r>
                <a:rPr lang="en-US" sz="1000" dirty="0">
                  <a:solidFill>
                    <a:srgbClr val="000000"/>
                  </a:solidFill>
                </a:rPr>
                <a:t> </a:t>
              </a:r>
              <a:r>
                <a:rPr lang="en-US" sz="1000" dirty="0" smtClean="0">
                  <a:solidFill>
                    <a:srgbClr val="000000"/>
                  </a:solidFill>
                </a:rPr>
                <a:t> </a:t>
              </a:r>
            </a:p>
          </p:txBody>
        </p:sp>
        <p:cxnSp>
          <p:nvCxnSpPr>
            <p:cNvPr id="43" name="Elbow Connector 42"/>
            <p:cNvCxnSpPr>
              <a:stCxn id="32" idx="3"/>
              <a:endCxn id="42" idx="1"/>
            </p:cNvCxnSpPr>
            <p:nvPr/>
          </p:nvCxnSpPr>
          <p:spPr>
            <a:xfrm flipV="1">
              <a:off x="4868153" y="3998591"/>
              <a:ext cx="409056" cy="261515"/>
            </a:xfrm>
            <a:prstGeom prst="bentConnector3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4" name="Rectangle 43"/>
            <p:cNvSpPr/>
            <p:nvPr/>
          </p:nvSpPr>
          <p:spPr>
            <a:xfrm>
              <a:off x="5277209" y="6052776"/>
              <a:ext cx="1624583" cy="473248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sz="1000" b="1" dirty="0" err="1" smtClean="0">
                  <a:solidFill>
                    <a:srgbClr val="000000"/>
                  </a:solidFill>
                </a:rPr>
                <a:t>nameListType</a:t>
              </a:r>
              <a:r>
                <a:rPr lang="en-US" sz="1000" b="1" dirty="0" smtClean="0">
                  <a:solidFill>
                    <a:srgbClr val="000000"/>
                  </a:solidFill>
                </a:rPr>
                <a:t> </a:t>
              </a:r>
            </a:p>
            <a:p>
              <a:r>
                <a:rPr lang="en-US" sz="1000" dirty="0" err="1" smtClean="0">
                  <a:solidFill>
                    <a:srgbClr val="000000"/>
                  </a:solidFill>
                </a:rPr>
                <a:t>nameList</a:t>
              </a:r>
              <a:r>
                <a:rPr lang="en-US" sz="1000" dirty="0">
                  <a:solidFill>
                    <a:srgbClr val="000000"/>
                  </a:solidFill>
                </a:rPr>
                <a:t>: </a:t>
              </a:r>
              <a:r>
                <a:rPr lang="en-US" sz="1000" dirty="0" err="1">
                  <a:solidFill>
                    <a:srgbClr val="000000"/>
                  </a:solidFill>
                </a:rPr>
                <a:t>nameType</a:t>
              </a:r>
              <a:r>
                <a:rPr lang="en-US" sz="1000" dirty="0">
                  <a:solidFill>
                    <a:srgbClr val="000000"/>
                  </a:solidFill>
                </a:rPr>
                <a:t> list;</a:t>
              </a:r>
            </a:p>
            <a:p>
              <a:endParaRPr lang="en-US" sz="1000" b="1" dirty="0">
                <a:solidFill>
                  <a:schemeClr val="tx1"/>
                </a:solidFill>
              </a:endParaRPr>
            </a:p>
            <a:p>
              <a:endParaRPr lang="en-US" sz="1000" dirty="0" smtClean="0">
                <a:solidFill>
                  <a:schemeClr val="tx1"/>
                </a:solidFill>
              </a:endParaRPr>
            </a:p>
          </p:txBody>
        </p:sp>
        <p:cxnSp>
          <p:nvCxnSpPr>
            <p:cNvPr id="45" name="Elbow Connector 44"/>
            <p:cNvCxnSpPr>
              <a:stCxn id="32" idx="3"/>
              <a:endCxn id="44" idx="1"/>
            </p:cNvCxnSpPr>
            <p:nvPr/>
          </p:nvCxnSpPr>
          <p:spPr>
            <a:xfrm>
              <a:off x="4868153" y="4260106"/>
              <a:ext cx="409056" cy="2029294"/>
            </a:xfrm>
            <a:prstGeom prst="bentConnector3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34478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What’s a lattice?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243451" y="1627266"/>
            <a:ext cx="6772843" cy="449813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99888" y="1791740"/>
            <a:ext cx="5407909" cy="4161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77072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more detailed example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815882" y="5248044"/>
            <a:ext cx="7467599" cy="1102266"/>
          </a:xfrm>
          <a:prstGeom prst="rect">
            <a:avLst/>
          </a:prstGeom>
          <a:solidFill>
            <a:srgbClr val="FAFFE2"/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bg1"/>
                </a:solidFill>
                <a:latin typeface="Courier New"/>
                <a:cs typeface="Courier New"/>
              </a:rPr>
              <a:t>..Code for the above lattice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/>
                <a:cs typeface="Courier New"/>
              </a:rPr>
              <a:t>x: 5;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/>
                <a:cs typeface="Courier New"/>
              </a:rPr>
              <a:t>y: 10;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/>
                <a:cs typeface="Courier New"/>
              </a:rPr>
              <a:t>[x&gt;y ] x = x-y | y=y+5;</a:t>
            </a:r>
          </a:p>
          <a:p>
            <a:r>
              <a:rPr lang="en-US" sz="1200" dirty="0" err="1">
                <a:solidFill>
                  <a:schemeClr val="bg1"/>
                </a:solidFill>
                <a:latin typeface="Courier New"/>
                <a:cs typeface="Courier New"/>
              </a:rPr>
              <a:t>z:x</a:t>
            </a:r>
            <a:r>
              <a:rPr lang="en-US" sz="1200" dirty="0">
                <a:solidFill>
                  <a:schemeClr val="bg1"/>
                </a:solidFill>
                <a:latin typeface="Courier New"/>
                <a:cs typeface="Courier New"/>
              </a:rPr>
              <a:t>;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538627" y="1524000"/>
            <a:ext cx="8023318" cy="3645482"/>
            <a:chOff x="701755" y="1524000"/>
            <a:chExt cx="8023318" cy="3645482"/>
          </a:xfrm>
        </p:grpSpPr>
        <p:grpSp>
          <p:nvGrpSpPr>
            <p:cNvPr id="27" name="Group 26"/>
            <p:cNvGrpSpPr/>
            <p:nvPr/>
          </p:nvGrpSpPr>
          <p:grpSpPr>
            <a:xfrm>
              <a:off x="762000" y="2266185"/>
              <a:ext cx="5913196" cy="667688"/>
              <a:chOff x="1637141" y="2209800"/>
              <a:chExt cx="5913196" cy="678718"/>
            </a:xfrm>
          </p:grpSpPr>
          <p:sp>
            <p:nvSpPr>
              <p:cNvPr id="73" name="Oval 72"/>
              <p:cNvSpPr/>
              <p:nvPr/>
            </p:nvSpPr>
            <p:spPr>
              <a:xfrm>
                <a:off x="1637141" y="2285846"/>
                <a:ext cx="704849" cy="60267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latin typeface="+mj-lt"/>
                  </a:rPr>
                  <a:t>x</a:t>
                </a:r>
                <a:endParaRPr lang="en-US" sz="1400" dirty="0">
                  <a:latin typeface="+mj-lt"/>
                </a:endParaRPr>
              </a:p>
            </p:txBody>
          </p:sp>
          <p:cxnSp>
            <p:nvCxnSpPr>
              <p:cNvPr id="74" name="Straight Arrow Connector 73"/>
              <p:cNvCxnSpPr>
                <a:stCxn id="73" idx="6"/>
              </p:cNvCxnSpPr>
              <p:nvPr/>
            </p:nvCxnSpPr>
            <p:spPr>
              <a:xfrm flipV="1">
                <a:off x="2341990" y="2572387"/>
                <a:ext cx="577087" cy="14795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75" name="Oval 74"/>
              <p:cNvSpPr/>
              <p:nvPr/>
            </p:nvSpPr>
            <p:spPr>
              <a:xfrm>
                <a:off x="6858000" y="2295296"/>
                <a:ext cx="692337" cy="533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latin typeface="+mj-lt"/>
                  </a:rPr>
                  <a:t>z</a:t>
                </a:r>
                <a:endParaRPr lang="en-US" dirty="0">
                  <a:latin typeface="+mj-lt"/>
                </a:endParaRPr>
              </a:p>
            </p:txBody>
          </p:sp>
          <p:cxnSp>
            <p:nvCxnSpPr>
              <p:cNvPr id="76" name="Straight Arrow Connector 75"/>
              <p:cNvCxnSpPr>
                <a:endCxn id="75" idx="2"/>
              </p:cNvCxnSpPr>
              <p:nvPr/>
            </p:nvCxnSpPr>
            <p:spPr>
              <a:xfrm flipV="1">
                <a:off x="4895850" y="2561996"/>
                <a:ext cx="1962150" cy="2534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77" name="TextBox 76"/>
              <p:cNvSpPr txBox="1"/>
              <p:nvPr/>
            </p:nvSpPr>
            <p:spPr>
              <a:xfrm>
                <a:off x="5140036" y="2209800"/>
                <a:ext cx="143548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[x&gt; y] x= x-y</a:t>
                </a:r>
                <a:endParaRPr lang="en-US" dirty="0"/>
              </a:p>
            </p:txBody>
          </p:sp>
        </p:grpSp>
        <p:cxnSp>
          <p:nvCxnSpPr>
            <p:cNvPr id="51" name="Straight Arrow Connector 50"/>
            <p:cNvCxnSpPr>
              <a:endCxn id="73" idx="4"/>
            </p:cNvCxnSpPr>
            <p:nvPr/>
          </p:nvCxnSpPr>
          <p:spPr>
            <a:xfrm flipH="1" flipV="1">
              <a:off x="1114425" y="2933873"/>
              <a:ext cx="220234" cy="56876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>
              <a:endCxn id="77" idx="0"/>
            </p:cNvCxnSpPr>
            <p:nvPr/>
          </p:nvCxnSpPr>
          <p:spPr>
            <a:xfrm>
              <a:off x="4798295" y="1891376"/>
              <a:ext cx="184341" cy="37480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>
              <a:endCxn id="63" idx="1"/>
            </p:cNvCxnSpPr>
            <p:nvPr/>
          </p:nvCxnSpPr>
          <p:spPr>
            <a:xfrm flipV="1">
              <a:off x="3995122" y="3299045"/>
              <a:ext cx="650773" cy="40719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54" name="Rectangle 53"/>
            <p:cNvSpPr/>
            <p:nvPr/>
          </p:nvSpPr>
          <p:spPr>
            <a:xfrm>
              <a:off x="4267200" y="2041300"/>
              <a:ext cx="1206126" cy="2036341"/>
            </a:xfrm>
            <a:prstGeom prst="rect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701755" y="1524000"/>
              <a:ext cx="8023318" cy="2766150"/>
            </a:xfrm>
            <a:prstGeom prst="rect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00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1143000" y="3615692"/>
              <a:ext cx="1257300" cy="2926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aseline="30000" dirty="0" smtClean="0"/>
                <a:t>Labeled lattice</a:t>
              </a:r>
              <a:endParaRPr lang="en-US" sz="2000" baseline="30000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2667000" y="3683489"/>
              <a:ext cx="1804164" cy="4945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aseline="30000" dirty="0" smtClean="0"/>
                <a:t>Predicate</a:t>
              </a:r>
            </a:p>
            <a:p>
              <a:pPr algn="ctr"/>
              <a:r>
                <a:rPr lang="en-US" sz="2000" baseline="30000" dirty="0" smtClean="0"/>
                <a:t>(condition=true)</a:t>
              </a:r>
              <a:endParaRPr lang="en-US" sz="2000" baseline="30000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4321082" y="1666689"/>
              <a:ext cx="860518" cy="2926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aseline="30000" dirty="0" smtClean="0"/>
                <a:t>predicate</a:t>
              </a:r>
              <a:endParaRPr lang="en-US" sz="2000" baseline="30000" dirty="0"/>
            </a:p>
          </p:txBody>
        </p:sp>
        <p:cxnSp>
          <p:nvCxnSpPr>
            <p:cNvPr id="59" name="Straight Arrow Connector 58"/>
            <p:cNvCxnSpPr/>
            <p:nvPr/>
          </p:nvCxnSpPr>
          <p:spPr>
            <a:xfrm flipV="1">
              <a:off x="3895065" y="4290151"/>
              <a:ext cx="0" cy="52003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/>
            <p:nvPr/>
          </p:nvCxnSpPr>
          <p:spPr>
            <a:xfrm flipH="1" flipV="1">
              <a:off x="5449459" y="3690456"/>
              <a:ext cx="571457" cy="15224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>
              <a:off x="6040009" y="3772582"/>
              <a:ext cx="628650" cy="2926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aseline="30000" dirty="0" smtClean="0"/>
                <a:t>Altlat</a:t>
              </a:r>
              <a:endParaRPr lang="en-US" sz="2000" baseline="30000" dirty="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3581400" y="4876800"/>
              <a:ext cx="1257300" cy="2926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aseline="30000" dirty="0" smtClean="0"/>
                <a:t>Seqlat</a:t>
              </a:r>
              <a:endParaRPr lang="en-US" sz="2000" baseline="30000" dirty="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4736718" y="3090446"/>
              <a:ext cx="113068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x=y-x</a:t>
              </a:r>
              <a:endParaRPr lang="en-US" dirty="0"/>
            </a:p>
          </p:txBody>
        </p:sp>
        <p:sp>
          <p:nvSpPr>
            <p:cNvPr id="64" name="Freeform 63"/>
            <p:cNvSpPr/>
            <p:nvPr/>
          </p:nvSpPr>
          <p:spPr>
            <a:xfrm>
              <a:off x="3985888" y="2705006"/>
              <a:ext cx="2054121" cy="419194"/>
            </a:xfrm>
            <a:custGeom>
              <a:avLst/>
              <a:gdLst>
                <a:gd name="connsiteX0" fmla="*/ 0 w 2244436"/>
                <a:gd name="connsiteY0" fmla="*/ 180109 h 777854"/>
                <a:gd name="connsiteX1" fmla="*/ 1246909 w 2244436"/>
                <a:gd name="connsiteY1" fmla="*/ 775854 h 777854"/>
                <a:gd name="connsiteX2" fmla="*/ 2244436 w 2244436"/>
                <a:gd name="connsiteY2" fmla="*/ 0 h 777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44436" h="777854">
                  <a:moveTo>
                    <a:pt x="0" y="180109"/>
                  </a:moveTo>
                  <a:cubicBezTo>
                    <a:pt x="436418" y="492990"/>
                    <a:pt x="872836" y="805872"/>
                    <a:pt x="1246909" y="775854"/>
                  </a:cubicBezTo>
                  <a:cubicBezTo>
                    <a:pt x="1620982" y="745836"/>
                    <a:pt x="1932709" y="372918"/>
                    <a:pt x="2244436" y="0"/>
                  </a:cubicBezTo>
                </a:path>
              </a:pathLst>
            </a:cu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524000" y="2252246"/>
              <a:ext cx="41294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5</a:t>
              </a:r>
              <a:endParaRPr lang="en-US" dirty="0"/>
            </a:p>
          </p:txBody>
        </p:sp>
        <p:sp>
          <p:nvSpPr>
            <p:cNvPr id="66" name="Oval 65"/>
            <p:cNvSpPr/>
            <p:nvPr/>
          </p:nvSpPr>
          <p:spPr>
            <a:xfrm>
              <a:off x="2057400" y="2292928"/>
              <a:ext cx="704849" cy="60267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latin typeface="+mj-lt"/>
                </a:rPr>
                <a:t>y</a:t>
              </a:r>
              <a:endParaRPr lang="en-US" sz="1400" dirty="0">
                <a:latin typeface="+mj-lt"/>
              </a:endParaRPr>
            </a:p>
          </p:txBody>
        </p:sp>
        <p:cxnSp>
          <p:nvCxnSpPr>
            <p:cNvPr id="67" name="Straight Arrow Connector 66"/>
            <p:cNvCxnSpPr>
              <a:stCxn id="66" idx="6"/>
              <a:endCxn id="69" idx="2"/>
            </p:cNvCxnSpPr>
            <p:nvPr/>
          </p:nvCxnSpPr>
          <p:spPr>
            <a:xfrm flipV="1">
              <a:off x="2762249" y="2587336"/>
              <a:ext cx="590551" cy="692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68" name="TextBox 67"/>
            <p:cNvSpPr txBox="1"/>
            <p:nvPr/>
          </p:nvSpPr>
          <p:spPr>
            <a:xfrm>
              <a:off x="2787459" y="2209800"/>
              <a:ext cx="41294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10</a:t>
              </a:r>
              <a:endParaRPr lang="en-US" dirty="0"/>
            </a:p>
          </p:txBody>
        </p:sp>
        <p:sp>
          <p:nvSpPr>
            <p:cNvPr id="69" name="Oval 68"/>
            <p:cNvSpPr/>
            <p:nvPr/>
          </p:nvSpPr>
          <p:spPr>
            <a:xfrm>
              <a:off x="3352800" y="2286000"/>
              <a:ext cx="704849" cy="60267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latin typeface="+mj-lt"/>
              </a:endParaRPr>
            </a:p>
          </p:txBody>
        </p:sp>
        <p:sp>
          <p:nvSpPr>
            <p:cNvPr id="70" name="Freeform 69"/>
            <p:cNvSpPr/>
            <p:nvPr/>
          </p:nvSpPr>
          <p:spPr>
            <a:xfrm flipV="1">
              <a:off x="6675197" y="2343192"/>
              <a:ext cx="1230554" cy="292790"/>
            </a:xfrm>
            <a:custGeom>
              <a:avLst/>
              <a:gdLst>
                <a:gd name="connsiteX0" fmla="*/ 0 w 2244436"/>
                <a:gd name="connsiteY0" fmla="*/ 180109 h 777854"/>
                <a:gd name="connsiteX1" fmla="*/ 1246909 w 2244436"/>
                <a:gd name="connsiteY1" fmla="*/ 775854 h 777854"/>
                <a:gd name="connsiteX2" fmla="*/ 2244436 w 2244436"/>
                <a:gd name="connsiteY2" fmla="*/ 0 h 777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44436" h="777854">
                  <a:moveTo>
                    <a:pt x="0" y="180109"/>
                  </a:moveTo>
                  <a:cubicBezTo>
                    <a:pt x="436418" y="492990"/>
                    <a:pt x="872836" y="805872"/>
                    <a:pt x="1246909" y="775854"/>
                  </a:cubicBezTo>
                  <a:cubicBezTo>
                    <a:pt x="1620982" y="745836"/>
                    <a:pt x="1932709" y="372918"/>
                    <a:pt x="2244436" y="0"/>
                  </a:cubicBezTo>
                </a:path>
              </a:pathLst>
            </a:cu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/>
            <p:cNvSpPr/>
            <p:nvPr/>
          </p:nvSpPr>
          <p:spPr>
            <a:xfrm>
              <a:off x="7905751" y="2286000"/>
              <a:ext cx="704849" cy="60267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latin typeface="+mj-lt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7123644" y="2023646"/>
              <a:ext cx="42015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x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252600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Lattakia in a Nutshell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39203" y="1521428"/>
            <a:ext cx="7143233" cy="4590742"/>
          </a:xfrm>
          <a:prstGeom prst="rect">
            <a:avLst/>
          </a:prstGeom>
          <a:solidFill>
            <a:srgbClr val="FAFFE2"/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912745" y="1477782"/>
            <a:ext cx="7249059" cy="4154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Courier New"/>
              </a:rPr>
              <a:t>*</a:t>
            </a:r>
            <a:r>
              <a:rPr lang="en-US" sz="1200" dirty="0" smtClean="0">
                <a:solidFill>
                  <a:schemeClr val="bg1"/>
                </a:solidFill>
                <a:latin typeface="Courier New"/>
              </a:rPr>
              <a:t>*</a:t>
            </a:r>
          </a:p>
          <a:p>
            <a:r>
              <a:rPr lang="en-US" sz="1200" dirty="0" smtClean="0">
                <a:solidFill>
                  <a:schemeClr val="bg1"/>
                </a:solidFill>
                <a:latin typeface="Courier New"/>
              </a:rPr>
              <a:t>A MULTI LINE COMMENT</a:t>
            </a:r>
          </a:p>
          <a:p>
            <a:r>
              <a:rPr lang="en-US" sz="1200" dirty="0" smtClean="0">
                <a:solidFill>
                  <a:schemeClr val="bg1"/>
                </a:solidFill>
                <a:latin typeface="Courier New"/>
              </a:rPr>
              <a:t>**</a:t>
            </a:r>
          </a:p>
          <a:p>
            <a:r>
              <a:rPr lang="en-US" sz="1200" dirty="0" smtClean="0">
                <a:solidFill>
                  <a:schemeClr val="bg1"/>
                </a:solidFill>
                <a:latin typeface="Courier New"/>
              </a:rPr>
              <a:t>.. A single line comment</a:t>
            </a:r>
            <a:endParaRPr lang="en-US" sz="1200" dirty="0">
              <a:solidFill>
                <a:schemeClr val="bg1"/>
              </a:solidFill>
              <a:latin typeface="Courier New"/>
            </a:endParaRPr>
          </a:p>
          <a:p>
            <a:r>
              <a:rPr lang="en-US" sz="1200" dirty="0" smtClean="0">
                <a:solidFill>
                  <a:schemeClr val="bg1"/>
                </a:solidFill>
                <a:latin typeface="Courier New"/>
              </a:rPr>
              <a:t>foo = (1;2;3); .. a sequence lattice of integers</a:t>
            </a:r>
          </a:p>
          <a:p>
            <a:r>
              <a:rPr lang="en-US" sz="1200" dirty="0" smtClean="0">
                <a:solidFill>
                  <a:schemeClr val="bg1"/>
                </a:solidFill>
                <a:latin typeface="Courier New"/>
              </a:rPr>
              <a:t>bar = (1.0|2.0|3.0); .. an alternative lattice of floats</a:t>
            </a:r>
          </a:p>
          <a:p>
            <a:r>
              <a:rPr lang="en-US" sz="1200" dirty="0" err="1" smtClean="0">
                <a:solidFill>
                  <a:schemeClr val="bg1"/>
                </a:solidFill>
                <a:latin typeface="Courier New"/>
              </a:rPr>
              <a:t>baz</a:t>
            </a:r>
            <a:r>
              <a:rPr lang="en-US" sz="1200" dirty="0" smtClean="0">
                <a:solidFill>
                  <a:schemeClr val="bg1"/>
                </a:solidFill>
                <a:latin typeface="Courier New"/>
              </a:rPr>
              <a:t> = (a:1|b:2|c:3); .. a labeled alt </a:t>
            </a:r>
            <a:r>
              <a:rPr lang="en-US" sz="1200" dirty="0" err="1" smtClean="0">
                <a:solidFill>
                  <a:schemeClr val="bg1"/>
                </a:solidFill>
                <a:latin typeface="Courier New"/>
              </a:rPr>
              <a:t>lat</a:t>
            </a:r>
            <a:endParaRPr lang="en-US" sz="1200" dirty="0" smtClean="0">
              <a:solidFill>
                <a:schemeClr val="bg1"/>
              </a:solidFill>
              <a:latin typeface="Courier New"/>
            </a:endParaRPr>
          </a:p>
          <a:p>
            <a:endParaRPr lang="en-US" sz="1200" dirty="0" smtClean="0">
              <a:solidFill>
                <a:schemeClr val="bg1"/>
              </a:solidFill>
              <a:latin typeface="Courier New"/>
            </a:endParaRPr>
          </a:p>
          <a:p>
            <a:r>
              <a:rPr lang="en-US" sz="1200" dirty="0" smtClean="0">
                <a:solidFill>
                  <a:schemeClr val="bg1"/>
                </a:solidFill>
                <a:latin typeface="Courier New"/>
              </a:rPr>
              <a:t>print(</a:t>
            </a:r>
            <a:r>
              <a:rPr lang="en-US" sz="1200" dirty="0" err="1" smtClean="0">
                <a:solidFill>
                  <a:schemeClr val="bg1"/>
                </a:solidFill>
                <a:latin typeface="Courier New"/>
              </a:rPr>
              <a:t>baz.a</a:t>
            </a:r>
            <a:r>
              <a:rPr lang="en-US" sz="1200" dirty="0" smtClean="0">
                <a:solidFill>
                  <a:schemeClr val="bg1"/>
                </a:solidFill>
                <a:latin typeface="Courier New"/>
              </a:rPr>
              <a:t>); .. access a and print it</a:t>
            </a:r>
          </a:p>
          <a:p>
            <a:r>
              <a:rPr lang="en-US" sz="1200" dirty="0" smtClean="0">
                <a:solidFill>
                  <a:schemeClr val="bg1"/>
                </a:solidFill>
                <a:latin typeface="Courier New"/>
              </a:rPr>
              <a:t>print(foo{0</a:t>
            </a:r>
            <a:r>
              <a:rPr lang="en-US" sz="1200" dirty="0">
                <a:solidFill>
                  <a:schemeClr val="bg1"/>
                </a:solidFill>
                <a:latin typeface="Courier New"/>
              </a:rPr>
              <a:t>}</a:t>
            </a:r>
            <a:r>
              <a:rPr lang="en-US" sz="1200" dirty="0" smtClean="0">
                <a:solidFill>
                  <a:schemeClr val="bg1"/>
                </a:solidFill>
                <a:latin typeface="Courier New"/>
              </a:rPr>
              <a:t>) .. Prints 1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/>
              </a:rPr>
              <a:t>p</a:t>
            </a:r>
            <a:r>
              <a:rPr lang="en-US" sz="1200" dirty="0" smtClean="0">
                <a:solidFill>
                  <a:schemeClr val="bg1"/>
                </a:solidFill>
                <a:latin typeface="Courier New"/>
              </a:rPr>
              <a:t>rint(bar</a:t>
            </a:r>
            <a:r>
              <a:rPr lang="en-US" sz="1200" dirty="0">
                <a:solidFill>
                  <a:schemeClr val="bg1"/>
                </a:solidFill>
                <a:latin typeface="Courier New"/>
              </a:rPr>
              <a:t>[</a:t>
            </a:r>
            <a:r>
              <a:rPr lang="en-US" sz="1200" dirty="0" smtClean="0">
                <a:solidFill>
                  <a:schemeClr val="bg1"/>
                </a:solidFill>
                <a:latin typeface="Courier New"/>
              </a:rPr>
              <a:t>0]) .. Prints 1.00</a:t>
            </a:r>
          </a:p>
          <a:p>
            <a:endParaRPr lang="en-US" sz="1200" dirty="0" smtClean="0">
              <a:solidFill>
                <a:schemeClr val="bg1"/>
              </a:solidFill>
              <a:latin typeface="Courier New"/>
            </a:endParaRPr>
          </a:p>
          <a:p>
            <a:endParaRPr lang="en-US" sz="1200" dirty="0">
              <a:solidFill>
                <a:schemeClr val="bg1"/>
              </a:solidFill>
              <a:latin typeface="Courier New"/>
            </a:endParaRPr>
          </a:p>
          <a:p>
            <a:r>
              <a:rPr lang="en-US" sz="1200" dirty="0" err="1" smtClean="0">
                <a:solidFill>
                  <a:schemeClr val="bg1"/>
                </a:solidFill>
                <a:latin typeface="Courier New"/>
              </a:rPr>
              <a:t>def</a:t>
            </a:r>
            <a:r>
              <a:rPr lang="en-US" sz="1200" dirty="0" smtClean="0">
                <a:solidFill>
                  <a:schemeClr val="bg1"/>
                </a:solidFill>
                <a:latin typeface="Courier New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Courier New"/>
              </a:rPr>
              <a:t>fnord</a:t>
            </a:r>
            <a:r>
              <a:rPr lang="en-US" sz="1200" dirty="0" smtClean="0">
                <a:solidFill>
                  <a:schemeClr val="bg1"/>
                </a:solidFill>
                <a:latin typeface="Courier New"/>
              </a:rPr>
              <a:t>(</a:t>
            </a:r>
            <a:r>
              <a:rPr lang="en-US" sz="1200" dirty="0" err="1" smtClean="0">
                <a:solidFill>
                  <a:schemeClr val="bg1"/>
                </a:solidFill>
                <a:latin typeface="Courier New"/>
              </a:rPr>
              <a:t>x;y</a:t>
            </a:r>
            <a:r>
              <a:rPr lang="en-US" sz="1200" dirty="0" smtClean="0">
                <a:solidFill>
                  <a:schemeClr val="bg1"/>
                </a:solidFill>
                <a:latin typeface="Courier New"/>
              </a:rPr>
              <a:t>) = ([x&gt;=y] print(x); | print(y); ); .. a function definition</a:t>
            </a:r>
          </a:p>
          <a:p>
            <a:r>
              <a:rPr lang="en-US" sz="1200" dirty="0" err="1" smtClean="0">
                <a:solidFill>
                  <a:schemeClr val="bg1"/>
                </a:solidFill>
                <a:latin typeface="Courier New"/>
              </a:rPr>
              <a:t>herp</a:t>
            </a:r>
            <a:r>
              <a:rPr lang="en-US" sz="1200" dirty="0" smtClean="0">
                <a:solidFill>
                  <a:schemeClr val="bg1"/>
                </a:solidFill>
                <a:latin typeface="Courier New"/>
              </a:rPr>
              <a:t> = 10;</a:t>
            </a:r>
          </a:p>
          <a:p>
            <a:r>
              <a:rPr lang="en-US" sz="1200" dirty="0" err="1" smtClean="0">
                <a:solidFill>
                  <a:schemeClr val="bg1"/>
                </a:solidFill>
                <a:latin typeface="Courier New"/>
              </a:rPr>
              <a:t>derp</a:t>
            </a:r>
            <a:r>
              <a:rPr lang="en-US" sz="1200" dirty="0" smtClean="0">
                <a:solidFill>
                  <a:schemeClr val="bg1"/>
                </a:solidFill>
                <a:latin typeface="Courier New"/>
              </a:rPr>
              <a:t> = 20;</a:t>
            </a:r>
          </a:p>
          <a:p>
            <a:endParaRPr lang="en-US" sz="1200" dirty="0" smtClean="0">
              <a:solidFill>
                <a:schemeClr val="bg1"/>
              </a:solidFill>
              <a:latin typeface="Courier New"/>
            </a:endParaRPr>
          </a:p>
          <a:p>
            <a:r>
              <a:rPr lang="en-US" sz="1200" dirty="0" smtClean="0">
                <a:solidFill>
                  <a:schemeClr val="bg1"/>
                </a:solidFill>
                <a:latin typeface="Courier New"/>
              </a:rPr>
              <a:t>let </a:t>
            </a:r>
            <a:r>
              <a:rPr lang="en-US" sz="1200" dirty="0" err="1" smtClean="0">
                <a:solidFill>
                  <a:schemeClr val="bg1"/>
                </a:solidFill>
                <a:latin typeface="Courier New"/>
              </a:rPr>
              <a:t>fnord</a:t>
            </a:r>
            <a:r>
              <a:rPr lang="en-US" sz="1200" dirty="0" smtClean="0">
                <a:solidFill>
                  <a:schemeClr val="bg1"/>
                </a:solidFill>
                <a:latin typeface="Courier New"/>
              </a:rPr>
              <a:t>(</a:t>
            </a:r>
            <a:r>
              <a:rPr lang="en-US" sz="1200" dirty="0" err="1" smtClean="0">
                <a:solidFill>
                  <a:schemeClr val="bg1"/>
                </a:solidFill>
                <a:latin typeface="Courier New"/>
              </a:rPr>
              <a:t>herp;derp</a:t>
            </a:r>
            <a:r>
              <a:rPr lang="en-US" sz="1200" dirty="0" smtClean="0">
                <a:solidFill>
                  <a:schemeClr val="bg1"/>
                </a:solidFill>
                <a:latin typeface="Courier New"/>
              </a:rPr>
              <a:t>); .. Function application prints 10</a:t>
            </a:r>
          </a:p>
          <a:p>
            <a:endParaRPr lang="en-US" sz="1200" dirty="0" smtClean="0">
              <a:solidFill>
                <a:schemeClr val="bg1"/>
              </a:solidFill>
              <a:latin typeface="Courier New"/>
            </a:endParaRPr>
          </a:p>
          <a:p>
            <a:endParaRPr lang="en-US" sz="1200" dirty="0">
              <a:solidFill>
                <a:schemeClr val="bg1"/>
              </a:solidFill>
              <a:latin typeface="Courier New"/>
            </a:endParaRPr>
          </a:p>
          <a:p>
            <a:r>
              <a:rPr lang="en-US" sz="1200" dirty="0" smtClean="0">
                <a:solidFill>
                  <a:schemeClr val="bg1"/>
                </a:solidFill>
                <a:latin typeface="Courier New"/>
                <a:sym typeface="Wingdings"/>
              </a:rPr>
              <a:t>- MORE HERE </a:t>
            </a:r>
            <a:endParaRPr lang="en-US" sz="1200" dirty="0" smtClean="0">
              <a:solidFill>
                <a:schemeClr val="bg1"/>
              </a:solidFill>
              <a:latin typeface="Courier New"/>
            </a:endParaRPr>
          </a:p>
          <a:p>
            <a:endParaRPr lang="en-US" sz="1200" dirty="0">
              <a:solidFill>
                <a:schemeClr val="bg1"/>
              </a:solidFill>
              <a:latin typeface="Courier New"/>
            </a:endParaRPr>
          </a:p>
        </p:txBody>
      </p:sp>
      <p:pic>
        <p:nvPicPr>
          <p:cNvPr id="7" name="Picture 6" descr="Nutshell_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09898"/>
            <a:ext cx="1301880" cy="1107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262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Sort Example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39203" y="1521428"/>
            <a:ext cx="7143233" cy="4590742"/>
          </a:xfrm>
          <a:prstGeom prst="rect">
            <a:avLst/>
          </a:prstGeom>
          <a:solidFill>
            <a:srgbClr val="FAFFE2"/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912745" y="1477782"/>
            <a:ext cx="7249059" cy="3970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Courier New"/>
              </a:rPr>
              <a:t>**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/>
              </a:rPr>
              <a:t>Perform quicksort on a </a:t>
            </a:r>
            <a:r>
              <a:rPr lang="en-US" sz="1200" dirty="0" err="1">
                <a:solidFill>
                  <a:schemeClr val="bg1"/>
                </a:solidFill>
                <a:latin typeface="Courier New"/>
              </a:rPr>
              <a:t>seqlat</a:t>
            </a:r>
            <a:r>
              <a:rPr lang="en-US" sz="1200" dirty="0">
                <a:solidFill>
                  <a:schemeClr val="bg1"/>
                </a:solidFill>
                <a:latin typeface="Courier New"/>
              </a:rPr>
              <a:t> of integer values.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/>
              </a:rPr>
              <a:t>**</a:t>
            </a:r>
          </a:p>
          <a:p>
            <a:r>
              <a:rPr lang="en-US" sz="1200" dirty="0" err="1">
                <a:solidFill>
                  <a:schemeClr val="bg1"/>
                </a:solidFill>
                <a:latin typeface="Courier New"/>
              </a:rPr>
              <a:t>def</a:t>
            </a:r>
            <a:r>
              <a:rPr lang="en-US" sz="1200" dirty="0">
                <a:solidFill>
                  <a:schemeClr val="bg1"/>
                </a:solidFill>
                <a:latin typeface="Courier New"/>
              </a:rPr>
              <a:t> quicksort(input) =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/>
              </a:rPr>
              <a:t>(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/>
              </a:rPr>
              <a:t>    let (less = (); greater = () ); .. create two local variables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/>
              </a:rPr>
              <a:t>    [</a:t>
            </a:r>
            <a:r>
              <a:rPr lang="en-US" sz="1200" dirty="0" err="1">
                <a:solidFill>
                  <a:schemeClr val="bg1"/>
                </a:solidFill>
                <a:latin typeface="Courier New"/>
              </a:rPr>
              <a:t>input.length</a:t>
            </a:r>
            <a:r>
              <a:rPr lang="en-US" sz="1200" dirty="0">
                <a:solidFill>
                  <a:schemeClr val="bg1"/>
                </a:solidFill>
                <a:latin typeface="Courier New"/>
              </a:rPr>
              <a:t> &lt;= 1] return = input |  .. if we have a single value return 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/>
              </a:rPr>
              <a:t> 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/>
              </a:rPr>
              <a:t>    let pivot = input[0]; .. create a pivot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/>
              </a:rPr>
              <a:t>    let input[0] = epsilon;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/>
              </a:rPr>
              <a:t> 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/>
              </a:rPr>
              <a:t>    </a:t>
            </a:r>
            <a:r>
              <a:rPr lang="en-US" sz="1200" dirty="0" err="1">
                <a:solidFill>
                  <a:schemeClr val="bg1"/>
                </a:solidFill>
                <a:latin typeface="Courier New"/>
              </a:rPr>
              <a:t>foreach</a:t>
            </a:r>
            <a:r>
              <a:rPr lang="en-US" sz="1200" dirty="0">
                <a:solidFill>
                  <a:schemeClr val="bg1"/>
                </a:solidFill>
                <a:latin typeface="Courier New"/>
              </a:rPr>
              <a:t>(x; input;  .. for each value in the array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/>
              </a:rPr>
              <a:t>    [x &lt; pivot] less = (less; x)  .. create a less than lattice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/>
              </a:rPr>
              <a:t>    | greater = (greater; x)      .. and a greater than lattice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/>
              </a:rPr>
              <a:t>    );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/>
              </a:rPr>
              <a:t>    .. now recursively sort the new lattices and return a lattice 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/>
              </a:rPr>
              <a:t>    (quicksort(less); pivot; quicksort(greater)); 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/>
              </a:rPr>
              <a:t>).return; .. return the input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/>
              </a:rPr>
              <a:t> 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/>
              </a:rPr>
              <a:t>values = (42;7;18;6;1;-3;15;30);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/>
              </a:rPr>
              <a:t>let sorted = quicksort(values)</a:t>
            </a:r>
            <a:r>
              <a:rPr lang="en-US" sz="1200" dirty="0" smtClean="0">
                <a:solidFill>
                  <a:schemeClr val="bg1"/>
                </a:solidFill>
                <a:latin typeface="Courier New"/>
              </a:rPr>
              <a:t>;</a:t>
            </a:r>
            <a:endParaRPr lang="en-US" sz="1200" dirty="0">
              <a:solidFill>
                <a:schemeClr val="bg1"/>
              </a:solidFill>
              <a:latin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140597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Compiling &amp; Running GCD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39203" y="1521429"/>
            <a:ext cx="7143233" cy="2264678"/>
          </a:xfrm>
          <a:prstGeom prst="rect">
            <a:avLst/>
          </a:prstGeom>
          <a:solidFill>
            <a:srgbClr val="FAFFE2"/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12745" y="1477782"/>
            <a:ext cx="724905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Courier New"/>
              </a:rPr>
              <a:t>**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/>
              </a:rPr>
              <a:t>GCD - calculate the greatest common denominator.</a:t>
            </a:r>
          </a:p>
          <a:p>
            <a:endParaRPr lang="en-US" sz="1200" dirty="0">
              <a:solidFill>
                <a:schemeClr val="bg1"/>
              </a:solidFill>
              <a:latin typeface="Courier New"/>
            </a:endParaRPr>
          </a:p>
          <a:p>
            <a:r>
              <a:rPr lang="en-US" sz="1200" dirty="0">
                <a:solidFill>
                  <a:schemeClr val="bg1"/>
                </a:solidFill>
                <a:latin typeface="Courier New"/>
              </a:rPr>
              <a:t>**</a:t>
            </a:r>
          </a:p>
          <a:p>
            <a:r>
              <a:rPr lang="en-US" sz="1200" dirty="0" err="1">
                <a:solidFill>
                  <a:schemeClr val="bg1"/>
                </a:solidFill>
                <a:latin typeface="Courier New"/>
              </a:rPr>
              <a:t>d</a:t>
            </a:r>
            <a:r>
              <a:rPr lang="en-US" sz="1200" dirty="0" err="1" smtClean="0">
                <a:solidFill>
                  <a:schemeClr val="bg1"/>
                </a:solidFill>
                <a:latin typeface="Courier New"/>
              </a:rPr>
              <a:t>ef</a:t>
            </a:r>
            <a:r>
              <a:rPr lang="en-US" sz="1200" dirty="0" smtClean="0">
                <a:solidFill>
                  <a:schemeClr val="bg1"/>
                </a:solidFill>
                <a:latin typeface="Courier New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Courier New"/>
              </a:rPr>
              <a:t>gcd</a:t>
            </a:r>
            <a:r>
              <a:rPr lang="en-US" sz="1200" dirty="0" smtClean="0">
                <a:solidFill>
                  <a:schemeClr val="bg1"/>
                </a:solidFill>
                <a:latin typeface="Courier New"/>
              </a:rPr>
              <a:t>(</a:t>
            </a:r>
            <a:r>
              <a:rPr lang="en-US" sz="1200" dirty="0">
                <a:solidFill>
                  <a:schemeClr val="bg1"/>
                </a:solidFill>
                <a:latin typeface="Courier New"/>
              </a:rPr>
              <a:t>x; y) = ( [y == 0] x 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/>
              </a:rPr>
              <a:t>             | [y != 0 ] </a:t>
            </a:r>
            <a:r>
              <a:rPr lang="en-US" sz="1200" dirty="0" err="1">
                <a:solidFill>
                  <a:schemeClr val="bg1"/>
                </a:solidFill>
                <a:latin typeface="Courier New"/>
              </a:rPr>
              <a:t>gcd</a:t>
            </a:r>
            <a:r>
              <a:rPr lang="en-US" sz="1200" dirty="0">
                <a:solidFill>
                  <a:schemeClr val="bg1"/>
                </a:solidFill>
                <a:latin typeface="Courier New"/>
              </a:rPr>
              <a:t>(y, x % y); 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/>
              </a:rPr>
              <a:t>             );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/>
              </a:rPr>
              <a:t>a = 35;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/>
              </a:rPr>
              <a:t>b = 49;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/>
              </a:rPr>
              <a:t>print("GCD of 35 and 49 is ");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/>
              </a:rPr>
              <a:t>p</a:t>
            </a:r>
            <a:r>
              <a:rPr lang="en-US" sz="1200" dirty="0" smtClean="0">
                <a:solidFill>
                  <a:schemeClr val="bg1"/>
                </a:solidFill>
                <a:latin typeface="Courier New"/>
              </a:rPr>
              <a:t>rint</a:t>
            </a:r>
            <a:r>
              <a:rPr lang="en-US" sz="1200" dirty="0">
                <a:solidFill>
                  <a:schemeClr val="bg1"/>
                </a:solidFill>
                <a:latin typeface="Courier New"/>
              </a:rPr>
              <a:t>(</a:t>
            </a:r>
            <a:r>
              <a:rPr lang="en-US" sz="1200" dirty="0" err="1">
                <a:solidFill>
                  <a:schemeClr val="bg1"/>
                </a:solidFill>
                <a:latin typeface="Courier New"/>
              </a:rPr>
              <a:t>gcd</a:t>
            </a:r>
            <a:r>
              <a:rPr lang="en-US" sz="1200" dirty="0">
                <a:solidFill>
                  <a:schemeClr val="bg1"/>
                </a:solidFill>
                <a:latin typeface="Courier New"/>
              </a:rPr>
              <a:t>(a; b));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/>
              </a:rPr>
              <a:t>print("\n");</a:t>
            </a:r>
          </a:p>
        </p:txBody>
      </p:sp>
      <p:sp>
        <p:nvSpPr>
          <p:cNvPr id="11" name="Rectangle 10"/>
          <p:cNvSpPr/>
          <p:nvPr/>
        </p:nvSpPr>
        <p:spPr>
          <a:xfrm>
            <a:off x="946095" y="4002309"/>
            <a:ext cx="7143233" cy="2264678"/>
          </a:xfrm>
          <a:prstGeom prst="rect">
            <a:avLst/>
          </a:prstGeom>
          <a:solidFill>
            <a:srgbClr val="C6FFAC"/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19637" y="3958662"/>
            <a:ext cx="72490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Courier New"/>
              </a:rPr>
              <a:t>&gt; ./latte &lt; </a:t>
            </a:r>
            <a:r>
              <a:rPr lang="en-US" sz="1200" dirty="0" err="1" smtClean="0">
                <a:solidFill>
                  <a:schemeClr val="bg1"/>
                </a:solidFill>
                <a:latin typeface="Courier New"/>
              </a:rPr>
              <a:t>GCD.lat</a:t>
            </a:r>
            <a:endParaRPr lang="en-US" sz="1200" dirty="0" smtClean="0">
              <a:solidFill>
                <a:schemeClr val="bg1"/>
              </a:solidFill>
              <a:latin typeface="Courier New"/>
            </a:endParaRPr>
          </a:p>
          <a:p>
            <a:r>
              <a:rPr lang="en-US" sz="1200" dirty="0" smtClean="0">
                <a:solidFill>
                  <a:schemeClr val="bg1"/>
                </a:solidFill>
                <a:latin typeface="Courier New"/>
              </a:rPr>
              <a:t>  GCD of 35 and 49 is 7 </a:t>
            </a:r>
          </a:p>
          <a:p>
            <a:r>
              <a:rPr lang="en-US" sz="1200" dirty="0">
                <a:solidFill>
                  <a:schemeClr val="bg1"/>
                </a:solidFill>
                <a:latin typeface="Courier New"/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1693615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Design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905170" y="1267564"/>
            <a:ext cx="7511443" cy="4713594"/>
            <a:chOff x="680294" y="778054"/>
            <a:chExt cx="7511443" cy="4713594"/>
          </a:xfrm>
        </p:grpSpPr>
        <p:sp>
          <p:nvSpPr>
            <p:cNvPr id="5" name="Rounded Rectangle 4"/>
            <p:cNvSpPr/>
            <p:nvPr/>
          </p:nvSpPr>
          <p:spPr>
            <a:xfrm>
              <a:off x="680294" y="1942578"/>
              <a:ext cx="6332872" cy="2393910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846184" y="2228627"/>
              <a:ext cx="1498735" cy="469119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Scanner (tokens)</a:t>
              </a:r>
              <a:endParaRPr lang="en-US" sz="1400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2596623" y="2228627"/>
              <a:ext cx="1651118" cy="469119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Parser  (Build AST)</a:t>
              </a:r>
              <a:endParaRPr lang="en-US" sz="1400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2104667" y="3164323"/>
              <a:ext cx="1498735" cy="66824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Semantic Anal.</a:t>
              </a:r>
            </a:p>
            <a:p>
              <a:pPr algn="ctr"/>
              <a:r>
                <a:rPr lang="en-US" sz="1400" dirty="0" smtClean="0"/>
                <a:t>(Clean AST &amp; ST)</a:t>
              </a: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3752130" y="3164324"/>
              <a:ext cx="1498735" cy="66824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Java Source Code </a:t>
              </a:r>
            </a:p>
            <a:p>
              <a:pPr algn="ctr"/>
              <a:r>
                <a:rPr lang="en-US" sz="1400" dirty="0" smtClean="0"/>
                <a:t>Generation</a:t>
              </a:r>
            </a:p>
            <a:p>
              <a:pPr algn="ctr"/>
              <a:r>
                <a:rPr lang="en-US" sz="1400" dirty="0" smtClean="0"/>
                <a:t>(from </a:t>
              </a:r>
              <a:r>
                <a:rPr lang="en-US" sz="1400" dirty="0" err="1" smtClean="0"/>
                <a:t>OCaml</a:t>
              </a:r>
              <a:r>
                <a:rPr lang="en-US" sz="1400" dirty="0" smtClean="0"/>
                <a:t>)</a:t>
              </a: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5411035" y="3164325"/>
              <a:ext cx="1498735" cy="66824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JVM Execution</a:t>
              </a: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1041100" y="778054"/>
              <a:ext cx="796751" cy="1014199"/>
              <a:chOff x="1292802" y="286048"/>
              <a:chExt cx="796751" cy="1014199"/>
            </a:xfrm>
          </p:grpSpPr>
          <p:sp>
            <p:nvSpPr>
              <p:cNvPr id="32" name="Folded Corner 31"/>
              <p:cNvSpPr/>
              <p:nvPr/>
            </p:nvSpPr>
            <p:spPr>
              <a:xfrm>
                <a:off x="1292802" y="286048"/>
                <a:ext cx="491951" cy="709399"/>
              </a:xfrm>
              <a:prstGeom prst="foldedCorner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Folded Corner 32"/>
              <p:cNvSpPr/>
              <p:nvPr/>
            </p:nvSpPr>
            <p:spPr>
              <a:xfrm>
                <a:off x="1445202" y="438448"/>
                <a:ext cx="491951" cy="709399"/>
              </a:xfrm>
              <a:prstGeom prst="foldedCorner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Folded Corner 33"/>
              <p:cNvSpPr/>
              <p:nvPr/>
            </p:nvSpPr>
            <p:spPr>
              <a:xfrm>
                <a:off x="1597602" y="590848"/>
                <a:ext cx="491951" cy="709399"/>
              </a:xfrm>
              <a:prstGeom prst="foldedCorner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1794301" y="978430"/>
              <a:ext cx="82666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Source</a:t>
              </a:r>
            </a:p>
            <a:p>
              <a:r>
                <a:rPr lang="en-US" dirty="0" smtClean="0"/>
                <a:t>Code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925839" y="3967156"/>
              <a:ext cx="16638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Latte Translator</a:t>
              </a:r>
              <a:endParaRPr lang="en-US" dirty="0"/>
            </a:p>
          </p:txBody>
        </p:sp>
        <p:cxnSp>
          <p:nvCxnSpPr>
            <p:cNvPr id="14" name="Straight Arrow Connector 13"/>
            <p:cNvCxnSpPr>
              <a:stCxn id="6" idx="3"/>
              <a:endCxn id="7" idx="1"/>
            </p:cNvCxnSpPr>
            <p:nvPr/>
          </p:nvCxnSpPr>
          <p:spPr>
            <a:xfrm>
              <a:off x="2344919" y="2463187"/>
              <a:ext cx="251704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/>
            <p:cNvSpPr/>
            <p:nvPr/>
          </p:nvSpPr>
          <p:spPr>
            <a:xfrm>
              <a:off x="834743" y="3175767"/>
              <a:ext cx="1098315" cy="633916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AST &amp; Symbol Table</a:t>
              </a:r>
              <a:endParaRPr lang="en-US" sz="1200" dirty="0"/>
            </a:p>
          </p:txBody>
        </p:sp>
        <p:cxnSp>
          <p:nvCxnSpPr>
            <p:cNvPr id="16" name="Elbow Connector 15"/>
            <p:cNvCxnSpPr>
              <a:stCxn id="7" idx="2"/>
              <a:endCxn id="15" idx="0"/>
            </p:cNvCxnSpPr>
            <p:nvPr/>
          </p:nvCxnSpPr>
          <p:spPr>
            <a:xfrm rot="5400000">
              <a:off x="2164032" y="1917616"/>
              <a:ext cx="478021" cy="2038281"/>
            </a:xfrm>
            <a:prstGeom prst="bentConnector3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stCxn id="15" idx="6"/>
              <a:endCxn id="8" idx="1"/>
            </p:cNvCxnSpPr>
            <p:nvPr/>
          </p:nvCxnSpPr>
          <p:spPr>
            <a:xfrm>
              <a:off x="1933058" y="3492725"/>
              <a:ext cx="171609" cy="571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stCxn id="8" idx="3"/>
              <a:endCxn id="9" idx="1"/>
            </p:cNvCxnSpPr>
            <p:nvPr/>
          </p:nvCxnSpPr>
          <p:spPr>
            <a:xfrm>
              <a:off x="3603402" y="3498444"/>
              <a:ext cx="148728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9" idx="3"/>
              <a:endCxn id="10" idx="1"/>
            </p:cNvCxnSpPr>
            <p:nvPr/>
          </p:nvCxnSpPr>
          <p:spPr>
            <a:xfrm>
              <a:off x="5250865" y="3498445"/>
              <a:ext cx="160170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10" idx="3"/>
            </p:cNvCxnSpPr>
            <p:nvPr/>
          </p:nvCxnSpPr>
          <p:spPr>
            <a:xfrm flipV="1">
              <a:off x="6909770" y="3492725"/>
              <a:ext cx="515261" cy="572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7425031" y="3313780"/>
              <a:ext cx="7667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Result</a:t>
              </a:r>
              <a:endParaRPr lang="en-US" dirty="0"/>
            </a:p>
          </p:txBody>
        </p:sp>
        <p:cxnSp>
          <p:nvCxnSpPr>
            <p:cNvPr id="22" name="Straight Arrow Connector 21"/>
            <p:cNvCxnSpPr>
              <a:stCxn id="34" idx="2"/>
              <a:endCxn id="6" idx="0"/>
            </p:cNvCxnSpPr>
            <p:nvPr/>
          </p:nvCxnSpPr>
          <p:spPr>
            <a:xfrm>
              <a:off x="1591876" y="1792253"/>
              <a:ext cx="3676" cy="43637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/>
            <p:cNvGrpSpPr/>
            <p:nvPr/>
          </p:nvGrpSpPr>
          <p:grpSpPr>
            <a:xfrm>
              <a:off x="4247740" y="4477449"/>
              <a:ext cx="796751" cy="1014199"/>
              <a:chOff x="1292802" y="286048"/>
              <a:chExt cx="796751" cy="1014199"/>
            </a:xfrm>
          </p:grpSpPr>
          <p:sp>
            <p:nvSpPr>
              <p:cNvPr id="29" name="Folded Corner 28"/>
              <p:cNvSpPr/>
              <p:nvPr/>
            </p:nvSpPr>
            <p:spPr>
              <a:xfrm>
                <a:off x="1292802" y="286048"/>
                <a:ext cx="491951" cy="709399"/>
              </a:xfrm>
              <a:prstGeom prst="foldedCorner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Folded Corner 29"/>
              <p:cNvSpPr/>
              <p:nvPr/>
            </p:nvSpPr>
            <p:spPr>
              <a:xfrm>
                <a:off x="1445202" y="438448"/>
                <a:ext cx="491951" cy="709399"/>
              </a:xfrm>
              <a:prstGeom prst="foldedCorner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Folded Corner 30"/>
              <p:cNvSpPr/>
              <p:nvPr/>
            </p:nvSpPr>
            <p:spPr>
              <a:xfrm>
                <a:off x="1597602" y="590848"/>
                <a:ext cx="491951" cy="709399"/>
              </a:xfrm>
              <a:prstGeom prst="foldedCorner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5135599" y="4803213"/>
              <a:ext cx="137545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Lattakia</a:t>
              </a:r>
              <a:r>
                <a:rPr lang="en-US" dirty="0" smtClean="0"/>
                <a:t> Java</a:t>
              </a:r>
            </a:p>
            <a:p>
              <a:r>
                <a:rPr lang="en-US" dirty="0" smtClean="0"/>
                <a:t>Library</a:t>
              </a:r>
            </a:p>
          </p:txBody>
        </p:sp>
        <p:cxnSp>
          <p:nvCxnSpPr>
            <p:cNvPr id="25" name="Straight Arrow Connector 24"/>
            <p:cNvCxnSpPr>
              <a:stCxn id="29" idx="0"/>
              <a:endCxn id="9" idx="2"/>
            </p:cNvCxnSpPr>
            <p:nvPr/>
          </p:nvCxnSpPr>
          <p:spPr>
            <a:xfrm flipV="1">
              <a:off x="4493716" y="3832566"/>
              <a:ext cx="7782" cy="64488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Rounded Rectangle 25"/>
            <p:cNvSpPr/>
            <p:nvPr/>
          </p:nvSpPr>
          <p:spPr>
            <a:xfrm>
              <a:off x="4571744" y="2240068"/>
              <a:ext cx="2177410" cy="469119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Symbol Table Generation (from AST)</a:t>
              </a:r>
              <a:endParaRPr lang="en-US" sz="1400" dirty="0"/>
            </a:p>
          </p:txBody>
        </p:sp>
        <p:cxnSp>
          <p:nvCxnSpPr>
            <p:cNvPr id="27" name="Straight Arrow Connector 26"/>
            <p:cNvCxnSpPr>
              <a:stCxn id="7" idx="3"/>
              <a:endCxn id="26" idx="1"/>
            </p:cNvCxnSpPr>
            <p:nvPr/>
          </p:nvCxnSpPr>
          <p:spPr>
            <a:xfrm>
              <a:off x="4247741" y="2463187"/>
              <a:ext cx="324003" cy="1144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Elbow Connector 27"/>
            <p:cNvCxnSpPr>
              <a:stCxn id="26" idx="2"/>
            </p:cNvCxnSpPr>
            <p:nvPr/>
          </p:nvCxnSpPr>
          <p:spPr>
            <a:xfrm rot="5400000">
              <a:off x="4425623" y="1705747"/>
              <a:ext cx="231386" cy="2238266"/>
            </a:xfrm>
            <a:prstGeom prst="bentConnector2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40285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Revised Design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931626" y="1677694"/>
            <a:ext cx="7511443" cy="3558434"/>
            <a:chOff x="680294" y="778054"/>
            <a:chExt cx="7511443" cy="3558434"/>
          </a:xfrm>
        </p:grpSpPr>
        <p:sp>
          <p:nvSpPr>
            <p:cNvPr id="5" name="Rounded Rectangle 4"/>
            <p:cNvSpPr/>
            <p:nvPr/>
          </p:nvSpPr>
          <p:spPr>
            <a:xfrm>
              <a:off x="680294" y="1942578"/>
              <a:ext cx="6332872" cy="2393910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846184" y="2228627"/>
              <a:ext cx="1498735" cy="469119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Scanner (tokens)</a:t>
              </a:r>
              <a:endParaRPr lang="en-US" sz="1400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2579456" y="2228627"/>
              <a:ext cx="3243873" cy="469119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Parser (Generate Lattice / AST)</a:t>
              </a:r>
              <a:endParaRPr lang="en-US" sz="1400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2104667" y="3164323"/>
              <a:ext cx="1498735" cy="66824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Semantic Analysis</a:t>
              </a:r>
            </a:p>
            <a:p>
              <a:pPr algn="ctr"/>
              <a:r>
                <a:rPr lang="en-US" sz="1400" dirty="0" smtClean="0"/>
                <a:t>(cleaned lattice)</a:t>
              </a:r>
              <a:endParaRPr lang="en-US" sz="1400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3752130" y="3164324"/>
              <a:ext cx="1498735" cy="66824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Evaluation</a:t>
              </a:r>
            </a:p>
            <a:p>
              <a:pPr algn="ctr"/>
              <a:r>
                <a:rPr lang="en-US" sz="1400" dirty="0" smtClean="0"/>
                <a:t>(evaluate lattice)</a:t>
              </a:r>
              <a:endParaRPr lang="en-US" sz="1400" dirty="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5411035" y="3164325"/>
              <a:ext cx="1498735" cy="66824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Printer</a:t>
              </a:r>
            </a:p>
            <a:p>
              <a:pPr algn="ctr"/>
              <a:r>
                <a:rPr lang="en-US" sz="1400" dirty="0" smtClean="0"/>
                <a:t>(print to </a:t>
              </a:r>
              <a:r>
                <a:rPr lang="en-US" sz="1400" dirty="0" err="1" smtClean="0"/>
                <a:t>std</a:t>
              </a:r>
              <a:r>
                <a:rPr lang="en-US" sz="1400" dirty="0"/>
                <a:t> </a:t>
              </a:r>
              <a:r>
                <a:rPr lang="en-US" sz="1400" dirty="0" smtClean="0"/>
                <a:t>out)</a:t>
              </a:r>
              <a:endParaRPr lang="en-US" sz="1400" dirty="0"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1041100" y="778054"/>
              <a:ext cx="796751" cy="1014199"/>
              <a:chOff x="1292802" y="286048"/>
              <a:chExt cx="796751" cy="1014199"/>
            </a:xfrm>
          </p:grpSpPr>
          <p:sp>
            <p:nvSpPr>
              <p:cNvPr id="23" name="Folded Corner 22"/>
              <p:cNvSpPr/>
              <p:nvPr/>
            </p:nvSpPr>
            <p:spPr>
              <a:xfrm>
                <a:off x="1292802" y="286048"/>
                <a:ext cx="491951" cy="709399"/>
              </a:xfrm>
              <a:prstGeom prst="foldedCorner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Folded Corner 23"/>
              <p:cNvSpPr/>
              <p:nvPr/>
            </p:nvSpPr>
            <p:spPr>
              <a:xfrm>
                <a:off x="1445202" y="438448"/>
                <a:ext cx="491951" cy="709399"/>
              </a:xfrm>
              <a:prstGeom prst="foldedCorner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Folded Corner 24"/>
              <p:cNvSpPr/>
              <p:nvPr/>
            </p:nvSpPr>
            <p:spPr>
              <a:xfrm>
                <a:off x="1597602" y="590848"/>
                <a:ext cx="491951" cy="709399"/>
              </a:xfrm>
              <a:prstGeom prst="foldedCorner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1794301" y="978430"/>
              <a:ext cx="82666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Source</a:t>
              </a:r>
            </a:p>
            <a:p>
              <a:r>
                <a:rPr lang="en-US" dirty="0" smtClean="0"/>
                <a:t>Code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925839" y="3967156"/>
              <a:ext cx="17491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Latte Interpreter</a:t>
              </a:r>
              <a:endParaRPr lang="en-US" dirty="0"/>
            </a:p>
          </p:txBody>
        </p:sp>
        <p:cxnSp>
          <p:nvCxnSpPr>
            <p:cNvPr id="14" name="Straight Arrow Connector 13"/>
            <p:cNvCxnSpPr>
              <a:stCxn id="6" idx="3"/>
              <a:endCxn id="7" idx="1"/>
            </p:cNvCxnSpPr>
            <p:nvPr/>
          </p:nvCxnSpPr>
          <p:spPr>
            <a:xfrm>
              <a:off x="2344919" y="2463187"/>
              <a:ext cx="234537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/>
            <p:cNvSpPr/>
            <p:nvPr/>
          </p:nvSpPr>
          <p:spPr>
            <a:xfrm>
              <a:off x="834743" y="3175767"/>
              <a:ext cx="1098315" cy="633916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Lattice &amp; Symbol Table</a:t>
              </a:r>
              <a:endParaRPr lang="en-US" sz="1200" dirty="0"/>
            </a:p>
          </p:txBody>
        </p:sp>
        <p:cxnSp>
          <p:nvCxnSpPr>
            <p:cNvPr id="16" name="Elbow Connector 15"/>
            <p:cNvCxnSpPr>
              <a:stCxn id="7" idx="2"/>
              <a:endCxn id="15" idx="0"/>
            </p:cNvCxnSpPr>
            <p:nvPr/>
          </p:nvCxnSpPr>
          <p:spPr>
            <a:xfrm rot="5400000">
              <a:off x="2553637" y="1528010"/>
              <a:ext cx="478021" cy="2817492"/>
            </a:xfrm>
            <a:prstGeom prst="bentConnector3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stCxn id="15" idx="6"/>
              <a:endCxn id="8" idx="1"/>
            </p:cNvCxnSpPr>
            <p:nvPr/>
          </p:nvCxnSpPr>
          <p:spPr>
            <a:xfrm>
              <a:off x="1933058" y="3492725"/>
              <a:ext cx="171609" cy="571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stCxn id="8" idx="3"/>
              <a:endCxn id="9" idx="1"/>
            </p:cNvCxnSpPr>
            <p:nvPr/>
          </p:nvCxnSpPr>
          <p:spPr>
            <a:xfrm>
              <a:off x="3603402" y="3498444"/>
              <a:ext cx="148728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9" idx="3"/>
              <a:endCxn id="10" idx="1"/>
            </p:cNvCxnSpPr>
            <p:nvPr/>
          </p:nvCxnSpPr>
          <p:spPr>
            <a:xfrm>
              <a:off x="5250865" y="3498445"/>
              <a:ext cx="160170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10" idx="3"/>
            </p:cNvCxnSpPr>
            <p:nvPr/>
          </p:nvCxnSpPr>
          <p:spPr>
            <a:xfrm flipV="1">
              <a:off x="6909770" y="3492725"/>
              <a:ext cx="515261" cy="572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7425031" y="3313780"/>
              <a:ext cx="7667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Result</a:t>
              </a:r>
              <a:endParaRPr lang="en-US" dirty="0"/>
            </a:p>
          </p:txBody>
        </p:sp>
        <p:cxnSp>
          <p:nvCxnSpPr>
            <p:cNvPr id="22" name="Straight Arrow Connector 21"/>
            <p:cNvCxnSpPr>
              <a:stCxn id="25" idx="2"/>
              <a:endCxn id="6" idx="0"/>
            </p:cNvCxnSpPr>
            <p:nvPr/>
          </p:nvCxnSpPr>
          <p:spPr>
            <a:xfrm>
              <a:off x="1591876" y="1792253"/>
              <a:ext cx="3676" cy="43637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132765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Writing a compiler isn’t that bad… writing one for a complex language is.</a:t>
            </a:r>
          </a:p>
          <a:p>
            <a:r>
              <a:rPr lang="en-US" dirty="0" err="1" smtClean="0"/>
              <a:t>Ocaml</a:t>
            </a:r>
            <a:r>
              <a:rPr lang="en-US" dirty="0" smtClean="0"/>
              <a:t> is actually </a:t>
            </a:r>
            <a:r>
              <a:rPr lang="en-US" dirty="0" err="1" smtClean="0"/>
              <a:t>kinda</a:t>
            </a:r>
            <a:r>
              <a:rPr lang="en-US" dirty="0" smtClean="0"/>
              <a:t> cool.</a:t>
            </a:r>
          </a:p>
          <a:p>
            <a:r>
              <a:rPr lang="en-US" dirty="0" smtClean="0"/>
              <a:t>Translation is difficult when you are trying to hit a moving target. </a:t>
            </a:r>
          </a:p>
          <a:p>
            <a:r>
              <a:rPr lang="en-US" dirty="0" smtClean="0"/>
              <a:t>Things get done when you put everyone in a room.</a:t>
            </a:r>
          </a:p>
          <a:p>
            <a:r>
              <a:rPr lang="en-US" dirty="0" smtClean="0"/>
              <a:t>Keep it simple stupid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301657"/>
      </p:ext>
    </p:extLst>
  </p:cSld>
  <p:clrMapOvr>
    <a:masterClrMapping/>
  </p:clrMapOvr>
</p:sld>
</file>

<file path=ppt/theme/theme1.xml><?xml version="1.0" encoding="utf-8"?>
<a:theme xmlns:a="http://schemas.openxmlformats.org/drawingml/2006/main" name="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969</TotalTime>
  <Words>830</Words>
  <Application>Microsoft Macintosh PowerPoint</Application>
  <PresentationFormat>On-screen Show (4:3)</PresentationFormat>
  <Paragraphs>220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Black</vt:lpstr>
      <vt:lpstr>Lattakia (A language for Lattices)  </vt:lpstr>
      <vt:lpstr>What’s a lattice?</vt:lpstr>
      <vt:lpstr>A more detailed example</vt:lpstr>
      <vt:lpstr>Lattakia in a Nutshell</vt:lpstr>
      <vt:lpstr>Quick Sort Example</vt:lpstr>
      <vt:lpstr>Compiling &amp; Running GCD</vt:lpstr>
      <vt:lpstr>Initial Design</vt:lpstr>
      <vt:lpstr>Revised Design</vt:lpstr>
      <vt:lpstr>Lessons Learned</vt:lpstr>
      <vt:lpstr>Environment / Symbol Table</vt:lpstr>
      <vt:lpstr>Lattice Construction</vt:lpstr>
    </vt:vector>
  </TitlesOfParts>
  <Company>Columbia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Katherine Scott</dc:creator>
  <cp:lastModifiedBy>Katherine Scott</cp:lastModifiedBy>
  <cp:revision>13</cp:revision>
  <dcterms:created xsi:type="dcterms:W3CDTF">2011-12-20T19:05:21Z</dcterms:created>
  <dcterms:modified xsi:type="dcterms:W3CDTF">2011-12-22T17:54:06Z</dcterms:modified>
</cp:coreProperties>
</file>