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8" r:id="rId3"/>
    <p:sldId id="259" r:id="rId4"/>
    <p:sldId id="257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1108" autoAdjust="0"/>
  </p:normalViewPr>
  <p:slideViewPr>
    <p:cSldViewPr snapToGrid="0" snapToObjects="1">
      <p:cViewPr varScale="1">
        <p:scale>
          <a:sx n="111" d="100"/>
          <a:sy n="111" d="100"/>
        </p:scale>
        <p:origin x="-157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48510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68057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502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40442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05766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19074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81957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80378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27611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27383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17057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59AA37-BEC7-C04B-8C01-9ACBDDC574E7}" type="datetimeFigureOut">
              <a:rPr lang="en-US" smtClean="0"/>
              <a:t>12/21/11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E91C72-C1E4-6D46-A014-A205C93CCF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45500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680294" y="778054"/>
            <a:ext cx="7511443" cy="3558434"/>
            <a:chOff x="680294" y="778054"/>
            <a:chExt cx="7511443" cy="3558434"/>
          </a:xfrm>
        </p:grpSpPr>
        <p:sp>
          <p:nvSpPr>
            <p:cNvPr id="10" name="Rounded Rectangle 9"/>
            <p:cNvSpPr/>
            <p:nvPr/>
          </p:nvSpPr>
          <p:spPr>
            <a:xfrm>
              <a:off x="680294" y="1942578"/>
              <a:ext cx="6332872" cy="2393910"/>
            </a:xfrm>
            <a:prstGeom prst="roundRect">
              <a:avLst/>
            </a:prstGeom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" name="Rounded Rectangle 3"/>
            <p:cNvSpPr/>
            <p:nvPr/>
          </p:nvSpPr>
          <p:spPr>
            <a:xfrm>
              <a:off x="846184" y="2228627"/>
              <a:ext cx="1498735" cy="469119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Scanner (tokens)</a:t>
              </a:r>
              <a:endParaRPr lang="en-US" sz="1400" dirty="0"/>
            </a:p>
          </p:txBody>
        </p:sp>
        <p:sp>
          <p:nvSpPr>
            <p:cNvPr id="5" name="Rounded Rectangle 4"/>
            <p:cNvSpPr/>
            <p:nvPr/>
          </p:nvSpPr>
          <p:spPr>
            <a:xfrm>
              <a:off x="2579456" y="2228627"/>
              <a:ext cx="3243873" cy="469119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Parser (Generate Lattice / AST)</a:t>
              </a:r>
              <a:endParaRPr lang="en-US" sz="1400" dirty="0"/>
            </a:p>
          </p:txBody>
        </p:sp>
        <p:sp>
          <p:nvSpPr>
            <p:cNvPr id="6" name="Rounded Rectangle 5"/>
            <p:cNvSpPr/>
            <p:nvPr/>
          </p:nvSpPr>
          <p:spPr>
            <a:xfrm>
              <a:off x="2104667" y="3164323"/>
              <a:ext cx="1498735" cy="668242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Semantic Analysis</a:t>
              </a:r>
            </a:p>
            <a:p>
              <a:pPr algn="ctr"/>
              <a:r>
                <a:rPr lang="en-US" sz="1400" dirty="0" smtClean="0"/>
                <a:t>(cleaned lattice)</a:t>
              </a:r>
              <a:endParaRPr lang="en-US" sz="1400" dirty="0"/>
            </a:p>
          </p:txBody>
        </p:sp>
        <p:sp>
          <p:nvSpPr>
            <p:cNvPr id="7" name="Rounded Rectangle 6"/>
            <p:cNvSpPr/>
            <p:nvPr/>
          </p:nvSpPr>
          <p:spPr>
            <a:xfrm>
              <a:off x="3752130" y="3164324"/>
              <a:ext cx="1498735" cy="668242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Evaluation</a:t>
              </a:r>
            </a:p>
            <a:p>
              <a:pPr algn="ctr"/>
              <a:r>
                <a:rPr lang="en-US" sz="1400" dirty="0" smtClean="0"/>
                <a:t>(evaluate lattice)</a:t>
              </a:r>
              <a:endParaRPr lang="en-US" sz="1400" dirty="0"/>
            </a:p>
          </p:txBody>
        </p:sp>
        <p:sp>
          <p:nvSpPr>
            <p:cNvPr id="9" name="Rounded Rectangle 8"/>
            <p:cNvSpPr/>
            <p:nvPr/>
          </p:nvSpPr>
          <p:spPr>
            <a:xfrm>
              <a:off x="5411035" y="3164325"/>
              <a:ext cx="1498735" cy="668242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Printer</a:t>
              </a:r>
            </a:p>
            <a:p>
              <a:pPr algn="ctr"/>
              <a:r>
                <a:rPr lang="en-US" sz="1400" dirty="0" smtClean="0"/>
                <a:t>(print to </a:t>
              </a:r>
              <a:r>
                <a:rPr lang="en-US" sz="1400" dirty="0" err="1" smtClean="0"/>
                <a:t>std</a:t>
              </a:r>
              <a:r>
                <a:rPr lang="en-US" sz="1400" dirty="0"/>
                <a:t> </a:t>
              </a:r>
              <a:r>
                <a:rPr lang="en-US" sz="1400" dirty="0" smtClean="0"/>
                <a:t>out)</a:t>
              </a:r>
              <a:endParaRPr lang="en-US" sz="1400" dirty="0"/>
            </a:p>
          </p:txBody>
        </p:sp>
        <p:grpSp>
          <p:nvGrpSpPr>
            <p:cNvPr id="14" name="Group 13"/>
            <p:cNvGrpSpPr/>
            <p:nvPr/>
          </p:nvGrpSpPr>
          <p:grpSpPr>
            <a:xfrm>
              <a:off x="1041100" y="778054"/>
              <a:ext cx="796751" cy="1014199"/>
              <a:chOff x="1292802" y="286048"/>
              <a:chExt cx="796751" cy="1014199"/>
            </a:xfrm>
          </p:grpSpPr>
          <p:sp>
            <p:nvSpPr>
              <p:cNvPr id="11" name="Folded Corner 10"/>
              <p:cNvSpPr/>
              <p:nvPr/>
            </p:nvSpPr>
            <p:spPr>
              <a:xfrm>
                <a:off x="1292802" y="286048"/>
                <a:ext cx="491951" cy="709399"/>
              </a:xfrm>
              <a:prstGeom prst="foldedCorner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Folded Corner 11"/>
              <p:cNvSpPr/>
              <p:nvPr/>
            </p:nvSpPr>
            <p:spPr>
              <a:xfrm>
                <a:off x="1445202" y="438448"/>
                <a:ext cx="491951" cy="709399"/>
              </a:xfrm>
              <a:prstGeom prst="foldedCorner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Folded Corner 12"/>
              <p:cNvSpPr/>
              <p:nvPr/>
            </p:nvSpPr>
            <p:spPr>
              <a:xfrm>
                <a:off x="1597602" y="590848"/>
                <a:ext cx="491951" cy="709399"/>
              </a:xfrm>
              <a:prstGeom prst="foldedCorner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5" name="TextBox 14"/>
            <p:cNvSpPr txBox="1"/>
            <p:nvPr/>
          </p:nvSpPr>
          <p:spPr>
            <a:xfrm>
              <a:off x="1794301" y="978430"/>
              <a:ext cx="826669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Source</a:t>
              </a:r>
            </a:p>
            <a:p>
              <a:r>
                <a:rPr lang="en-US" dirty="0" smtClean="0"/>
                <a:t>Code</a:t>
              </a:r>
              <a:endParaRPr lang="en-US" dirty="0"/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925839" y="3967156"/>
              <a:ext cx="174919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Latte Interpreter</a:t>
              </a:r>
              <a:endParaRPr lang="en-US" dirty="0"/>
            </a:p>
          </p:txBody>
        </p:sp>
        <p:cxnSp>
          <p:nvCxnSpPr>
            <p:cNvPr id="18" name="Straight Arrow Connector 17"/>
            <p:cNvCxnSpPr>
              <a:stCxn id="4" idx="3"/>
              <a:endCxn id="5" idx="1"/>
            </p:cNvCxnSpPr>
            <p:nvPr/>
          </p:nvCxnSpPr>
          <p:spPr>
            <a:xfrm>
              <a:off x="2344919" y="2463187"/>
              <a:ext cx="234537" cy="0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Oval 22"/>
            <p:cNvSpPr/>
            <p:nvPr/>
          </p:nvSpPr>
          <p:spPr>
            <a:xfrm>
              <a:off x="834743" y="3175767"/>
              <a:ext cx="1098315" cy="633916"/>
            </a:xfrm>
            <a:prstGeom prst="ellips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 smtClean="0"/>
                <a:t>Lattice &amp; Symbol Table</a:t>
              </a:r>
              <a:endParaRPr lang="en-US" sz="1200" dirty="0"/>
            </a:p>
          </p:txBody>
        </p:sp>
        <p:cxnSp>
          <p:nvCxnSpPr>
            <p:cNvPr id="27" name="Elbow Connector 26"/>
            <p:cNvCxnSpPr>
              <a:stCxn id="5" idx="2"/>
              <a:endCxn id="23" idx="0"/>
            </p:cNvCxnSpPr>
            <p:nvPr/>
          </p:nvCxnSpPr>
          <p:spPr>
            <a:xfrm rot="5400000">
              <a:off x="2553637" y="1528010"/>
              <a:ext cx="478021" cy="2817492"/>
            </a:xfrm>
            <a:prstGeom prst="bentConnector3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Arrow Connector 29"/>
            <p:cNvCxnSpPr>
              <a:stCxn id="23" idx="6"/>
              <a:endCxn id="6" idx="1"/>
            </p:cNvCxnSpPr>
            <p:nvPr/>
          </p:nvCxnSpPr>
          <p:spPr>
            <a:xfrm>
              <a:off x="1933058" y="3492725"/>
              <a:ext cx="171609" cy="5719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Arrow Connector 32"/>
            <p:cNvCxnSpPr>
              <a:stCxn id="6" idx="3"/>
              <a:endCxn id="7" idx="1"/>
            </p:cNvCxnSpPr>
            <p:nvPr/>
          </p:nvCxnSpPr>
          <p:spPr>
            <a:xfrm>
              <a:off x="3603402" y="3498444"/>
              <a:ext cx="148728" cy="1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Arrow Connector 34"/>
            <p:cNvCxnSpPr>
              <a:stCxn id="7" idx="3"/>
              <a:endCxn id="9" idx="1"/>
            </p:cNvCxnSpPr>
            <p:nvPr/>
          </p:nvCxnSpPr>
          <p:spPr>
            <a:xfrm>
              <a:off x="5250865" y="3498445"/>
              <a:ext cx="160170" cy="1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Arrow Connector 36"/>
            <p:cNvCxnSpPr>
              <a:stCxn id="9" idx="3"/>
            </p:cNvCxnSpPr>
            <p:nvPr/>
          </p:nvCxnSpPr>
          <p:spPr>
            <a:xfrm flipV="1">
              <a:off x="6909770" y="3492725"/>
              <a:ext cx="515261" cy="5721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9" name="TextBox 38"/>
            <p:cNvSpPr txBox="1"/>
            <p:nvPr/>
          </p:nvSpPr>
          <p:spPr>
            <a:xfrm>
              <a:off x="7425031" y="3313780"/>
              <a:ext cx="76670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Result</a:t>
              </a:r>
              <a:endParaRPr lang="en-US" dirty="0"/>
            </a:p>
          </p:txBody>
        </p:sp>
        <p:cxnSp>
          <p:nvCxnSpPr>
            <p:cNvPr id="41" name="Straight Arrow Connector 40"/>
            <p:cNvCxnSpPr>
              <a:stCxn id="13" idx="2"/>
              <a:endCxn id="4" idx="0"/>
            </p:cNvCxnSpPr>
            <p:nvPr/>
          </p:nvCxnSpPr>
          <p:spPr>
            <a:xfrm>
              <a:off x="1591876" y="1792253"/>
              <a:ext cx="3676" cy="436374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5228128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49"/>
          <p:cNvGrpSpPr/>
          <p:nvPr/>
        </p:nvGrpSpPr>
        <p:grpSpPr>
          <a:xfrm>
            <a:off x="570587" y="515174"/>
            <a:ext cx="6980287" cy="6010850"/>
            <a:chOff x="570587" y="515174"/>
            <a:chExt cx="6980287" cy="6010850"/>
          </a:xfrm>
        </p:grpSpPr>
        <p:sp>
          <p:nvSpPr>
            <p:cNvPr id="21" name="Rectangle 20"/>
            <p:cNvSpPr/>
            <p:nvPr/>
          </p:nvSpPr>
          <p:spPr>
            <a:xfrm>
              <a:off x="570587" y="515174"/>
              <a:ext cx="6980287" cy="275035"/>
            </a:xfrm>
            <a:prstGeom prst="rect">
              <a:avLst/>
            </a:prstGeom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 smtClean="0">
                  <a:solidFill>
                    <a:schemeClr val="tx1"/>
                  </a:solidFill>
                </a:rPr>
                <a:t>Lattice Fields </a:t>
              </a:r>
            </a:p>
          </p:txBody>
        </p:sp>
        <p:grpSp>
          <p:nvGrpSpPr>
            <p:cNvPr id="15" name="Group 14"/>
            <p:cNvGrpSpPr/>
            <p:nvPr/>
          </p:nvGrpSpPr>
          <p:grpSpPr>
            <a:xfrm>
              <a:off x="742202" y="1230368"/>
              <a:ext cx="2072216" cy="5097015"/>
              <a:chOff x="776525" y="761246"/>
              <a:chExt cx="2072216" cy="5097015"/>
            </a:xfrm>
          </p:grpSpPr>
          <p:sp>
            <p:nvSpPr>
              <p:cNvPr id="9" name="Rectangle 8"/>
              <p:cNvSpPr/>
              <p:nvPr/>
            </p:nvSpPr>
            <p:spPr>
              <a:xfrm>
                <a:off x="776525" y="761246"/>
                <a:ext cx="2072216" cy="5097015"/>
              </a:xfrm>
              <a:prstGeom prst="rect">
                <a:avLst/>
              </a:prstGeom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r>
                  <a:rPr lang="en-US" sz="1000" b="1" dirty="0" err="1" smtClean="0">
                    <a:solidFill>
                      <a:schemeClr val="tx1"/>
                    </a:solidFill>
                  </a:rPr>
                  <a:t>LatticeType</a:t>
                </a:r>
                <a:endParaRPr lang="en-US" sz="1000" b="1" dirty="0" smtClean="0">
                  <a:solidFill>
                    <a:schemeClr val="tx1"/>
                  </a:solidFill>
                </a:endParaRPr>
              </a:p>
            </p:txBody>
          </p:sp>
          <p:sp>
            <p:nvSpPr>
              <p:cNvPr id="4" name="Rectangle 3"/>
              <p:cNvSpPr/>
              <p:nvPr/>
            </p:nvSpPr>
            <p:spPr>
              <a:xfrm>
                <a:off x="1029665" y="3063440"/>
                <a:ext cx="1624583" cy="723836"/>
              </a:xfrm>
              <a:prstGeom prst="rect">
                <a:avLst/>
              </a:prstGeom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r>
                  <a:rPr lang="en-US" sz="1000" b="1" dirty="0" err="1">
                    <a:solidFill>
                      <a:schemeClr val="tx1"/>
                    </a:solidFill>
                  </a:rPr>
                  <a:t>p</a:t>
                </a:r>
                <a:r>
                  <a:rPr lang="en-US" sz="1000" b="1" dirty="0" err="1" smtClean="0">
                    <a:solidFill>
                      <a:schemeClr val="tx1"/>
                    </a:solidFill>
                  </a:rPr>
                  <a:t>redicateFields</a:t>
                </a:r>
                <a:endParaRPr lang="en-US" sz="1000" b="1" dirty="0" smtClean="0">
                  <a:solidFill>
                    <a:schemeClr val="tx1"/>
                  </a:solidFill>
                </a:endParaRPr>
              </a:p>
              <a:p>
                <a:r>
                  <a:rPr lang="en-US" sz="1000" b="1" dirty="0">
                    <a:solidFill>
                      <a:schemeClr val="tx1"/>
                    </a:solidFill>
                  </a:rPr>
                  <a:t> </a:t>
                </a:r>
                <a:r>
                  <a:rPr lang="en-US" sz="1000" dirty="0" err="1" smtClean="0">
                    <a:solidFill>
                      <a:schemeClr val="tx1"/>
                    </a:solidFill>
                  </a:rPr>
                  <a:t>expr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>
                    <a:solidFill>
                      <a:schemeClr val="tx1"/>
                    </a:solidFill>
                  </a:rPr>
                  <a:t>exprFields</a:t>
                </a:r>
                <a:r>
                  <a:rPr lang="en-US" sz="1000" dirty="0">
                    <a:solidFill>
                      <a:schemeClr val="tx1"/>
                    </a:solidFill>
                  </a:rPr>
                  <a:t>;</a:t>
                </a:r>
              </a:p>
              <a:p>
                <a:r>
                  <a:rPr lang="en-US" sz="1000" dirty="0">
                    <a:solidFill>
                      <a:schemeClr val="tx1"/>
                    </a:solidFill>
                  </a:rPr>
                  <a:t> </a:t>
                </a:r>
                <a:r>
                  <a:rPr lang="en-US" sz="1000" dirty="0" smtClean="0">
                    <a:solidFill>
                      <a:schemeClr val="tx1"/>
                    </a:solidFill>
                  </a:rPr>
                  <a:t>condition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>
                    <a:solidFill>
                      <a:schemeClr val="tx1"/>
                    </a:solidFill>
                  </a:rPr>
                  <a:t>exprFields</a:t>
                </a:r>
                <a:r>
                  <a:rPr lang="en-US" sz="1000" dirty="0">
                    <a:solidFill>
                      <a:schemeClr val="tx1"/>
                    </a:solidFill>
                  </a:rPr>
                  <a:t>;</a:t>
                </a:r>
                <a:endParaRPr lang="en-US" sz="1000" dirty="0" smtClean="0">
                  <a:solidFill>
                    <a:schemeClr val="tx1"/>
                  </a:solidFill>
                </a:endParaRPr>
              </a:p>
            </p:txBody>
          </p:sp>
          <p:sp>
            <p:nvSpPr>
              <p:cNvPr id="5" name="Rectangle 4"/>
              <p:cNvSpPr/>
              <p:nvPr/>
            </p:nvSpPr>
            <p:spPr>
              <a:xfrm>
                <a:off x="1013110" y="1075828"/>
                <a:ext cx="1624583" cy="629162"/>
              </a:xfrm>
              <a:prstGeom prst="rect">
                <a:avLst/>
              </a:prstGeom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r>
                  <a:rPr lang="en-US" sz="1000" b="1" dirty="0" err="1" smtClean="0">
                    <a:solidFill>
                      <a:schemeClr val="tx1"/>
                    </a:solidFill>
                  </a:rPr>
                  <a:t>altlatFields</a:t>
                </a:r>
                <a:endParaRPr lang="en-US" sz="1000" b="1" dirty="0" smtClean="0">
                  <a:solidFill>
                    <a:schemeClr val="tx1"/>
                  </a:solidFill>
                </a:endParaRPr>
              </a:p>
              <a:p>
                <a:r>
                  <a:rPr lang="en-US" sz="1000" dirty="0" smtClean="0">
                    <a:solidFill>
                      <a:schemeClr val="tx1"/>
                    </a:solidFill>
                  </a:rPr>
                  <a:t>alternatives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>
                    <a:solidFill>
                      <a:schemeClr val="tx1"/>
                    </a:solidFill>
                  </a:rPr>
                  <a:t>latticeFields</a:t>
                </a:r>
                <a:r>
                  <a:rPr lang="en-US" sz="1000" dirty="0">
                    <a:solidFill>
                      <a:schemeClr val="tx1"/>
                    </a:solidFill>
                  </a:rPr>
                  <a:t> </a:t>
                </a:r>
              </a:p>
              <a:p>
                <a:r>
                  <a:rPr lang="en-US" sz="1000" dirty="0" smtClean="0">
                    <a:solidFill>
                      <a:schemeClr val="tx1"/>
                    </a:solidFill>
                  </a:rPr>
                  <a:t>each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 smtClean="0">
                    <a:solidFill>
                      <a:schemeClr val="tx1"/>
                    </a:solidFill>
                  </a:rPr>
                  <a:t>bool</a:t>
                </a:r>
                <a:endParaRPr lang="en-US" sz="1000" dirty="0" smtClean="0">
                  <a:solidFill>
                    <a:schemeClr val="tx1"/>
                  </a:solidFill>
                </a:endParaRPr>
              </a:p>
            </p:txBody>
          </p:sp>
          <p:sp>
            <p:nvSpPr>
              <p:cNvPr id="6" name="Rectangle 5"/>
              <p:cNvSpPr/>
              <p:nvPr/>
            </p:nvSpPr>
            <p:spPr>
              <a:xfrm>
                <a:off x="1013110" y="1903725"/>
                <a:ext cx="1585146" cy="1006225"/>
              </a:xfrm>
              <a:prstGeom prst="rect">
                <a:avLst/>
              </a:prstGeom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r>
                  <a:rPr lang="en-US" sz="1000" b="1" dirty="0" err="1" smtClean="0">
                    <a:solidFill>
                      <a:schemeClr val="tx1"/>
                    </a:solidFill>
                  </a:rPr>
                  <a:t>seqlatFields</a:t>
                </a:r>
                <a:endParaRPr lang="en-US" sz="1000" b="1" dirty="0" smtClean="0">
                  <a:solidFill>
                    <a:schemeClr val="tx1"/>
                  </a:solidFill>
                </a:endParaRPr>
              </a:p>
              <a:p>
                <a:r>
                  <a:rPr lang="en-US" sz="1000" dirty="0" err="1" smtClean="0">
                    <a:solidFill>
                      <a:schemeClr val="tx1"/>
                    </a:solidFill>
                  </a:rPr>
                  <a:t>expr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>
                    <a:solidFill>
                      <a:schemeClr val="tx1"/>
                    </a:solidFill>
                  </a:rPr>
                  <a:t>exprFields</a:t>
                </a:r>
                <a:r>
                  <a:rPr lang="en-US" sz="1000" dirty="0">
                    <a:solidFill>
                      <a:schemeClr val="tx1"/>
                    </a:solidFill>
                  </a:rPr>
                  <a:t>;</a:t>
                </a:r>
              </a:p>
              <a:p>
                <a:r>
                  <a:rPr lang="en-US" sz="1000" dirty="0" smtClean="0">
                    <a:solidFill>
                      <a:schemeClr val="tx1"/>
                    </a:solidFill>
                  </a:rPr>
                  <a:t>elements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>
                    <a:solidFill>
                      <a:schemeClr val="tx1"/>
                    </a:solidFill>
                  </a:rPr>
                  <a:t>latticeFields</a:t>
                </a:r>
                <a:r>
                  <a:rPr lang="en-US" sz="1000" dirty="0">
                    <a:solidFill>
                      <a:schemeClr val="tx1"/>
                    </a:solidFill>
                  </a:rPr>
                  <a:t> </a:t>
                </a:r>
                <a:r>
                  <a:rPr lang="en-US" sz="1000" dirty="0" smtClean="0">
                    <a:solidFill>
                      <a:schemeClr val="tx1"/>
                    </a:solidFill>
                  </a:rPr>
                  <a:t>list symbols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 smtClean="0">
                    <a:solidFill>
                      <a:schemeClr val="tx1"/>
                    </a:solidFill>
                  </a:rPr>
                  <a:t>symbolTableType</a:t>
                </a:r>
                <a:endParaRPr lang="en-US" sz="1000" dirty="0" smtClean="0">
                  <a:solidFill>
                    <a:schemeClr val="tx1"/>
                  </a:solidFill>
                </a:endParaRPr>
              </a:p>
            </p:txBody>
          </p:sp>
          <p:sp>
            <p:nvSpPr>
              <p:cNvPr id="7" name="Rectangle 6"/>
              <p:cNvSpPr/>
              <p:nvPr/>
            </p:nvSpPr>
            <p:spPr>
              <a:xfrm>
                <a:off x="1052547" y="4008559"/>
                <a:ext cx="1624583" cy="1575095"/>
              </a:xfrm>
              <a:prstGeom prst="rect">
                <a:avLst/>
              </a:prstGeom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r>
                  <a:rPr lang="en-US" sz="1000" b="1" dirty="0" err="1" smtClean="0">
                    <a:solidFill>
                      <a:schemeClr val="tx1"/>
                    </a:solidFill>
                  </a:rPr>
                  <a:t>exprFields</a:t>
                </a:r>
                <a:endParaRPr lang="en-US" sz="1000" b="1" dirty="0" smtClean="0">
                  <a:solidFill>
                    <a:schemeClr val="tx1"/>
                  </a:solidFill>
                </a:endParaRPr>
              </a:p>
              <a:p>
                <a:r>
                  <a:rPr lang="en-US" sz="1000" dirty="0" err="1" smtClean="0">
                    <a:solidFill>
                      <a:schemeClr val="tx1"/>
                    </a:solidFill>
                  </a:rPr>
                  <a:t>exprDataStructType</a:t>
                </a:r>
                <a:r>
                  <a:rPr lang="en-US" sz="1000" dirty="0">
                    <a:solidFill>
                      <a:schemeClr val="tx1"/>
                    </a:solidFill>
                  </a:rPr>
                  <a:t>:</a:t>
                </a:r>
                <a:r>
                  <a:rPr lang="en-US" sz="1000" dirty="0" smtClean="0">
                    <a:solidFill>
                      <a:schemeClr val="tx1"/>
                    </a:solidFill>
                  </a:rPr>
                  <a:t> </a:t>
                </a:r>
                <a:r>
                  <a:rPr lang="en-US" sz="1000" dirty="0" err="1" smtClean="0">
                    <a:solidFill>
                      <a:schemeClr val="tx1"/>
                    </a:solidFill>
                  </a:rPr>
                  <a:t>dataStructTypeType</a:t>
                </a:r>
                <a:endParaRPr lang="en-US" sz="1000" dirty="0">
                  <a:solidFill>
                    <a:schemeClr val="tx1"/>
                  </a:solidFill>
                </a:endParaRPr>
              </a:p>
              <a:p>
                <a:r>
                  <a:rPr lang="en-US" sz="1000" dirty="0" err="1" smtClean="0">
                    <a:solidFill>
                      <a:schemeClr val="tx1"/>
                    </a:solidFill>
                  </a:rPr>
                  <a:t>exprCode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 smtClean="0">
                    <a:solidFill>
                      <a:schemeClr val="tx1"/>
                    </a:solidFill>
                  </a:rPr>
                  <a:t>exprCodeType</a:t>
                </a:r>
                <a:r>
                  <a:rPr lang="en-US" sz="1000" dirty="0" smtClean="0">
                    <a:solidFill>
                      <a:schemeClr val="tx1"/>
                    </a:solidFill>
                  </a:rPr>
                  <a:t> </a:t>
                </a:r>
                <a:r>
                  <a:rPr lang="en-US" sz="1000" dirty="0" err="1" smtClean="0">
                    <a:solidFill>
                      <a:schemeClr val="tx1"/>
                    </a:solidFill>
                  </a:rPr>
                  <a:t>exprEval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 smtClean="0">
                    <a:solidFill>
                      <a:schemeClr val="tx1"/>
                    </a:solidFill>
                  </a:rPr>
                  <a:t>exprValueType</a:t>
                </a:r>
                <a:r>
                  <a:rPr lang="en-US" sz="1000" dirty="0" smtClean="0">
                    <a:solidFill>
                      <a:schemeClr val="tx1"/>
                    </a:solidFill>
                  </a:rPr>
                  <a:t> </a:t>
                </a:r>
                <a:r>
                  <a:rPr lang="en-US" sz="1000" dirty="0" err="1" smtClean="0">
                    <a:solidFill>
                      <a:schemeClr val="tx1"/>
                    </a:solidFill>
                  </a:rPr>
                  <a:t>exprChanged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 smtClean="0">
                    <a:solidFill>
                      <a:schemeClr val="tx1"/>
                    </a:solidFill>
                  </a:rPr>
                  <a:t>bool</a:t>
                </a:r>
                <a:endParaRPr lang="en-US" sz="1000" dirty="0">
                  <a:solidFill>
                    <a:schemeClr val="tx1"/>
                  </a:solidFill>
                </a:endParaRPr>
              </a:p>
              <a:p>
                <a:r>
                  <a:rPr lang="en-US" sz="1000" dirty="0" err="1" smtClean="0">
                    <a:solidFill>
                      <a:schemeClr val="tx1"/>
                    </a:solidFill>
                  </a:rPr>
                  <a:t>expDependers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>
                    <a:solidFill>
                      <a:schemeClr val="tx1"/>
                    </a:solidFill>
                  </a:rPr>
                  <a:t>exprFields</a:t>
                </a:r>
                <a:r>
                  <a:rPr lang="en-US" sz="1000" dirty="0">
                    <a:solidFill>
                      <a:schemeClr val="tx1"/>
                    </a:solidFill>
                  </a:rPr>
                  <a:t> </a:t>
                </a:r>
              </a:p>
              <a:p>
                <a:r>
                  <a:rPr lang="en-US" sz="1000" dirty="0" err="1" smtClean="0">
                    <a:solidFill>
                      <a:schemeClr val="tx1"/>
                    </a:solidFill>
                  </a:rPr>
                  <a:t>expDependees</a:t>
                </a:r>
                <a:r>
                  <a:rPr lang="en-US" sz="1000" dirty="0">
                    <a:solidFill>
                      <a:schemeClr val="tx1"/>
                    </a:solidFill>
                  </a:rPr>
                  <a:t>: </a:t>
                </a:r>
                <a:r>
                  <a:rPr lang="en-US" sz="1000" dirty="0" err="1">
                    <a:solidFill>
                      <a:schemeClr val="tx1"/>
                    </a:solidFill>
                  </a:rPr>
                  <a:t>exprFields</a:t>
                </a:r>
                <a:r>
                  <a:rPr lang="en-US" sz="1000" dirty="0">
                    <a:solidFill>
                      <a:schemeClr val="tx1"/>
                    </a:solidFill>
                  </a:rPr>
                  <a:t> </a:t>
                </a:r>
                <a:endParaRPr lang="en-US" sz="1000" dirty="0" smtClean="0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4" name="Group 13"/>
            <p:cNvGrpSpPr/>
            <p:nvPr/>
          </p:nvGrpSpPr>
          <p:grpSpPr>
            <a:xfrm>
              <a:off x="5277209" y="1259331"/>
              <a:ext cx="2072216" cy="2232882"/>
              <a:chOff x="5333605" y="913647"/>
              <a:chExt cx="2072216" cy="2232882"/>
            </a:xfrm>
          </p:grpSpPr>
          <p:sp>
            <p:nvSpPr>
              <p:cNvPr id="10" name="Rectangle 9"/>
              <p:cNvSpPr/>
              <p:nvPr/>
            </p:nvSpPr>
            <p:spPr>
              <a:xfrm>
                <a:off x="5333605" y="913647"/>
                <a:ext cx="2072216" cy="2232882"/>
              </a:xfrm>
              <a:prstGeom prst="rect">
                <a:avLst/>
              </a:prstGeom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r>
                  <a:rPr lang="en-US" sz="1000" b="1" dirty="0" err="1" smtClean="0">
                    <a:solidFill>
                      <a:schemeClr val="tx1"/>
                    </a:solidFill>
                  </a:rPr>
                  <a:t>DataStructTypeType</a:t>
                </a:r>
                <a:endParaRPr lang="en-US" sz="1000" b="1" dirty="0" smtClean="0">
                  <a:solidFill>
                    <a:schemeClr val="tx1"/>
                  </a:solidFill>
                </a:endParaRPr>
              </a:p>
              <a:p>
                <a:endParaRPr lang="en-US" sz="1000" b="1" dirty="0" smtClean="0">
                  <a:solidFill>
                    <a:schemeClr val="tx1"/>
                  </a:solidFill>
                </a:endParaRPr>
              </a:p>
            </p:txBody>
          </p:sp>
          <p:sp>
            <p:nvSpPr>
              <p:cNvPr id="11" name="Rectangle 10"/>
              <p:cNvSpPr/>
              <p:nvPr/>
            </p:nvSpPr>
            <p:spPr>
              <a:xfrm>
                <a:off x="5539543" y="1227726"/>
                <a:ext cx="1624583" cy="923355"/>
              </a:xfrm>
              <a:prstGeom prst="rect">
                <a:avLst/>
              </a:prstGeom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r>
                  <a:rPr lang="en-US" sz="1000" b="1" dirty="0" err="1" smtClean="0">
                    <a:solidFill>
                      <a:schemeClr val="tx1"/>
                    </a:solidFill>
                  </a:rPr>
                  <a:t>DataTypeType</a:t>
                </a:r>
                <a:endParaRPr lang="en-US" sz="1000" b="1" dirty="0" smtClean="0">
                  <a:solidFill>
                    <a:schemeClr val="tx1"/>
                  </a:solidFill>
                </a:endParaRPr>
              </a:p>
              <a:p>
                <a:r>
                  <a:rPr lang="en-US" sz="1000" dirty="0" err="1">
                    <a:solidFill>
                      <a:schemeClr val="tx1"/>
                    </a:solidFill>
                  </a:rPr>
                  <a:t>Int</a:t>
                </a:r>
                <a:r>
                  <a:rPr lang="en-US" sz="1000" dirty="0">
                    <a:solidFill>
                      <a:schemeClr val="tx1"/>
                    </a:solidFill>
                  </a:rPr>
                  <a:t> </a:t>
                </a:r>
                <a:r>
                  <a:rPr lang="en-US" sz="1000" dirty="0" smtClean="0">
                    <a:solidFill>
                      <a:schemeClr val="tx1"/>
                    </a:solidFill>
                  </a:rPr>
                  <a:t> / Float / </a:t>
                </a:r>
                <a:r>
                  <a:rPr lang="en-US" sz="1000" dirty="0">
                    <a:solidFill>
                      <a:schemeClr val="tx1"/>
                    </a:solidFill>
                  </a:rPr>
                  <a:t> </a:t>
                </a:r>
                <a:r>
                  <a:rPr lang="en-US" sz="1000" dirty="0" smtClean="0">
                    <a:solidFill>
                      <a:schemeClr val="tx1"/>
                    </a:solidFill>
                  </a:rPr>
                  <a:t>Boolean /</a:t>
                </a:r>
              </a:p>
              <a:p>
                <a:r>
                  <a:rPr lang="en-US" sz="1000" dirty="0" smtClean="0">
                    <a:solidFill>
                      <a:schemeClr val="tx1"/>
                    </a:solidFill>
                  </a:rPr>
                  <a:t>String / General</a:t>
                </a:r>
                <a:r>
                  <a:rPr lang="en-US" sz="1000" dirty="0">
                    <a:solidFill>
                      <a:schemeClr val="tx1"/>
                    </a:solidFill>
                  </a:rPr>
                  <a:t> </a:t>
                </a:r>
                <a:r>
                  <a:rPr lang="en-US" sz="1000" dirty="0" smtClean="0">
                    <a:solidFill>
                      <a:schemeClr val="tx1"/>
                    </a:solidFill>
                  </a:rPr>
                  <a:t>/</a:t>
                </a:r>
                <a:r>
                  <a:rPr lang="en-US" sz="1000" dirty="0" err="1" smtClean="0">
                    <a:solidFill>
                      <a:schemeClr val="tx1"/>
                    </a:solidFill>
                  </a:rPr>
                  <a:t>UnresolvedType</a:t>
                </a:r>
                <a:r>
                  <a:rPr lang="en-US" sz="1000" dirty="0" smtClean="0">
                    <a:solidFill>
                      <a:schemeClr val="tx1"/>
                    </a:solidFill>
                  </a:rPr>
                  <a:t>  / Diverse / </a:t>
                </a:r>
              </a:p>
              <a:p>
                <a:r>
                  <a:rPr lang="en-US" sz="1000" dirty="0" err="1" smtClean="0">
                    <a:solidFill>
                      <a:schemeClr val="tx1"/>
                    </a:solidFill>
                  </a:rPr>
                  <a:t>MismatchType</a:t>
                </a:r>
                <a:endParaRPr lang="en-US" sz="1000" dirty="0" smtClean="0">
                  <a:solidFill>
                    <a:schemeClr val="tx1"/>
                  </a:solidFill>
                </a:endParaRPr>
              </a:p>
            </p:txBody>
          </p:sp>
          <p:sp>
            <p:nvSpPr>
              <p:cNvPr id="12" name="Rectangle 11"/>
              <p:cNvSpPr/>
              <p:nvPr/>
            </p:nvSpPr>
            <p:spPr>
              <a:xfrm>
                <a:off x="5539543" y="2287693"/>
                <a:ext cx="1624583" cy="527019"/>
              </a:xfrm>
              <a:prstGeom prst="rect">
                <a:avLst/>
              </a:prstGeom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r>
                  <a:rPr lang="en-US" sz="1000" b="1" dirty="0" err="1" smtClean="0">
                    <a:solidFill>
                      <a:schemeClr val="tx1"/>
                    </a:solidFill>
                  </a:rPr>
                  <a:t>StructureTypeType</a:t>
                </a:r>
                <a:endParaRPr lang="en-US" sz="1000" b="1" dirty="0" smtClean="0">
                  <a:solidFill>
                    <a:schemeClr val="tx1"/>
                  </a:solidFill>
                </a:endParaRPr>
              </a:p>
              <a:p>
                <a:r>
                  <a:rPr lang="en-US" sz="1000" dirty="0" err="1" smtClean="0">
                    <a:solidFill>
                      <a:schemeClr val="tx1"/>
                    </a:solidFill>
                  </a:rPr>
                  <a:t>Seq</a:t>
                </a:r>
                <a:r>
                  <a:rPr lang="en-US" sz="1000" dirty="0">
                    <a:solidFill>
                      <a:schemeClr val="tx1"/>
                    </a:solidFill>
                  </a:rPr>
                  <a:t> </a:t>
                </a:r>
                <a:r>
                  <a:rPr lang="en-US" sz="1000" dirty="0" smtClean="0">
                    <a:solidFill>
                      <a:schemeClr val="tx1"/>
                    </a:solidFill>
                  </a:rPr>
                  <a:t>/ Alt / </a:t>
                </a:r>
                <a:r>
                  <a:rPr lang="en-US" sz="1000" dirty="0" err="1" smtClean="0">
                    <a:solidFill>
                      <a:schemeClr val="tx1"/>
                    </a:solidFill>
                  </a:rPr>
                  <a:t>Wrd</a:t>
                </a:r>
                <a:r>
                  <a:rPr lang="en-US" sz="1000" dirty="0" smtClean="0">
                    <a:solidFill>
                      <a:schemeClr val="tx1"/>
                    </a:solidFill>
                  </a:rPr>
                  <a:t> / Undetermined</a:t>
                </a:r>
              </a:p>
            </p:txBody>
          </p:sp>
        </p:grpSp>
        <p:sp>
          <p:nvSpPr>
            <p:cNvPr id="16" name="Rectangle 15"/>
            <p:cNvSpPr/>
            <p:nvPr/>
          </p:nvSpPr>
          <p:spPr>
            <a:xfrm>
              <a:off x="3243570" y="3699452"/>
              <a:ext cx="1624583" cy="1121307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</a:rPr>
                <a:t/>
              </a:r>
              <a:r>
                <a:rPr lang="en-US" sz="1000" b="1" dirty="0" err="1" smtClean="0">
                  <a:solidFill>
                    <a:schemeClr val="tx1"/>
                  </a:solidFill>
                </a:rPr>
                <a:t>exprCodeType</a:t>
              </a:r>
              <a:endParaRPr lang="en-US" sz="1000" dirty="0" smtClean="0">
                <a:solidFill>
                  <a:schemeClr val="tx1"/>
                </a:solidFill>
              </a:endParaRP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ConstExpr</a:t>
              </a:r>
              <a:r>
                <a:rPr lang="en-US" sz="1000" dirty="0" smtClean="0">
                  <a:solidFill>
                    <a:schemeClr val="tx1"/>
                  </a:solidFill>
                </a:rPr>
                <a:t>  </a:t>
              </a:r>
              <a:r>
                <a:rPr lang="en-US" sz="1000" dirty="0" err="1">
                  <a:solidFill>
                    <a:schemeClr val="tx1"/>
                  </a:solidFill>
                </a:rPr>
                <a:t>constantType</a:t>
              </a:r>
              <a:r>
                <a:rPr lang="en-US" sz="1000" dirty="0">
                  <a:solidFill>
                    <a:schemeClr val="tx1"/>
                  </a:solidFill>
                </a:rPr>
                <a:t> </a:t>
              </a:r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OpExpr</a:t>
              </a:r>
              <a:r>
                <a:rPr lang="en-US" sz="1000" dirty="0" smtClean="0">
                  <a:solidFill>
                    <a:schemeClr val="tx1"/>
                  </a:solidFill>
                </a:rPr>
                <a:t>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operationType</a:t>
              </a:r>
              <a:r>
                <a:rPr lang="en-US" sz="1000" dirty="0" smtClean="0">
                  <a:solidFill>
                    <a:schemeClr val="tx1"/>
                  </a:solidFill>
                </a:rPr>
                <a:t> </a:t>
              </a: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NameListExpr</a:t>
              </a:r>
              <a:r>
                <a:rPr lang="en-US" sz="1000" dirty="0" smtClean="0">
                  <a:solidFill>
                    <a:schemeClr val="tx1"/>
                  </a:solidFill>
                </a:rPr>
                <a:t>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nameListType</a:t>
              </a:r>
              <a:endParaRPr lang="en-US" sz="1000" dirty="0" smtClean="0">
                <a:solidFill>
                  <a:schemeClr val="tx1"/>
                </a:solidFill>
              </a:endParaRP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LatticeExpr</a:t>
              </a:r>
              <a:r>
                <a:rPr lang="en-US" sz="1000" dirty="0" smtClean="0">
                  <a:solidFill>
                    <a:schemeClr val="tx1"/>
                  </a:solidFill>
                </a:rPr>
                <a:t>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latticeFields</a:t>
              </a:r>
              <a:endParaRPr lang="en-US" sz="1000" dirty="0" smtClean="0">
                <a:solidFill>
                  <a:schemeClr val="tx1"/>
                </a:solidFill>
              </a:endParaRPr>
            </a:p>
          </p:txBody>
        </p:sp>
        <p:sp>
          <p:nvSpPr>
            <p:cNvPr id="17" name="Rectangle 16"/>
            <p:cNvSpPr/>
            <p:nvPr/>
          </p:nvSpPr>
          <p:spPr>
            <a:xfrm>
              <a:off x="3243570" y="2520871"/>
              <a:ext cx="1624583" cy="1121307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 smtClean="0">
                  <a:solidFill>
                    <a:schemeClr val="tx1"/>
                  </a:solidFill>
                </a:rPr>
                <a:t/>
              </a:r>
              <a:r>
                <a:rPr lang="en-US" sz="1000" b="1" dirty="0" err="1" smtClean="0">
                  <a:solidFill>
                    <a:schemeClr val="tx1"/>
                  </a:solidFill>
                </a:rPr>
                <a:t>exprValueType</a:t>
              </a:r>
              <a:r>
                <a:rPr lang="en-US" sz="1000" b="1" dirty="0" smtClean="0">
                  <a:solidFill>
                    <a:schemeClr val="tx1"/>
                  </a:solidFill>
                </a:rPr>
                <a:t>  </a:t>
              </a: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ConstValue</a:t>
              </a:r>
              <a:r>
                <a:rPr lang="en-US" sz="1000" dirty="0" smtClean="0">
                  <a:solidFill>
                    <a:schemeClr val="tx1"/>
                  </a:solidFill>
                </a:rPr>
                <a:t> </a:t>
              </a:r>
              <a:r>
                <a:rPr lang="en-US" sz="1000" dirty="0" err="1">
                  <a:solidFill>
                    <a:schemeClr val="tx1"/>
                  </a:solidFill>
                </a:rPr>
                <a:t>constantType</a:t>
              </a:r>
              <a:r>
                <a:rPr lang="en-US" sz="1000" dirty="0">
                  <a:solidFill>
                    <a:schemeClr val="tx1"/>
                  </a:solidFill>
                </a:rPr>
                <a:t> </a:t>
              </a:r>
              <a:endParaRPr lang="en-US" sz="1000" dirty="0" smtClean="0">
                <a:solidFill>
                  <a:schemeClr val="tx1"/>
                </a:solidFill>
              </a:endParaRP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 err="1">
                  <a:solidFill>
                    <a:schemeClr val="tx1"/>
                  </a:solidFill>
                </a:rPr>
                <a:t>LatticeValue</a:t>
              </a:r>
              <a:r>
                <a:rPr lang="en-US" sz="1000" dirty="0">
                  <a:solidFill>
                    <a:schemeClr val="tx1"/>
                  </a:solidFill>
                </a:rPr>
                <a:t>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latticeFields</a:t>
              </a:r>
              <a:endParaRPr lang="en-US" sz="1000" dirty="0" smtClean="0">
                <a:solidFill>
                  <a:schemeClr val="tx1"/>
                </a:solidFill>
              </a:endParaRP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 err="1">
                  <a:solidFill>
                    <a:schemeClr val="tx1"/>
                  </a:solidFill>
                </a:rPr>
                <a:t>NotEvaluated</a:t>
              </a:r>
              <a:endParaRPr lang="en-US" sz="1000" dirty="0">
                <a:solidFill>
                  <a:schemeClr val="tx1"/>
                </a:solidFill>
              </a:endParaRPr>
            </a:p>
            <a:p>
              <a:endParaRPr lang="en-US" sz="1000" dirty="0" smtClean="0">
                <a:solidFill>
                  <a:schemeClr val="tx1"/>
                </a:solidFill>
              </a:endParaRPr>
            </a:p>
          </p:txBody>
        </p:sp>
        <p:sp>
          <p:nvSpPr>
            <p:cNvPr id="18" name="Rectangle 17"/>
            <p:cNvSpPr/>
            <p:nvPr/>
          </p:nvSpPr>
          <p:spPr>
            <a:xfrm>
              <a:off x="5277209" y="4492542"/>
              <a:ext cx="1624583" cy="1434371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 err="1" smtClean="0">
                  <a:solidFill>
                    <a:schemeClr val="tx1"/>
                  </a:solidFill>
                </a:rPr>
                <a:t>constantType</a:t>
              </a:r>
              <a:r>
                <a:rPr lang="en-US" sz="1000" b="1" dirty="0" smtClean="0">
                  <a:solidFill>
                    <a:schemeClr val="tx1"/>
                  </a:solidFill>
                </a:rPr>
                <a:t> </a:t>
              </a: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StringLiteral</a:t>
              </a:r>
              <a:r>
                <a:rPr lang="en-US" sz="1000" dirty="0" smtClean="0">
                  <a:solidFill>
                    <a:schemeClr val="tx1"/>
                  </a:solidFill>
                </a:rPr>
                <a:t>  </a:t>
              </a: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 err="1">
                  <a:solidFill>
                    <a:schemeClr val="tx1"/>
                  </a:solidFill>
                </a:rPr>
                <a:t>IntLiteral</a:t>
              </a:r>
              <a:r>
                <a:rPr lang="en-US" sz="1000" dirty="0">
                  <a:solidFill>
                    <a:schemeClr val="tx1"/>
                  </a:solidFill>
                </a:rPr>
                <a:t> </a:t>
              </a: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 err="1">
                  <a:solidFill>
                    <a:schemeClr val="tx1"/>
                  </a:solidFill>
                </a:rPr>
                <a:t>FloatLiteral</a:t>
              </a:r>
              <a:r>
                <a:rPr lang="en-US" sz="1000" dirty="0">
                  <a:solidFill>
                    <a:schemeClr val="tx1"/>
                  </a:solidFill>
                </a:rPr>
                <a:t> </a:t>
              </a:r>
              <a:r>
                <a:rPr lang="en-US" sz="1000" dirty="0" smtClean="0">
                  <a:solidFill>
                    <a:schemeClr val="tx1"/>
                  </a:solidFill>
                </a:rPr>
                <a:t> </a:t>
              </a: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>
                  <a:solidFill>
                    <a:schemeClr val="tx1"/>
                  </a:solidFill>
                </a:rPr>
                <a:t>Epsilon </a:t>
              </a:r>
              <a:endParaRPr lang="en-US" sz="1000" dirty="0" smtClean="0">
                <a:solidFill>
                  <a:schemeClr val="tx1"/>
                </a:solidFill>
              </a:endParaRP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Nil </a:t>
              </a: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>
                  <a:solidFill>
                    <a:schemeClr val="tx1"/>
                  </a:solidFill>
                </a:rPr>
                <a:t>True </a:t>
              </a:r>
              <a:endParaRPr lang="en-US" sz="1000" dirty="0" smtClean="0">
                <a:solidFill>
                  <a:schemeClr val="tx1"/>
                </a:solidFill>
              </a:endParaRP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>
                  <a:solidFill>
                    <a:schemeClr val="tx1"/>
                  </a:solidFill>
                </a:rPr>
                <a:t>False</a:t>
              </a:r>
              <a:endParaRPr lang="en-US" sz="1000" dirty="0" smtClean="0">
                <a:solidFill>
                  <a:schemeClr val="tx1"/>
                </a:solidFill>
              </a:endParaRPr>
            </a:p>
          </p:txBody>
        </p:sp>
        <p:sp>
          <p:nvSpPr>
            <p:cNvPr id="19" name="Rectangle 18"/>
            <p:cNvSpPr/>
            <p:nvPr/>
          </p:nvSpPr>
          <p:spPr>
            <a:xfrm>
              <a:off x="3255016" y="1244964"/>
              <a:ext cx="1624583" cy="1121307"/>
            </a:xfrm>
            <a:prstGeom prst="rect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 err="1" smtClean="0">
                  <a:solidFill>
                    <a:schemeClr val="tx1"/>
                  </a:solidFill>
                </a:rPr>
                <a:t>latticeNatureType</a:t>
              </a:r>
              <a:r>
                <a:rPr lang="en-US" sz="1000" b="1" dirty="0" smtClean="0">
                  <a:solidFill>
                    <a:schemeClr val="tx1"/>
                  </a:solidFill>
                </a:rPr>
                <a:t>  </a:t>
              </a: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DataLat</a:t>
              </a:r>
              <a:r>
                <a:rPr lang="en-US" sz="1000" dirty="0" smtClean="0">
                  <a:solidFill>
                    <a:schemeClr val="tx1"/>
                  </a:solidFill>
                </a:rPr>
                <a:t>  </a:t>
              </a: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Hashtable</a:t>
              </a:r>
              <a:endParaRPr lang="en-US" sz="1000" dirty="0" smtClean="0">
                <a:solidFill>
                  <a:schemeClr val="tx1"/>
                </a:solidFill>
              </a:endParaRP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Object</a:t>
              </a: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| Function </a:t>
              </a:r>
            </a:p>
          </p:txBody>
        </p:sp>
        <p:cxnSp>
          <p:nvCxnSpPr>
            <p:cNvPr id="23" name="Elbow Connector 22"/>
            <p:cNvCxnSpPr>
              <a:stCxn id="21" idx="2"/>
              <a:endCxn id="9" idx="0"/>
            </p:cNvCxnSpPr>
            <p:nvPr/>
          </p:nvCxnSpPr>
          <p:spPr>
            <a:xfrm rot="5400000">
              <a:off x="2699442" y="-130922"/>
              <a:ext cx="440159" cy="2282421"/>
            </a:xfrm>
            <a:prstGeom prst="bentConnector3">
              <a:avLst/>
            </a:prstGeom>
            <a:ln>
              <a:tailEnd type="arrow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5" name="Elbow Connector 24"/>
            <p:cNvCxnSpPr>
              <a:stCxn id="21" idx="2"/>
              <a:endCxn id="10" idx="0"/>
            </p:cNvCxnSpPr>
            <p:nvPr/>
          </p:nvCxnSpPr>
          <p:spPr>
            <a:xfrm rot="16200000" flipH="1">
              <a:off x="4952463" y="-101523"/>
              <a:ext cx="469122" cy="2252586"/>
            </a:xfrm>
            <a:prstGeom prst="bentConnector3">
              <a:avLst/>
            </a:prstGeom>
            <a:ln>
              <a:tailEnd type="arrow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7" name="Elbow Connector 26"/>
            <p:cNvCxnSpPr>
              <a:stCxn id="21" idx="2"/>
              <a:endCxn id="19" idx="0"/>
            </p:cNvCxnSpPr>
            <p:nvPr/>
          </p:nvCxnSpPr>
          <p:spPr>
            <a:xfrm rot="16200000" flipH="1">
              <a:off x="3836642" y="1014297"/>
              <a:ext cx="454755" cy="6577"/>
            </a:xfrm>
            <a:prstGeom prst="bentConnector3">
              <a:avLst/>
            </a:prstGeom>
            <a:ln>
              <a:tailEnd type="arrow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30" name="Elbow Connector 29"/>
            <p:cNvCxnSpPr>
              <a:stCxn id="7" idx="3"/>
              <a:endCxn id="16" idx="1"/>
            </p:cNvCxnSpPr>
            <p:nvPr/>
          </p:nvCxnSpPr>
          <p:spPr>
            <a:xfrm flipV="1">
              <a:off x="2642807" y="4260106"/>
              <a:ext cx="600763" cy="1005123"/>
            </a:xfrm>
            <a:prstGeom prst="bentConnector3">
              <a:avLst/>
            </a:prstGeom>
            <a:ln>
              <a:tailEnd type="arrow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32" name="Elbow Connector 31"/>
            <p:cNvCxnSpPr>
              <a:stCxn id="16" idx="3"/>
              <a:endCxn id="18" idx="1"/>
            </p:cNvCxnSpPr>
            <p:nvPr/>
          </p:nvCxnSpPr>
          <p:spPr>
            <a:xfrm>
              <a:off x="4868153" y="4260106"/>
              <a:ext cx="409056" cy="949622"/>
            </a:xfrm>
            <a:prstGeom prst="bent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34" name="Elbow Connector 33"/>
            <p:cNvCxnSpPr>
              <a:stCxn id="7" idx="3"/>
              <a:endCxn id="17" idx="1"/>
            </p:cNvCxnSpPr>
            <p:nvPr/>
          </p:nvCxnSpPr>
          <p:spPr>
            <a:xfrm flipV="1">
              <a:off x="2642807" y="3081525"/>
              <a:ext cx="600763" cy="2183704"/>
            </a:xfrm>
            <a:prstGeom prst="bentConnector3">
              <a:avLst/>
            </a:prstGeom>
            <a:ln>
              <a:tailEnd type="arrow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sp>
          <p:nvSpPr>
            <p:cNvPr id="35" name="Rectangle 34"/>
            <p:cNvSpPr/>
            <p:nvPr/>
          </p:nvSpPr>
          <p:spPr>
            <a:xfrm>
              <a:off x="5277209" y="3611036"/>
              <a:ext cx="1624583" cy="775110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</a:rPr>
                <a:t/>
              </a:r>
              <a:r>
                <a:rPr lang="en-US" sz="1000" b="1" dirty="0" err="1">
                  <a:solidFill>
                    <a:schemeClr val="tx1"/>
                  </a:solidFill>
                </a:rPr>
                <a:t>operationType</a:t>
              </a:r>
              <a:r>
                <a:rPr lang="en-US" sz="1000" b="1" dirty="0">
                  <a:solidFill>
                    <a:schemeClr val="tx1"/>
                  </a:solidFill>
                </a:rPr>
                <a:t> </a:t>
              </a: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operator</a:t>
              </a:r>
              <a:r>
                <a:rPr lang="en-US" sz="1000" dirty="0">
                  <a:solidFill>
                    <a:schemeClr val="tx1"/>
                  </a:solidFill>
                </a:rPr>
                <a:t>: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operatorType</a:t>
              </a:r>
              <a:endParaRPr lang="en-US" sz="1000" dirty="0" smtClean="0">
                <a:solidFill>
                  <a:schemeClr val="tx1"/>
                </a:solidFill>
              </a:endParaRP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operand1</a:t>
              </a:r>
              <a:r>
                <a:rPr lang="en-US" sz="1000" dirty="0">
                  <a:solidFill>
                    <a:schemeClr val="tx1"/>
                  </a:solidFill>
                </a:rPr>
                <a:t>: </a:t>
              </a:r>
              <a:r>
                <a:rPr lang="en-US" sz="1000" dirty="0" err="1" smtClean="0">
                  <a:solidFill>
                    <a:schemeClr val="tx1"/>
                  </a:solidFill>
                </a:rPr>
                <a:t>exprFields</a:t>
              </a:r>
              <a:endParaRPr lang="en-US" sz="1000" dirty="0">
                <a:solidFill>
                  <a:schemeClr val="tx1"/>
                </a:solidFill>
              </a:endParaRPr>
            </a:p>
            <a:p>
              <a:r>
                <a:rPr lang="en-US" sz="1000" dirty="0" smtClean="0">
                  <a:solidFill>
                    <a:schemeClr val="tx1"/>
                  </a:solidFill>
                </a:rPr>
                <a:t>operand2</a:t>
              </a:r>
              <a:r>
                <a:rPr lang="en-US" sz="1000" dirty="0">
                  <a:solidFill>
                    <a:schemeClr val="tx1"/>
                  </a:solidFill>
                </a:rPr>
                <a:t>: </a:t>
              </a:r>
              <a:r>
                <a:rPr lang="en-US" sz="1000" dirty="0" err="1">
                  <a:solidFill>
                    <a:schemeClr val="tx1"/>
                  </a:solidFill>
                </a:rPr>
                <a:t>exprFields</a:t>
              </a:r>
              <a:r>
                <a:rPr lang="en-US" sz="1000" dirty="0">
                  <a:solidFill>
                    <a:schemeClr val="tx1"/>
                  </a:solidFill>
                </a:rPr>
                <a:t> </a:t>
              </a:r>
              <a:r>
                <a:rPr lang="en-US" sz="1000" dirty="0" smtClean="0">
                  <a:solidFill>
                    <a:schemeClr val="tx1"/>
                  </a:solidFill>
                </a:rPr>
                <a:t> </a:t>
              </a:r>
            </a:p>
          </p:txBody>
        </p:sp>
        <p:cxnSp>
          <p:nvCxnSpPr>
            <p:cNvPr id="37" name="Elbow Connector 36"/>
            <p:cNvCxnSpPr>
              <a:stCxn id="16" idx="3"/>
              <a:endCxn id="35" idx="1"/>
            </p:cNvCxnSpPr>
            <p:nvPr/>
          </p:nvCxnSpPr>
          <p:spPr>
            <a:xfrm flipV="1">
              <a:off x="4868153" y="3998591"/>
              <a:ext cx="409056" cy="261515"/>
            </a:xfrm>
            <a:prstGeom prst="bentConnector3">
              <a:avLst/>
            </a:prstGeom>
            <a:ln>
              <a:tailEnd type="arrow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sp>
          <p:nvSpPr>
            <p:cNvPr id="46" name="Rectangle 45"/>
            <p:cNvSpPr/>
            <p:nvPr/>
          </p:nvSpPr>
          <p:spPr>
            <a:xfrm>
              <a:off x="5277209" y="6052776"/>
              <a:ext cx="1624583" cy="473248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 err="1" smtClean="0">
                  <a:solidFill>
                    <a:schemeClr val="tx1"/>
                  </a:solidFill>
                </a:rPr>
                <a:t>nameListType</a:t>
              </a:r>
              <a:r>
                <a:rPr lang="en-US" sz="1000" b="1" dirty="0" smtClean="0">
                  <a:solidFill>
                    <a:schemeClr val="tx1"/>
                  </a:solidFill>
                </a:rPr>
                <a:t> </a:t>
              </a:r>
            </a:p>
            <a:p>
              <a:r>
                <a:rPr lang="en-US" sz="1000" dirty="0" err="1" smtClean="0">
                  <a:solidFill>
                    <a:schemeClr val="tx1"/>
                  </a:solidFill>
                </a:rPr>
                <a:t>nameList</a:t>
              </a:r>
              <a:r>
                <a:rPr lang="en-US" sz="1000" dirty="0">
                  <a:solidFill>
                    <a:schemeClr val="tx1"/>
                  </a:solidFill>
                </a:rPr>
                <a:t>: </a:t>
              </a:r>
              <a:r>
                <a:rPr lang="en-US" sz="1000" dirty="0" err="1">
                  <a:solidFill>
                    <a:schemeClr val="tx1"/>
                  </a:solidFill>
                </a:rPr>
                <a:t>nameType</a:t>
              </a:r>
              <a:r>
                <a:rPr lang="en-US" sz="1000" dirty="0">
                  <a:solidFill>
                    <a:schemeClr val="tx1"/>
                  </a:solidFill>
                </a:rPr>
                <a:t> list;</a:t>
              </a:r>
            </a:p>
            <a:p>
              <a:endParaRPr lang="en-US" sz="1000" b="1" dirty="0">
                <a:solidFill>
                  <a:schemeClr val="tx1"/>
                </a:solidFill>
              </a:endParaRPr>
            </a:p>
            <a:p>
              <a:endParaRPr lang="en-US" sz="1000" dirty="0" smtClean="0">
                <a:solidFill>
                  <a:schemeClr val="tx1"/>
                </a:solidFill>
              </a:endParaRPr>
            </a:p>
          </p:txBody>
        </p:sp>
        <p:cxnSp>
          <p:nvCxnSpPr>
            <p:cNvPr id="49" name="Elbow Connector 48"/>
            <p:cNvCxnSpPr>
              <a:stCxn id="16" idx="3"/>
              <a:endCxn id="46" idx="1"/>
            </p:cNvCxnSpPr>
            <p:nvPr/>
          </p:nvCxnSpPr>
          <p:spPr>
            <a:xfrm>
              <a:off x="4868153" y="4260106"/>
              <a:ext cx="409056" cy="2029294"/>
            </a:xfrm>
            <a:prstGeom prst="bentConnector3">
              <a:avLst/>
            </a:prstGeom>
            <a:ln>
              <a:tailEnd type="arrow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1403072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293866" y="4887920"/>
            <a:ext cx="1289768" cy="794103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US" sz="1000" b="1" dirty="0" err="1" smtClean="0">
                <a:solidFill>
                  <a:schemeClr val="tx1"/>
                </a:solidFill>
              </a:rPr>
              <a:t>symbolValueType</a:t>
            </a:r>
            <a:r>
              <a:rPr lang="en-US" sz="1000" b="1" dirty="0" smtClean="0">
                <a:solidFill>
                  <a:schemeClr val="tx1"/>
                </a:solidFill>
              </a:rPr>
              <a:t>  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 err="1" smtClean="0">
                <a:solidFill>
                  <a:schemeClr val="tx1"/>
                </a:solidFill>
              </a:rPr>
              <a:t>LabelIndex</a:t>
            </a:r>
            <a:r>
              <a:rPr lang="en-US" sz="1000" dirty="0" smtClean="0">
                <a:solidFill>
                  <a:schemeClr val="tx1"/>
                </a:solidFill>
              </a:rPr>
              <a:t> : </a:t>
            </a:r>
            <a:r>
              <a:rPr lang="en-US" sz="1000" dirty="0" err="1" smtClean="0">
                <a:solidFill>
                  <a:schemeClr val="tx1"/>
                </a:solidFill>
              </a:rPr>
              <a:t>int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 err="1" smtClean="0">
                <a:solidFill>
                  <a:schemeClr val="tx1"/>
                </a:solidFill>
              </a:rPr>
              <a:t>LocalValueLattice</a:t>
            </a:r>
            <a:r>
              <a:rPr lang="en-US" sz="1000" dirty="0" smtClean="0">
                <a:solidFill>
                  <a:schemeClr val="tx1"/>
                </a:solidFill>
              </a:rPr>
              <a:t>: </a:t>
            </a:r>
            <a:r>
              <a:rPr lang="en-US" sz="1000" dirty="0" err="1" smtClean="0">
                <a:solidFill>
                  <a:schemeClr val="tx1"/>
                </a:solidFill>
              </a:rPr>
              <a:t>latticeFields</a:t>
            </a:r>
            <a:r>
              <a:rPr lang="en-US" sz="1000" dirty="0" smtClean="0">
                <a:solidFill>
                  <a:schemeClr val="tx1"/>
                </a:solidFill>
              </a:rPr>
              <a:t> </a:t>
            </a:r>
            <a:r>
              <a:rPr lang="en-US" sz="1000" dirty="0">
                <a:solidFill>
                  <a:schemeClr val="tx1"/>
                </a:solidFill>
              </a:rPr>
              <a:t>ref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826419" y="4892531"/>
            <a:ext cx="1289768" cy="794103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US" sz="1000" b="1" dirty="0" err="1" smtClean="0">
                <a:solidFill>
                  <a:schemeClr val="tx1"/>
                </a:solidFill>
              </a:rPr>
              <a:t>symbolScopeType</a:t>
            </a:r>
            <a:r>
              <a:rPr lang="en-US" sz="1000" b="1" dirty="0" smtClean="0">
                <a:solidFill>
                  <a:schemeClr val="tx1"/>
                </a:solidFill>
              </a:rPr>
              <a:t>  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|Label 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>
                <a:solidFill>
                  <a:schemeClr val="tx1"/>
                </a:solidFill>
              </a:rPr>
              <a:t>Local 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 err="1">
                <a:solidFill>
                  <a:schemeClr val="tx1"/>
                </a:solidFill>
              </a:rPr>
              <a:t>UnresolvedSymbol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826419" y="3074224"/>
            <a:ext cx="2757215" cy="152273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US" sz="1000" b="1" dirty="0" err="1" smtClean="0">
                <a:solidFill>
                  <a:schemeClr val="tx1"/>
                </a:solidFill>
              </a:rPr>
              <a:t>symbolType</a:t>
            </a:r>
            <a:endParaRPr lang="en-US" sz="1000" b="1" dirty="0" smtClean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symName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smtClean="0">
                <a:solidFill>
                  <a:schemeClr val="tx1"/>
                </a:solidFill>
              </a:rPr>
              <a:t>string</a:t>
            </a:r>
          </a:p>
          <a:p>
            <a:r>
              <a:rPr lang="en-US" sz="1000" dirty="0" err="1" smtClean="0">
                <a:solidFill>
                  <a:schemeClr val="tx1"/>
                </a:solidFill>
              </a:rPr>
              <a:t>symDataStructType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 smtClean="0">
                <a:solidFill>
                  <a:schemeClr val="tx1"/>
                </a:solidFill>
              </a:rPr>
              <a:t>dataStructTypeType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symValue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 smtClean="0">
                <a:solidFill>
                  <a:schemeClr val="tx1"/>
                </a:solidFill>
              </a:rPr>
              <a:t>symbolValueType</a:t>
            </a:r>
            <a:endParaRPr lang="en-US" sz="1000" dirty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symbolScope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 smtClean="0">
                <a:solidFill>
                  <a:schemeClr val="tx1"/>
                </a:solidFill>
              </a:rPr>
              <a:t>symbolScopeType</a:t>
            </a:r>
            <a:endParaRPr lang="en-US" sz="1000" dirty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parameterNameList</a:t>
            </a:r>
            <a:r>
              <a:rPr lang="en-US" sz="1000" dirty="0">
                <a:solidFill>
                  <a:schemeClr val="tx1"/>
                </a:solidFill>
              </a:rPr>
              <a:t>: string list </a:t>
            </a:r>
            <a:r>
              <a:rPr lang="en-US" sz="1000" dirty="0" smtClean="0">
                <a:solidFill>
                  <a:schemeClr val="tx1"/>
                </a:solidFill>
              </a:rPr>
              <a:t>option </a:t>
            </a:r>
            <a:r>
              <a:rPr lang="en-US" sz="1000" dirty="0" err="1" smtClean="0">
                <a:solidFill>
                  <a:schemeClr val="tx1"/>
                </a:solidFill>
              </a:rPr>
              <a:t>parameterTypeList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>
                <a:solidFill>
                  <a:schemeClr val="tx1"/>
                </a:solidFill>
              </a:rPr>
              <a:t>dataStructTypeType</a:t>
            </a:r>
            <a:r>
              <a:rPr lang="en-US" sz="1000" dirty="0">
                <a:solidFill>
                  <a:schemeClr val="tx1"/>
                </a:solidFill>
              </a:rPr>
              <a:t> </a:t>
            </a:r>
            <a:r>
              <a:rPr lang="en-US" sz="1000" dirty="0" smtClean="0">
                <a:solidFill>
                  <a:schemeClr val="tx1"/>
                </a:solidFill>
              </a:rPr>
              <a:t>list</a:t>
            </a:r>
          </a:p>
          <a:p>
            <a:r>
              <a:rPr lang="en-US" sz="1000" dirty="0" err="1" smtClean="0">
                <a:solidFill>
                  <a:schemeClr val="tx1"/>
                </a:solidFill>
              </a:rPr>
              <a:t>dependers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>
                <a:solidFill>
                  <a:schemeClr val="tx1"/>
                </a:solidFill>
              </a:rPr>
              <a:t>exprFields</a:t>
            </a:r>
            <a:r>
              <a:rPr lang="en-US" sz="1000" dirty="0">
                <a:solidFill>
                  <a:schemeClr val="tx1"/>
                </a:solidFill>
              </a:rPr>
              <a:t> ref </a:t>
            </a:r>
            <a:r>
              <a:rPr lang="en-US" sz="1000" dirty="0" smtClean="0">
                <a:solidFill>
                  <a:schemeClr val="tx1"/>
                </a:solidFill>
              </a:rPr>
              <a:t>list</a:t>
            </a:r>
            <a:endParaRPr lang="en-US" sz="1000" dirty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dependees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>
                <a:solidFill>
                  <a:schemeClr val="tx1"/>
                </a:solidFill>
              </a:rPr>
              <a:t>exprFields</a:t>
            </a:r>
            <a:r>
              <a:rPr lang="en-US" sz="1000" dirty="0">
                <a:solidFill>
                  <a:schemeClr val="tx1"/>
                </a:solidFill>
              </a:rPr>
              <a:t> ref </a:t>
            </a:r>
            <a:r>
              <a:rPr lang="en-US" sz="1000" dirty="0" smtClean="0">
                <a:solidFill>
                  <a:schemeClr val="tx1"/>
                </a:solidFill>
              </a:rPr>
              <a:t>list</a:t>
            </a:r>
          </a:p>
          <a:p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826419" y="2128199"/>
            <a:ext cx="2757215" cy="63804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US" sz="1000" b="1" dirty="0">
                <a:solidFill>
                  <a:schemeClr val="tx1"/>
                </a:solidFill>
              </a:rPr>
              <a:t/>
            </a:r>
            <a:r>
              <a:rPr lang="en-US" sz="1000" b="1" dirty="0" err="1" smtClean="0">
                <a:solidFill>
                  <a:schemeClr val="tx1"/>
                </a:solidFill>
              </a:rPr>
              <a:t>symbolTableType</a:t>
            </a:r>
            <a:endParaRPr lang="en-US" sz="1000" b="1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parent 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>
                <a:solidFill>
                  <a:schemeClr val="tx1"/>
                </a:solidFill>
              </a:rPr>
              <a:t>symbolTableType</a:t>
            </a:r>
            <a:r>
              <a:rPr lang="en-US" sz="1000" dirty="0">
                <a:solidFill>
                  <a:schemeClr val="tx1"/>
                </a:solidFill>
              </a:rPr>
              <a:t> </a:t>
            </a:r>
            <a:r>
              <a:rPr lang="en-US" sz="1000" dirty="0" smtClean="0">
                <a:solidFill>
                  <a:schemeClr val="tx1"/>
                </a:solidFill>
              </a:rPr>
              <a:t>option</a:t>
            </a:r>
            <a:endParaRPr lang="en-US" sz="1000" dirty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hash 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>
                <a:solidFill>
                  <a:schemeClr val="tx1"/>
                </a:solidFill>
              </a:rPr>
              <a:t>symbolType</a:t>
            </a:r>
            <a:r>
              <a:rPr lang="en-US" sz="1000" dirty="0">
                <a:solidFill>
                  <a:schemeClr val="tx1"/>
                </a:solidFill>
              </a:rPr>
              <a:t> </a:t>
            </a:r>
            <a:r>
              <a:rPr lang="en-US" sz="1000" dirty="0" err="1" smtClean="0">
                <a:solidFill>
                  <a:schemeClr val="tx1"/>
                </a:solidFill>
              </a:rPr>
              <a:t>StringMap.t</a:t>
            </a:r>
            <a:endParaRPr lang="en-US" sz="1000" dirty="0">
              <a:solidFill>
                <a:schemeClr val="tx1"/>
              </a:solidFill>
            </a:endParaRPr>
          </a:p>
          <a:p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5405748" y="4828792"/>
            <a:ext cx="1289768" cy="106109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US" sz="1000" b="1" dirty="0" err="1" smtClean="0">
                <a:solidFill>
                  <a:schemeClr val="tx1"/>
                </a:solidFill>
              </a:rPr>
              <a:t>errorCategoryType</a:t>
            </a:r>
            <a:endParaRPr lang="en-US" sz="1000" b="1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 err="1" smtClean="0">
                <a:solidFill>
                  <a:schemeClr val="tx1"/>
                </a:solidFill>
              </a:rPr>
              <a:t>Worning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>
                <a:solidFill>
                  <a:schemeClr val="tx1"/>
                </a:solidFill>
              </a:rPr>
              <a:t>Semantic 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>
                <a:solidFill>
                  <a:schemeClr val="tx1"/>
                </a:solidFill>
              </a:rPr>
              <a:t>Syntactic 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>
                <a:solidFill>
                  <a:schemeClr val="tx1"/>
                </a:solidFill>
              </a:rPr>
              <a:t>Lexical 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>
                <a:solidFill>
                  <a:schemeClr val="tx1"/>
                </a:solidFill>
              </a:rPr>
              <a:t>Runtime 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628424" y="3221999"/>
            <a:ext cx="2067092" cy="144359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US" sz="1000" b="1" dirty="0" err="1">
                <a:solidFill>
                  <a:schemeClr val="tx1"/>
                </a:solidFill>
              </a:rPr>
              <a:t>errorMessageType</a:t>
            </a:r>
            <a:r>
              <a:rPr lang="en-US" sz="1000" b="1" dirty="0">
                <a:solidFill>
                  <a:schemeClr val="tx1"/>
                </a:solidFill>
              </a:rPr>
              <a:t> </a:t>
            </a:r>
            <a:r>
              <a:rPr lang="en-US" sz="1000" b="1" dirty="0" smtClean="0">
                <a:solidFill>
                  <a:schemeClr val="tx1"/>
                </a:solidFill>
              </a:rPr>
              <a:t> </a:t>
            </a:r>
            <a:endParaRPr lang="en-US" sz="1000" b="1" dirty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 err="1" smtClean="0">
                <a:solidFill>
                  <a:schemeClr val="tx1"/>
                </a:solidFill>
              </a:rPr>
              <a:t>SemParamListTypeSignMismatch</a:t>
            </a:r>
            <a:r>
              <a:rPr lang="en-US" sz="1000" dirty="0" smtClean="0">
                <a:solidFill>
                  <a:schemeClr val="tx1"/>
                </a:solidFill>
              </a:rPr>
              <a:t> 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 err="1" smtClean="0">
                <a:solidFill>
                  <a:schemeClr val="tx1"/>
                </a:solidFill>
              </a:rPr>
              <a:t>SemUndefinedIdentifier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 err="1" smtClean="0">
                <a:solidFill>
                  <a:schemeClr val="tx1"/>
                </a:solidFill>
              </a:rPr>
              <a:t>SemIdentifierMultipleDefinition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 err="1" smtClean="0">
                <a:solidFill>
                  <a:schemeClr val="tx1"/>
                </a:solidFill>
              </a:rPr>
              <a:t>SemTypeMismatch</a:t>
            </a:r>
            <a:endParaRPr lang="en-US" sz="1000" dirty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 err="1" smtClean="0">
                <a:solidFill>
                  <a:schemeClr val="tx1"/>
                </a:solidFill>
              </a:rPr>
              <a:t>SemPredicateTypeNotBoolean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 err="1" smtClean="0">
                <a:solidFill>
                  <a:schemeClr val="tx1"/>
                </a:solidFill>
              </a:rPr>
              <a:t>LexUndefinedSymbol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| </a:t>
            </a:r>
            <a:r>
              <a:rPr lang="en-US" sz="1000" dirty="0" err="1" smtClean="0">
                <a:solidFill>
                  <a:schemeClr val="tx1"/>
                </a:solidFill>
              </a:rPr>
              <a:t>SynParseError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953405" y="2128192"/>
            <a:ext cx="2757215" cy="88976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US" sz="1000" b="1" dirty="0" err="1" smtClean="0">
                <a:solidFill>
                  <a:schemeClr val="tx1"/>
                </a:solidFill>
              </a:rPr>
              <a:t>errorType</a:t>
            </a:r>
            <a:endParaRPr lang="en-US" sz="1000" b="1" dirty="0" smtClean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errMessage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 smtClean="0">
                <a:solidFill>
                  <a:schemeClr val="tx1"/>
                </a:solidFill>
              </a:rPr>
              <a:t>errorMessageType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errPlace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>
                <a:solidFill>
                  <a:schemeClr val="tx1"/>
                </a:solidFill>
              </a:rPr>
              <a:t>exprCodeType</a:t>
            </a:r>
            <a:r>
              <a:rPr lang="en-US" sz="1000" dirty="0">
                <a:solidFill>
                  <a:schemeClr val="tx1"/>
                </a:solidFill>
              </a:rPr>
              <a:t> </a:t>
            </a:r>
            <a:r>
              <a:rPr lang="en-US" sz="1000" dirty="0" smtClean="0">
                <a:solidFill>
                  <a:schemeClr val="tx1"/>
                </a:solidFill>
              </a:rPr>
              <a:t>option</a:t>
            </a:r>
          </a:p>
          <a:p>
            <a:r>
              <a:rPr lang="en-US" sz="1000" dirty="0" err="1" smtClean="0">
                <a:solidFill>
                  <a:schemeClr val="tx1"/>
                </a:solidFill>
              </a:rPr>
              <a:t>lineNum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 smtClean="0">
                <a:solidFill>
                  <a:schemeClr val="tx1"/>
                </a:solidFill>
              </a:rPr>
              <a:t>int</a:t>
            </a:r>
            <a:endParaRPr lang="en-US" sz="1000" dirty="0">
              <a:solidFill>
                <a:schemeClr val="tx1"/>
              </a:solidFill>
            </a:endParaRPr>
          </a:p>
          <a:p>
            <a:r>
              <a:rPr lang="en-US" sz="1000" dirty="0" smtClean="0">
                <a:solidFill>
                  <a:schemeClr val="tx1"/>
                </a:solidFill>
              </a:rPr>
              <a:t>offset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 smtClean="0">
                <a:solidFill>
                  <a:schemeClr val="tx1"/>
                </a:solidFill>
              </a:rPr>
              <a:t>int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826419" y="492003"/>
            <a:ext cx="5884201" cy="131582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US" sz="1000" b="1" dirty="0" err="1" smtClean="0">
                <a:solidFill>
                  <a:schemeClr val="tx1"/>
                </a:solidFill>
              </a:rPr>
              <a:t>envType</a:t>
            </a:r>
            <a:r>
              <a:rPr lang="en-US" sz="1000" b="1" dirty="0" smtClean="0">
                <a:solidFill>
                  <a:schemeClr val="tx1"/>
                </a:solidFill>
              </a:rPr>
              <a:t> 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labelIdGenerator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 smtClean="0">
                <a:solidFill>
                  <a:schemeClr val="tx1"/>
                </a:solidFill>
              </a:rPr>
              <a:t>int</a:t>
            </a:r>
            <a:endParaRPr lang="en-US" sz="1000" dirty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parentStackLabelIdGenerator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>
                <a:solidFill>
                  <a:schemeClr val="tx1"/>
                </a:solidFill>
              </a:rPr>
              <a:t>int</a:t>
            </a:r>
            <a:r>
              <a:rPr lang="en-US" sz="1000" dirty="0">
                <a:solidFill>
                  <a:schemeClr val="tx1"/>
                </a:solidFill>
              </a:rPr>
              <a:t> </a:t>
            </a:r>
            <a:r>
              <a:rPr lang="en-US" sz="1000" dirty="0" smtClean="0">
                <a:solidFill>
                  <a:schemeClr val="tx1"/>
                </a:solidFill>
              </a:rPr>
              <a:t>list</a:t>
            </a:r>
            <a:endParaRPr lang="en-US" sz="1000" dirty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errorTable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>
                <a:solidFill>
                  <a:schemeClr val="tx1"/>
                </a:solidFill>
              </a:rPr>
              <a:t>errorType</a:t>
            </a:r>
            <a:r>
              <a:rPr lang="en-US" sz="1000" dirty="0">
                <a:solidFill>
                  <a:schemeClr val="tx1"/>
                </a:solidFill>
              </a:rPr>
              <a:t> </a:t>
            </a:r>
            <a:r>
              <a:rPr lang="en-US" sz="1000" dirty="0" smtClean="0">
                <a:solidFill>
                  <a:schemeClr val="tx1"/>
                </a:solidFill>
              </a:rPr>
              <a:t>list</a:t>
            </a:r>
            <a:endParaRPr lang="en-US" sz="1000" dirty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worningTable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>
                <a:solidFill>
                  <a:schemeClr val="tx1"/>
                </a:solidFill>
              </a:rPr>
              <a:t>errorType</a:t>
            </a:r>
            <a:r>
              <a:rPr lang="en-US" sz="1000" dirty="0">
                <a:solidFill>
                  <a:schemeClr val="tx1"/>
                </a:solidFill>
              </a:rPr>
              <a:t> </a:t>
            </a:r>
            <a:r>
              <a:rPr lang="en-US" sz="1000" dirty="0" smtClean="0">
                <a:solidFill>
                  <a:schemeClr val="tx1"/>
                </a:solidFill>
              </a:rPr>
              <a:t>list</a:t>
            </a:r>
            <a:endParaRPr lang="en-US" sz="1000" dirty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namesOfCurrLat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 smtClean="0">
                <a:solidFill>
                  <a:schemeClr val="tx1"/>
                </a:solidFill>
              </a:rPr>
              <a:t>symbolTableType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lineNumber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>
                <a:solidFill>
                  <a:schemeClr val="tx1"/>
                </a:solidFill>
              </a:rPr>
              <a:t>int</a:t>
            </a:r>
            <a:r>
              <a:rPr lang="en-US" sz="1000" dirty="0">
                <a:solidFill>
                  <a:schemeClr val="tx1"/>
                </a:solidFill>
              </a:rPr>
              <a:t>; </a:t>
            </a:r>
            <a:endParaRPr lang="en-US" sz="1000" dirty="0" smtClean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charOffset</a:t>
            </a:r>
            <a:r>
              <a:rPr lang="en-US" sz="1000" dirty="0">
                <a:solidFill>
                  <a:schemeClr val="tx1"/>
                </a:solidFill>
              </a:rPr>
              <a:t>: </a:t>
            </a:r>
            <a:r>
              <a:rPr lang="en-US" sz="1000" dirty="0" err="1" smtClean="0">
                <a:solidFill>
                  <a:schemeClr val="tx1"/>
                </a:solidFill>
              </a:rPr>
              <a:t>int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cxnSp>
        <p:nvCxnSpPr>
          <p:cNvPr id="13" name="Elbow Connector 12"/>
          <p:cNvCxnSpPr>
            <a:stCxn id="11" idx="2"/>
            <a:endCxn id="10" idx="0"/>
          </p:cNvCxnSpPr>
          <p:nvPr/>
        </p:nvCxnSpPr>
        <p:spPr>
          <a:xfrm rot="16200000" flipH="1">
            <a:off x="4390082" y="1186260"/>
            <a:ext cx="320369" cy="1563493"/>
          </a:xfrm>
          <a:prstGeom prst="bentConnector3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5" name="Elbow Connector 14"/>
          <p:cNvCxnSpPr>
            <a:stCxn id="11" idx="2"/>
            <a:endCxn id="7" idx="0"/>
          </p:cNvCxnSpPr>
          <p:nvPr/>
        </p:nvCxnSpPr>
        <p:spPr>
          <a:xfrm rot="5400000">
            <a:off x="2826586" y="1186265"/>
            <a:ext cx="320376" cy="1563493"/>
          </a:xfrm>
          <a:prstGeom prst="bentConnector3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7" name="Elbow Connector 16"/>
          <p:cNvCxnSpPr>
            <a:stCxn id="10" idx="1"/>
            <a:endCxn id="9" idx="1"/>
          </p:cNvCxnSpPr>
          <p:nvPr/>
        </p:nvCxnSpPr>
        <p:spPr>
          <a:xfrm rot="10800000" flipH="1" flipV="1">
            <a:off x="3953404" y="2573076"/>
            <a:ext cx="675019" cy="1370719"/>
          </a:xfrm>
          <a:prstGeom prst="bentConnector3">
            <a:avLst>
              <a:gd name="adj1" fmla="val -33866"/>
            </a:avLst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9" name="Elbow Connector 18"/>
          <p:cNvCxnSpPr>
            <a:stCxn id="10" idx="1"/>
            <a:endCxn id="8" idx="1"/>
          </p:cNvCxnSpPr>
          <p:nvPr/>
        </p:nvCxnSpPr>
        <p:spPr>
          <a:xfrm rot="10800000" flipH="1" flipV="1">
            <a:off x="3953404" y="2573077"/>
            <a:ext cx="1452343" cy="2786260"/>
          </a:xfrm>
          <a:prstGeom prst="bentConnector3">
            <a:avLst>
              <a:gd name="adj1" fmla="val -15740"/>
            </a:avLst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4" name="Elbow Connector 23"/>
          <p:cNvCxnSpPr>
            <a:stCxn id="7" idx="2"/>
            <a:endCxn id="6" idx="0"/>
          </p:cNvCxnSpPr>
          <p:nvPr/>
        </p:nvCxnSpPr>
        <p:spPr>
          <a:xfrm rot="5400000">
            <a:off x="2051038" y="2920234"/>
            <a:ext cx="307979" cy="12700"/>
          </a:xfrm>
          <a:prstGeom prst="bentConnector3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9" name="Elbow Connector 28"/>
          <p:cNvCxnSpPr>
            <a:stCxn id="6" idx="2"/>
            <a:endCxn id="4" idx="0"/>
          </p:cNvCxnSpPr>
          <p:nvPr/>
        </p:nvCxnSpPr>
        <p:spPr>
          <a:xfrm rot="16200000" flipH="1">
            <a:off x="2426405" y="4375575"/>
            <a:ext cx="290966" cy="733723"/>
          </a:xfrm>
          <a:prstGeom prst="bentConnector3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1" name="Elbow Connector 30"/>
          <p:cNvCxnSpPr>
            <a:stCxn id="6" idx="2"/>
            <a:endCxn id="5" idx="0"/>
          </p:cNvCxnSpPr>
          <p:nvPr/>
        </p:nvCxnSpPr>
        <p:spPr>
          <a:xfrm rot="5400000">
            <a:off x="1690377" y="4377880"/>
            <a:ext cx="295577" cy="733724"/>
          </a:xfrm>
          <a:prstGeom prst="bentConnector3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15594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680294" y="778054"/>
            <a:ext cx="7511443" cy="4713594"/>
            <a:chOff x="680294" y="778054"/>
            <a:chExt cx="7511443" cy="4713594"/>
          </a:xfrm>
        </p:grpSpPr>
        <p:sp>
          <p:nvSpPr>
            <p:cNvPr id="4" name="Rounded Rectangle 3"/>
            <p:cNvSpPr/>
            <p:nvPr/>
          </p:nvSpPr>
          <p:spPr>
            <a:xfrm>
              <a:off x="680294" y="1942578"/>
              <a:ext cx="6332872" cy="2393910"/>
            </a:xfrm>
            <a:prstGeom prst="roundRect">
              <a:avLst/>
            </a:prstGeom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Rounded Rectangle 4"/>
            <p:cNvSpPr/>
            <p:nvPr/>
          </p:nvSpPr>
          <p:spPr>
            <a:xfrm>
              <a:off x="846184" y="2228627"/>
              <a:ext cx="1498735" cy="469119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Scanner (tokens)</a:t>
              </a:r>
              <a:endParaRPr lang="en-US" sz="1400" dirty="0"/>
            </a:p>
          </p:txBody>
        </p:sp>
        <p:sp>
          <p:nvSpPr>
            <p:cNvPr id="6" name="Rounded Rectangle 5"/>
            <p:cNvSpPr/>
            <p:nvPr/>
          </p:nvSpPr>
          <p:spPr>
            <a:xfrm>
              <a:off x="2596623" y="2228627"/>
              <a:ext cx="1651118" cy="469119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Parser  (Build AST)</a:t>
              </a:r>
              <a:endParaRPr lang="en-US" sz="1400" dirty="0"/>
            </a:p>
          </p:txBody>
        </p:sp>
        <p:sp>
          <p:nvSpPr>
            <p:cNvPr id="7" name="Rounded Rectangle 6"/>
            <p:cNvSpPr/>
            <p:nvPr/>
          </p:nvSpPr>
          <p:spPr>
            <a:xfrm>
              <a:off x="2104667" y="3164323"/>
              <a:ext cx="1498735" cy="668242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Semantic Anal.</a:t>
              </a:r>
            </a:p>
            <a:p>
              <a:pPr algn="ctr"/>
              <a:r>
                <a:rPr lang="en-US" sz="1400" dirty="0" smtClean="0"/>
                <a:t>(Clean AST &amp; ST)</a:t>
              </a:r>
            </a:p>
          </p:txBody>
        </p:sp>
        <p:sp>
          <p:nvSpPr>
            <p:cNvPr id="8" name="Rounded Rectangle 7"/>
            <p:cNvSpPr/>
            <p:nvPr/>
          </p:nvSpPr>
          <p:spPr>
            <a:xfrm>
              <a:off x="3752130" y="3164324"/>
              <a:ext cx="1498735" cy="668242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Java Source Code </a:t>
              </a:r>
            </a:p>
            <a:p>
              <a:pPr algn="ctr"/>
              <a:r>
                <a:rPr lang="en-US" sz="1400" dirty="0" smtClean="0"/>
                <a:t>Generation</a:t>
              </a:r>
            </a:p>
            <a:p>
              <a:pPr algn="ctr"/>
              <a:r>
                <a:rPr lang="en-US" sz="1400" dirty="0" smtClean="0"/>
                <a:t>(from </a:t>
              </a:r>
              <a:r>
                <a:rPr lang="en-US" sz="1400" dirty="0" err="1" smtClean="0"/>
                <a:t>OCaml</a:t>
              </a:r>
              <a:r>
                <a:rPr lang="en-US" sz="1400" dirty="0" smtClean="0"/>
                <a:t>)</a:t>
              </a:r>
            </a:p>
          </p:txBody>
        </p:sp>
        <p:sp>
          <p:nvSpPr>
            <p:cNvPr id="9" name="Rounded Rectangle 8"/>
            <p:cNvSpPr/>
            <p:nvPr/>
          </p:nvSpPr>
          <p:spPr>
            <a:xfrm>
              <a:off x="5411035" y="3164325"/>
              <a:ext cx="1498735" cy="668242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JVM Execution</a:t>
              </a:r>
            </a:p>
          </p:txBody>
        </p:sp>
        <p:grpSp>
          <p:nvGrpSpPr>
            <p:cNvPr id="10" name="Group 9"/>
            <p:cNvGrpSpPr/>
            <p:nvPr/>
          </p:nvGrpSpPr>
          <p:grpSpPr>
            <a:xfrm>
              <a:off x="1041100" y="778054"/>
              <a:ext cx="796751" cy="1014199"/>
              <a:chOff x="1292802" y="286048"/>
              <a:chExt cx="796751" cy="1014199"/>
            </a:xfrm>
          </p:grpSpPr>
          <p:sp>
            <p:nvSpPr>
              <p:cNvPr id="11" name="Folded Corner 10"/>
              <p:cNvSpPr/>
              <p:nvPr/>
            </p:nvSpPr>
            <p:spPr>
              <a:xfrm>
                <a:off x="1292802" y="286048"/>
                <a:ext cx="491951" cy="709399"/>
              </a:xfrm>
              <a:prstGeom prst="foldedCorner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Folded Corner 11"/>
              <p:cNvSpPr/>
              <p:nvPr/>
            </p:nvSpPr>
            <p:spPr>
              <a:xfrm>
                <a:off x="1445202" y="438448"/>
                <a:ext cx="491951" cy="709399"/>
              </a:xfrm>
              <a:prstGeom prst="foldedCorner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Folded Corner 12"/>
              <p:cNvSpPr/>
              <p:nvPr/>
            </p:nvSpPr>
            <p:spPr>
              <a:xfrm>
                <a:off x="1597602" y="590848"/>
                <a:ext cx="491951" cy="709399"/>
              </a:xfrm>
              <a:prstGeom prst="foldedCorner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4" name="TextBox 13"/>
            <p:cNvSpPr txBox="1"/>
            <p:nvPr/>
          </p:nvSpPr>
          <p:spPr>
            <a:xfrm>
              <a:off x="1794301" y="978430"/>
              <a:ext cx="826669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Source</a:t>
              </a:r>
            </a:p>
            <a:p>
              <a:r>
                <a:rPr lang="en-US" dirty="0" smtClean="0"/>
                <a:t>Code</a:t>
              </a:r>
              <a:endParaRPr lang="en-US" dirty="0"/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925839" y="3967156"/>
              <a:ext cx="166388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Latte Translator</a:t>
              </a:r>
              <a:endParaRPr lang="en-US" dirty="0"/>
            </a:p>
          </p:txBody>
        </p:sp>
        <p:cxnSp>
          <p:nvCxnSpPr>
            <p:cNvPr id="16" name="Straight Arrow Connector 15"/>
            <p:cNvCxnSpPr>
              <a:stCxn id="5" idx="3"/>
              <a:endCxn id="6" idx="1"/>
            </p:cNvCxnSpPr>
            <p:nvPr/>
          </p:nvCxnSpPr>
          <p:spPr>
            <a:xfrm>
              <a:off x="2344919" y="2463187"/>
              <a:ext cx="251704" cy="0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Oval 16"/>
            <p:cNvSpPr/>
            <p:nvPr/>
          </p:nvSpPr>
          <p:spPr>
            <a:xfrm>
              <a:off x="834743" y="3175767"/>
              <a:ext cx="1098315" cy="633916"/>
            </a:xfrm>
            <a:prstGeom prst="ellips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 smtClean="0"/>
                <a:t>AST &amp; Symbol Table</a:t>
              </a:r>
              <a:endParaRPr lang="en-US" sz="1200" dirty="0"/>
            </a:p>
          </p:txBody>
        </p:sp>
        <p:cxnSp>
          <p:nvCxnSpPr>
            <p:cNvPr id="18" name="Elbow Connector 17"/>
            <p:cNvCxnSpPr>
              <a:stCxn id="6" idx="2"/>
              <a:endCxn id="17" idx="0"/>
            </p:cNvCxnSpPr>
            <p:nvPr/>
          </p:nvCxnSpPr>
          <p:spPr>
            <a:xfrm rot="5400000">
              <a:off x="2164032" y="1917616"/>
              <a:ext cx="478021" cy="2038281"/>
            </a:xfrm>
            <a:prstGeom prst="bentConnector3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Arrow Connector 18"/>
            <p:cNvCxnSpPr>
              <a:stCxn id="17" idx="6"/>
              <a:endCxn id="7" idx="1"/>
            </p:cNvCxnSpPr>
            <p:nvPr/>
          </p:nvCxnSpPr>
          <p:spPr>
            <a:xfrm>
              <a:off x="1933058" y="3492725"/>
              <a:ext cx="171609" cy="5719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Arrow Connector 19"/>
            <p:cNvCxnSpPr>
              <a:stCxn id="7" idx="3"/>
              <a:endCxn id="8" idx="1"/>
            </p:cNvCxnSpPr>
            <p:nvPr/>
          </p:nvCxnSpPr>
          <p:spPr>
            <a:xfrm>
              <a:off x="3603402" y="3498444"/>
              <a:ext cx="148728" cy="1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Arrow Connector 20"/>
            <p:cNvCxnSpPr>
              <a:stCxn id="8" idx="3"/>
              <a:endCxn id="9" idx="1"/>
            </p:cNvCxnSpPr>
            <p:nvPr/>
          </p:nvCxnSpPr>
          <p:spPr>
            <a:xfrm>
              <a:off x="5250865" y="3498445"/>
              <a:ext cx="160170" cy="1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Arrow Connector 21"/>
            <p:cNvCxnSpPr>
              <a:stCxn id="9" idx="3"/>
            </p:cNvCxnSpPr>
            <p:nvPr/>
          </p:nvCxnSpPr>
          <p:spPr>
            <a:xfrm flipV="1">
              <a:off x="6909770" y="3492725"/>
              <a:ext cx="515261" cy="5721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TextBox 22"/>
            <p:cNvSpPr txBox="1"/>
            <p:nvPr/>
          </p:nvSpPr>
          <p:spPr>
            <a:xfrm>
              <a:off x="7425031" y="3313780"/>
              <a:ext cx="76670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Result</a:t>
              </a:r>
              <a:endParaRPr lang="en-US" dirty="0"/>
            </a:p>
          </p:txBody>
        </p:sp>
        <p:cxnSp>
          <p:nvCxnSpPr>
            <p:cNvPr id="24" name="Straight Arrow Connector 23"/>
            <p:cNvCxnSpPr>
              <a:stCxn id="13" idx="2"/>
              <a:endCxn id="5" idx="0"/>
            </p:cNvCxnSpPr>
            <p:nvPr/>
          </p:nvCxnSpPr>
          <p:spPr>
            <a:xfrm>
              <a:off x="1591876" y="1792253"/>
              <a:ext cx="3676" cy="436374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5" name="Group 24"/>
            <p:cNvGrpSpPr/>
            <p:nvPr/>
          </p:nvGrpSpPr>
          <p:grpSpPr>
            <a:xfrm>
              <a:off x="4247740" y="4477449"/>
              <a:ext cx="796751" cy="1014199"/>
              <a:chOff x="1292802" y="286048"/>
              <a:chExt cx="796751" cy="1014199"/>
            </a:xfrm>
          </p:grpSpPr>
          <p:sp>
            <p:nvSpPr>
              <p:cNvPr id="26" name="Folded Corner 25"/>
              <p:cNvSpPr/>
              <p:nvPr/>
            </p:nvSpPr>
            <p:spPr>
              <a:xfrm>
                <a:off x="1292802" y="286048"/>
                <a:ext cx="491951" cy="709399"/>
              </a:xfrm>
              <a:prstGeom prst="foldedCorner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7" name="Folded Corner 26"/>
              <p:cNvSpPr/>
              <p:nvPr/>
            </p:nvSpPr>
            <p:spPr>
              <a:xfrm>
                <a:off x="1445202" y="438448"/>
                <a:ext cx="491951" cy="709399"/>
              </a:xfrm>
              <a:prstGeom prst="foldedCorner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8" name="Folded Corner 27"/>
              <p:cNvSpPr/>
              <p:nvPr/>
            </p:nvSpPr>
            <p:spPr>
              <a:xfrm>
                <a:off x="1597602" y="590848"/>
                <a:ext cx="491951" cy="709399"/>
              </a:xfrm>
              <a:prstGeom prst="foldedCorner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29" name="TextBox 28"/>
            <p:cNvSpPr txBox="1"/>
            <p:nvPr/>
          </p:nvSpPr>
          <p:spPr>
            <a:xfrm>
              <a:off x="5135599" y="4803213"/>
              <a:ext cx="1375459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 smtClean="0"/>
                <a:t>Lattakia</a:t>
              </a:r>
              <a:r>
                <a:rPr lang="en-US" dirty="0" smtClean="0"/>
                <a:t> Java</a:t>
              </a:r>
            </a:p>
            <a:p>
              <a:r>
                <a:rPr lang="en-US" dirty="0" smtClean="0"/>
                <a:t>Library</a:t>
              </a:r>
            </a:p>
          </p:txBody>
        </p:sp>
        <p:cxnSp>
          <p:nvCxnSpPr>
            <p:cNvPr id="31" name="Straight Arrow Connector 30"/>
            <p:cNvCxnSpPr>
              <a:stCxn id="26" idx="0"/>
              <a:endCxn id="8" idx="2"/>
            </p:cNvCxnSpPr>
            <p:nvPr/>
          </p:nvCxnSpPr>
          <p:spPr>
            <a:xfrm flipV="1">
              <a:off x="4493716" y="3832566"/>
              <a:ext cx="7782" cy="644883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sp>
          <p:nvSpPr>
            <p:cNvPr id="32" name="Rounded Rectangle 31"/>
            <p:cNvSpPr/>
            <p:nvPr/>
          </p:nvSpPr>
          <p:spPr>
            <a:xfrm>
              <a:off x="4571744" y="2240068"/>
              <a:ext cx="2177410" cy="469119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Symbol Table Generation (from AST)</a:t>
              </a:r>
              <a:endParaRPr lang="en-US" sz="1400" dirty="0"/>
            </a:p>
          </p:txBody>
        </p:sp>
        <p:cxnSp>
          <p:nvCxnSpPr>
            <p:cNvPr id="42" name="Straight Arrow Connector 41"/>
            <p:cNvCxnSpPr>
              <a:stCxn id="6" idx="3"/>
              <a:endCxn id="32" idx="1"/>
            </p:cNvCxnSpPr>
            <p:nvPr/>
          </p:nvCxnSpPr>
          <p:spPr>
            <a:xfrm>
              <a:off x="4247741" y="2463187"/>
              <a:ext cx="324003" cy="11441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44" name="Elbow Connector 43"/>
            <p:cNvCxnSpPr>
              <a:stCxn id="32" idx="2"/>
            </p:cNvCxnSpPr>
            <p:nvPr/>
          </p:nvCxnSpPr>
          <p:spPr>
            <a:xfrm rot="5400000">
              <a:off x="4425623" y="1705747"/>
              <a:ext cx="231386" cy="2238266"/>
            </a:xfrm>
            <a:prstGeom prst="bentConnector2">
              <a:avLst/>
            </a:prstGeom>
            <a:ln>
              <a:tailEnd type="arrow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5894991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1553</TotalTime>
  <Words>352</Words>
  <Application>Microsoft Macintosh PowerPoint</Application>
  <PresentationFormat>On-screen Show (4:3)</PresentationFormat>
  <Paragraphs>124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>Columbia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Katherine Scott</dc:creator>
  <cp:lastModifiedBy>Katherine Scott</cp:lastModifiedBy>
  <cp:revision>25</cp:revision>
  <dcterms:created xsi:type="dcterms:W3CDTF">2011-12-20T19:04:33Z</dcterms:created>
  <dcterms:modified xsi:type="dcterms:W3CDTF">2011-12-22T17:49:17Z</dcterms:modified>
</cp:coreProperties>
</file>

<file path=docProps/thumbnail.jpeg>
</file>