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08" autoAdjust="0"/>
  </p:normalViewPr>
  <p:slideViewPr>
    <p:cSldViewPr snapToGrid="0" snapToObjects="1">
      <p:cViewPr varScale="1">
        <p:scale>
          <a:sx n="111" d="100"/>
          <a:sy n="111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51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05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02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04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576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907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9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037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761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3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705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9AA37-BEC7-C04B-8C01-9ACBDDC574E7}" type="datetimeFigureOut">
              <a:rPr lang="en-US" smtClean="0"/>
              <a:t>12/21/11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91C72-C1E4-6D46-A014-A205C93CCF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50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80294" y="778054"/>
            <a:ext cx="7511443" cy="3558434"/>
            <a:chOff x="680294" y="778054"/>
            <a:chExt cx="7511443" cy="3558434"/>
          </a:xfrm>
        </p:grpSpPr>
        <p:sp>
          <p:nvSpPr>
            <p:cNvPr id="10" name="Rounded Rectangle 9"/>
            <p:cNvSpPr/>
            <p:nvPr/>
          </p:nvSpPr>
          <p:spPr>
            <a:xfrm>
              <a:off x="680294" y="1942578"/>
              <a:ext cx="6332872" cy="2393910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846184" y="2228627"/>
              <a:ext cx="1498735" cy="46911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Scanner (tokens)</a:t>
              </a:r>
              <a:endParaRPr lang="en-US" sz="1400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579456" y="2228627"/>
              <a:ext cx="3243873" cy="46911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Parser (Generate Lattice / AST)</a:t>
              </a:r>
              <a:endParaRPr lang="en-US" sz="1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104667" y="3164323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Semantic Analysis</a:t>
              </a:r>
            </a:p>
            <a:p>
              <a:pPr algn="ctr"/>
              <a:r>
                <a:rPr lang="en-US" sz="1400" dirty="0" smtClean="0"/>
                <a:t>(cleaned lattice)</a:t>
              </a:r>
              <a:endParaRPr lang="en-US" sz="1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752130" y="3164324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Evaluation</a:t>
              </a:r>
            </a:p>
            <a:p>
              <a:pPr algn="ctr"/>
              <a:r>
                <a:rPr lang="en-US" sz="1400" dirty="0" smtClean="0"/>
                <a:t>(evaluate lattice)</a:t>
              </a:r>
              <a:endParaRPr lang="en-US" sz="14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411035" y="3164325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Printer</a:t>
              </a:r>
            </a:p>
            <a:p>
              <a:pPr algn="ctr"/>
              <a:r>
                <a:rPr lang="en-US" sz="1400" dirty="0" smtClean="0"/>
                <a:t>(print to </a:t>
              </a:r>
              <a:r>
                <a:rPr lang="en-US" sz="1400" dirty="0" err="1" smtClean="0"/>
                <a:t>std</a:t>
              </a:r>
              <a:r>
                <a:rPr lang="en-US" sz="1400" dirty="0"/>
                <a:t> </a:t>
              </a:r>
              <a:r>
                <a:rPr lang="en-US" sz="1400" dirty="0" smtClean="0"/>
                <a:t>out)</a:t>
              </a:r>
              <a:endParaRPr lang="en-US" sz="1400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041100" y="778054"/>
              <a:ext cx="796751" cy="1014199"/>
              <a:chOff x="1292802" y="286048"/>
              <a:chExt cx="796751" cy="1014199"/>
            </a:xfrm>
          </p:grpSpPr>
          <p:sp>
            <p:nvSpPr>
              <p:cNvPr id="11" name="Folded Corner 10"/>
              <p:cNvSpPr/>
              <p:nvPr/>
            </p:nvSpPr>
            <p:spPr>
              <a:xfrm>
                <a:off x="1292802" y="2860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olded Corner 11"/>
              <p:cNvSpPr/>
              <p:nvPr/>
            </p:nvSpPr>
            <p:spPr>
              <a:xfrm>
                <a:off x="1445202" y="4384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olded Corner 12"/>
              <p:cNvSpPr/>
              <p:nvPr/>
            </p:nvSpPr>
            <p:spPr>
              <a:xfrm>
                <a:off x="1597602" y="5908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1794301" y="978430"/>
              <a:ext cx="82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</a:p>
            <a:p>
              <a:r>
                <a:rPr lang="en-US" dirty="0" smtClean="0"/>
                <a:t>Code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25839" y="3967156"/>
              <a:ext cx="1749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Latte Interpreter</a:t>
              </a:r>
              <a:endParaRPr lang="en-US" dirty="0"/>
            </a:p>
          </p:txBody>
        </p:sp>
        <p:cxnSp>
          <p:nvCxnSpPr>
            <p:cNvPr id="18" name="Straight Arrow Connector 17"/>
            <p:cNvCxnSpPr>
              <a:stCxn id="4" idx="3"/>
              <a:endCxn id="5" idx="1"/>
            </p:cNvCxnSpPr>
            <p:nvPr/>
          </p:nvCxnSpPr>
          <p:spPr>
            <a:xfrm>
              <a:off x="2344919" y="2463187"/>
              <a:ext cx="234537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>
              <a:off x="834743" y="3175767"/>
              <a:ext cx="1098315" cy="63391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Lattice &amp; Symbol Table</a:t>
              </a:r>
              <a:endParaRPr lang="en-US" sz="1200" dirty="0"/>
            </a:p>
          </p:txBody>
        </p:sp>
        <p:cxnSp>
          <p:nvCxnSpPr>
            <p:cNvPr id="27" name="Elbow Connector 26"/>
            <p:cNvCxnSpPr>
              <a:stCxn id="5" idx="2"/>
              <a:endCxn id="23" idx="0"/>
            </p:cNvCxnSpPr>
            <p:nvPr/>
          </p:nvCxnSpPr>
          <p:spPr>
            <a:xfrm rot="5400000">
              <a:off x="2553637" y="1528010"/>
              <a:ext cx="478021" cy="2817492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3" idx="6"/>
              <a:endCxn id="6" idx="1"/>
            </p:cNvCxnSpPr>
            <p:nvPr/>
          </p:nvCxnSpPr>
          <p:spPr>
            <a:xfrm>
              <a:off x="1933058" y="3492725"/>
              <a:ext cx="171609" cy="571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6" idx="3"/>
              <a:endCxn id="7" idx="1"/>
            </p:cNvCxnSpPr>
            <p:nvPr/>
          </p:nvCxnSpPr>
          <p:spPr>
            <a:xfrm>
              <a:off x="3603402" y="3498444"/>
              <a:ext cx="14872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7" idx="3"/>
              <a:endCxn id="9" idx="1"/>
            </p:cNvCxnSpPr>
            <p:nvPr/>
          </p:nvCxnSpPr>
          <p:spPr>
            <a:xfrm>
              <a:off x="5250865" y="3498445"/>
              <a:ext cx="160170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9" idx="3"/>
            </p:cNvCxnSpPr>
            <p:nvPr/>
          </p:nvCxnSpPr>
          <p:spPr>
            <a:xfrm flipV="1">
              <a:off x="6909770" y="3492725"/>
              <a:ext cx="515261" cy="5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7425031" y="3313780"/>
              <a:ext cx="7667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Result</a:t>
              </a:r>
              <a:endParaRPr lang="en-US" dirty="0"/>
            </a:p>
          </p:txBody>
        </p:sp>
        <p:cxnSp>
          <p:nvCxnSpPr>
            <p:cNvPr id="41" name="Straight Arrow Connector 40"/>
            <p:cNvCxnSpPr>
              <a:stCxn id="13" idx="2"/>
              <a:endCxn id="4" idx="0"/>
            </p:cNvCxnSpPr>
            <p:nvPr/>
          </p:nvCxnSpPr>
          <p:spPr>
            <a:xfrm>
              <a:off x="1591876" y="1792253"/>
              <a:ext cx="3676" cy="4363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281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570587" y="515174"/>
            <a:ext cx="6980287" cy="6010850"/>
            <a:chOff x="570587" y="515174"/>
            <a:chExt cx="6980287" cy="6010850"/>
          </a:xfrm>
        </p:grpSpPr>
        <p:sp>
          <p:nvSpPr>
            <p:cNvPr id="21" name="Rectangle 20"/>
            <p:cNvSpPr/>
            <p:nvPr/>
          </p:nvSpPr>
          <p:spPr>
            <a:xfrm>
              <a:off x="570587" y="515174"/>
              <a:ext cx="6980287" cy="27503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00" b="1" dirty="0" smtClean="0">
                  <a:solidFill>
                    <a:schemeClr val="tx1"/>
                  </a:solidFill>
                </a:rPr>
                <a:t>Lattice Fields 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742202" y="1230368"/>
              <a:ext cx="2072216" cy="5097015"/>
              <a:chOff x="776525" y="761246"/>
              <a:chExt cx="2072216" cy="5097015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776525" y="761246"/>
                <a:ext cx="2072216" cy="5097015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chemeClr val="tx1"/>
                    </a:solidFill>
                  </a:rPr>
                  <a:t>LatticeType</a:t>
                </a:r>
                <a:endParaRPr lang="en-US" sz="10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1029665" y="3063440"/>
                <a:ext cx="1624583" cy="723836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>
                    <a:solidFill>
                      <a:schemeClr val="tx1"/>
                    </a:solidFill>
                  </a:rPr>
                  <a:t>p</a:t>
                </a:r>
                <a:r>
                  <a:rPr lang="en-US" sz="1000" b="1" dirty="0" err="1" smtClean="0">
                    <a:solidFill>
                      <a:schemeClr val="tx1"/>
                    </a:solidFill>
                  </a:rPr>
                  <a:t>redicateFields</a:t>
                </a:r>
                <a:endParaRPr lang="en-US" sz="1000" b="1" dirty="0" smtClean="0">
                  <a:solidFill>
                    <a:schemeClr val="tx1"/>
                  </a:solidFill>
                </a:endParaRPr>
              </a:p>
              <a:p>
                <a:r>
                  <a:rPr lang="en-US" sz="1000" b="1" dirty="0">
                    <a:solidFill>
                      <a:schemeClr val="tx1"/>
                    </a:solidFill>
                  </a:rPr>
                  <a:t> </a:t>
                </a:r>
                <a:r>
                  <a:rPr lang="en-US" sz="1000" dirty="0" err="1" smtClean="0">
                    <a:solidFill>
                      <a:schemeClr val="tx1"/>
                    </a:solidFill>
                  </a:rPr>
                  <a:t>expr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>
                    <a:solidFill>
                      <a:schemeClr val="tx1"/>
                    </a:solidFill>
                  </a:rPr>
                  <a:t>exprFields</a:t>
                </a:r>
                <a:r>
                  <a:rPr lang="en-US" sz="1000" dirty="0">
                    <a:solidFill>
                      <a:schemeClr val="tx1"/>
                    </a:solidFill>
                  </a:rPr>
                  <a:t>;</a:t>
                </a:r>
              </a:p>
              <a:p>
                <a:r>
                  <a:rPr lang="en-US" sz="1000" dirty="0">
                    <a:solidFill>
                      <a:schemeClr val="tx1"/>
                    </a:solidFill>
                  </a:rPr>
                  <a:t> 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condition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>
                    <a:solidFill>
                      <a:schemeClr val="tx1"/>
                    </a:solidFill>
                  </a:rPr>
                  <a:t>exprFields</a:t>
                </a:r>
                <a:r>
                  <a:rPr lang="en-US" sz="1000" dirty="0">
                    <a:solidFill>
                      <a:schemeClr val="tx1"/>
                    </a:solidFill>
                  </a:rPr>
                  <a:t>;</a:t>
                </a:r>
                <a:endParaRPr lang="en-US" sz="100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1013110" y="1075828"/>
                <a:ext cx="1624583" cy="629162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chemeClr val="tx1"/>
                    </a:solidFill>
                  </a:rPr>
                  <a:t>altlatFields</a:t>
                </a:r>
                <a:endParaRPr lang="en-US" sz="1000" b="1" dirty="0" smtClean="0">
                  <a:solidFill>
                    <a:schemeClr val="tx1"/>
                  </a:solidFill>
                </a:endParaRPr>
              </a:p>
              <a:p>
                <a:r>
                  <a:rPr lang="en-US" sz="1000" dirty="0" smtClean="0">
                    <a:solidFill>
                      <a:schemeClr val="tx1"/>
                    </a:solidFill>
                  </a:rPr>
                  <a:t>alternatives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>
                    <a:solidFill>
                      <a:schemeClr val="tx1"/>
                    </a:solidFill>
                  </a:rPr>
                  <a:t>latticeFields</a:t>
                </a:r>
                <a:r>
                  <a:rPr lang="en-US" sz="10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1000" dirty="0" smtClean="0">
                    <a:solidFill>
                      <a:schemeClr val="tx1"/>
                    </a:solidFill>
                  </a:rPr>
                  <a:t>each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 smtClean="0">
                    <a:solidFill>
                      <a:schemeClr val="tx1"/>
                    </a:solidFill>
                  </a:rPr>
                  <a:t>bool</a:t>
                </a:r>
                <a:endParaRPr lang="en-US" sz="100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013110" y="1903725"/>
                <a:ext cx="1585146" cy="1006225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chemeClr val="tx1"/>
                    </a:solidFill>
                  </a:rPr>
                  <a:t>seqlatFields</a:t>
                </a:r>
                <a:endParaRPr lang="en-US" sz="1000" b="1" dirty="0" smtClean="0">
                  <a:solidFill>
                    <a:schemeClr val="tx1"/>
                  </a:solidFill>
                </a:endParaRPr>
              </a:p>
              <a:p>
                <a:r>
                  <a:rPr lang="en-US" sz="1000" dirty="0" err="1" smtClean="0">
                    <a:solidFill>
                      <a:schemeClr val="tx1"/>
                    </a:solidFill>
                  </a:rPr>
                  <a:t>expr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>
                    <a:solidFill>
                      <a:schemeClr val="tx1"/>
                    </a:solidFill>
                  </a:rPr>
                  <a:t>exprFields</a:t>
                </a:r>
                <a:r>
                  <a:rPr lang="en-US" sz="1000" dirty="0">
                    <a:solidFill>
                      <a:schemeClr val="tx1"/>
                    </a:solidFill>
                  </a:rPr>
                  <a:t>;</a:t>
                </a:r>
              </a:p>
              <a:p>
                <a:r>
                  <a:rPr lang="en-US" sz="1000" dirty="0" smtClean="0">
                    <a:solidFill>
                      <a:schemeClr val="tx1"/>
                    </a:solidFill>
                  </a:rPr>
                  <a:t>elements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>
                    <a:solidFill>
                      <a:schemeClr val="tx1"/>
                    </a:solidFill>
                  </a:rPr>
                  <a:t>latticeFields</a:t>
                </a:r>
                <a:r>
                  <a:rPr lang="en-US" sz="1000" dirty="0">
                    <a:solidFill>
                      <a:schemeClr val="tx1"/>
                    </a:solidFill>
                  </a:rPr>
                  <a:t> 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list symbols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 smtClean="0">
                    <a:solidFill>
                      <a:schemeClr val="tx1"/>
                    </a:solidFill>
                  </a:rPr>
                  <a:t>symbolTableType</a:t>
                </a:r>
                <a:endParaRPr lang="en-US" sz="100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052547" y="4008559"/>
                <a:ext cx="1624583" cy="1575095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chemeClr val="tx1"/>
                    </a:solidFill>
                  </a:rPr>
                  <a:t>exprFields</a:t>
                </a:r>
                <a:endParaRPr lang="en-US" sz="1000" b="1" dirty="0" smtClean="0">
                  <a:solidFill>
                    <a:schemeClr val="tx1"/>
                  </a:solidFill>
                </a:endParaRPr>
              </a:p>
              <a:p>
                <a:r>
                  <a:rPr lang="en-US" sz="1000" dirty="0" err="1" smtClean="0">
                    <a:solidFill>
                      <a:schemeClr val="tx1"/>
                    </a:solidFill>
                  </a:rPr>
                  <a:t>exprDataStructType</a:t>
                </a:r>
                <a:r>
                  <a:rPr lang="en-US" sz="1000" dirty="0">
                    <a:solidFill>
                      <a:schemeClr val="tx1"/>
                    </a:solidFill>
                  </a:rPr>
                  <a:t>: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1000" dirty="0" err="1" smtClean="0">
                    <a:solidFill>
                      <a:schemeClr val="tx1"/>
                    </a:solidFill>
                  </a:rPr>
                  <a:t>dataStructTypeType</a:t>
                </a:r>
                <a:endParaRPr lang="en-US" sz="1000" dirty="0">
                  <a:solidFill>
                    <a:schemeClr val="tx1"/>
                  </a:solidFill>
                </a:endParaRPr>
              </a:p>
              <a:p>
                <a:r>
                  <a:rPr lang="en-US" sz="1000" dirty="0" err="1" smtClean="0">
                    <a:solidFill>
                      <a:schemeClr val="tx1"/>
                    </a:solidFill>
                  </a:rPr>
                  <a:t>exprCode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 smtClean="0">
                    <a:solidFill>
                      <a:schemeClr val="tx1"/>
                    </a:solidFill>
                  </a:rPr>
                  <a:t>exprCodeType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1000" dirty="0" err="1" smtClean="0">
                    <a:solidFill>
                      <a:schemeClr val="tx1"/>
                    </a:solidFill>
                  </a:rPr>
                  <a:t>exprEval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 smtClean="0">
                    <a:solidFill>
                      <a:schemeClr val="tx1"/>
                    </a:solidFill>
                  </a:rPr>
                  <a:t>exprValueType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1000" dirty="0" err="1" smtClean="0">
                    <a:solidFill>
                      <a:schemeClr val="tx1"/>
                    </a:solidFill>
                  </a:rPr>
                  <a:t>exprChanged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 smtClean="0">
                    <a:solidFill>
                      <a:schemeClr val="tx1"/>
                    </a:solidFill>
                  </a:rPr>
                  <a:t>bool</a:t>
                </a:r>
                <a:endParaRPr lang="en-US" sz="1000" dirty="0">
                  <a:solidFill>
                    <a:schemeClr val="tx1"/>
                  </a:solidFill>
                </a:endParaRPr>
              </a:p>
              <a:p>
                <a:r>
                  <a:rPr lang="en-US" sz="1000" dirty="0" err="1" smtClean="0">
                    <a:solidFill>
                      <a:schemeClr val="tx1"/>
                    </a:solidFill>
                  </a:rPr>
                  <a:t>expDependers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>
                    <a:solidFill>
                      <a:schemeClr val="tx1"/>
                    </a:solidFill>
                  </a:rPr>
                  <a:t>exprFields</a:t>
                </a:r>
                <a:r>
                  <a:rPr lang="en-US" sz="1000" dirty="0">
                    <a:solidFill>
                      <a:schemeClr val="tx1"/>
                    </a:solidFill>
                  </a:rPr>
                  <a:t> </a:t>
                </a:r>
              </a:p>
              <a:p>
                <a:r>
                  <a:rPr lang="en-US" sz="1000" dirty="0" err="1" smtClean="0">
                    <a:solidFill>
                      <a:schemeClr val="tx1"/>
                    </a:solidFill>
                  </a:rPr>
                  <a:t>expDependees</a:t>
                </a:r>
                <a:r>
                  <a:rPr lang="en-US" sz="1000" dirty="0">
                    <a:solidFill>
                      <a:schemeClr val="tx1"/>
                    </a:solidFill>
                  </a:rPr>
                  <a:t>: </a:t>
                </a:r>
                <a:r>
                  <a:rPr lang="en-US" sz="1000" dirty="0" err="1">
                    <a:solidFill>
                      <a:schemeClr val="tx1"/>
                    </a:solidFill>
                  </a:rPr>
                  <a:t>exprFields</a:t>
                </a:r>
                <a:r>
                  <a:rPr lang="en-US" sz="1000" dirty="0">
                    <a:solidFill>
                      <a:schemeClr val="tx1"/>
                    </a:solidFill>
                  </a:rPr>
                  <a:t> </a:t>
                </a:r>
                <a:endParaRPr lang="en-US" sz="1000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277209" y="1259331"/>
              <a:ext cx="2072216" cy="2232882"/>
              <a:chOff x="5333605" y="913647"/>
              <a:chExt cx="2072216" cy="2232882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5333605" y="913647"/>
                <a:ext cx="2072216" cy="2232882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chemeClr val="tx1"/>
                    </a:solidFill>
                  </a:rPr>
                  <a:t>DataStructTypeType</a:t>
                </a:r>
                <a:endParaRPr lang="en-US" sz="1000" b="1" dirty="0" smtClean="0">
                  <a:solidFill>
                    <a:schemeClr val="tx1"/>
                  </a:solidFill>
                </a:endParaRPr>
              </a:p>
              <a:p>
                <a:endParaRPr lang="en-US" sz="10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539543" y="1227726"/>
                <a:ext cx="1624583" cy="92335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chemeClr val="tx1"/>
                    </a:solidFill>
                  </a:rPr>
                  <a:t>DataTypeType</a:t>
                </a:r>
                <a:endParaRPr lang="en-US" sz="1000" b="1" dirty="0" smtClean="0">
                  <a:solidFill>
                    <a:schemeClr val="tx1"/>
                  </a:solidFill>
                </a:endParaRPr>
              </a:p>
              <a:p>
                <a:r>
                  <a:rPr lang="en-US" sz="1000" dirty="0" err="1">
                    <a:solidFill>
                      <a:schemeClr val="tx1"/>
                    </a:solidFill>
                  </a:rPr>
                  <a:t>Int</a:t>
                </a:r>
                <a:r>
                  <a:rPr lang="en-US" sz="1000" dirty="0">
                    <a:solidFill>
                      <a:schemeClr val="tx1"/>
                    </a:solidFill>
                  </a:rPr>
                  <a:t> 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 / Float / </a:t>
                </a:r>
                <a:r>
                  <a:rPr lang="en-US" sz="1000" dirty="0">
                    <a:solidFill>
                      <a:schemeClr val="tx1"/>
                    </a:solidFill>
                  </a:rPr>
                  <a:t> 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Boolean /</a:t>
                </a:r>
              </a:p>
              <a:p>
                <a:r>
                  <a:rPr lang="en-US" sz="1000" dirty="0" smtClean="0">
                    <a:solidFill>
                      <a:schemeClr val="tx1"/>
                    </a:solidFill>
                  </a:rPr>
                  <a:t>String / General</a:t>
                </a:r>
                <a:r>
                  <a:rPr lang="en-US" sz="1000" dirty="0">
                    <a:solidFill>
                      <a:schemeClr val="tx1"/>
                    </a:solidFill>
                  </a:rPr>
                  <a:t> 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/</a:t>
                </a:r>
                <a:r>
                  <a:rPr lang="en-US" sz="1000" dirty="0" err="1" smtClean="0">
                    <a:solidFill>
                      <a:schemeClr val="tx1"/>
                    </a:solidFill>
                  </a:rPr>
                  <a:t>UnresolvedType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  / Diverse / </a:t>
                </a:r>
              </a:p>
              <a:p>
                <a:r>
                  <a:rPr lang="en-US" sz="1000" dirty="0" err="1" smtClean="0">
                    <a:solidFill>
                      <a:schemeClr val="tx1"/>
                    </a:solidFill>
                  </a:rPr>
                  <a:t>MismatchType</a:t>
                </a:r>
                <a:endParaRPr lang="en-US" sz="100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539543" y="2287693"/>
                <a:ext cx="1624583" cy="527019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US" sz="1000" b="1" dirty="0" err="1" smtClean="0">
                    <a:solidFill>
                      <a:schemeClr val="tx1"/>
                    </a:solidFill>
                  </a:rPr>
                  <a:t>StructureTypeType</a:t>
                </a:r>
                <a:endParaRPr lang="en-US" sz="1000" b="1" dirty="0" smtClean="0">
                  <a:solidFill>
                    <a:schemeClr val="tx1"/>
                  </a:solidFill>
                </a:endParaRPr>
              </a:p>
              <a:p>
                <a:r>
                  <a:rPr lang="en-US" sz="1000" dirty="0" err="1" smtClean="0">
                    <a:solidFill>
                      <a:schemeClr val="tx1"/>
                    </a:solidFill>
                  </a:rPr>
                  <a:t>Seq</a:t>
                </a:r>
                <a:r>
                  <a:rPr lang="en-US" sz="1000" dirty="0">
                    <a:solidFill>
                      <a:schemeClr val="tx1"/>
                    </a:solidFill>
                  </a:rPr>
                  <a:t> 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/ Alt / </a:t>
                </a:r>
                <a:r>
                  <a:rPr lang="en-US" sz="1000" dirty="0" err="1" smtClean="0">
                    <a:solidFill>
                      <a:schemeClr val="tx1"/>
                    </a:solidFill>
                  </a:rPr>
                  <a:t>Wrd</a:t>
                </a:r>
                <a:r>
                  <a:rPr lang="en-US" sz="1000" dirty="0" smtClean="0">
                    <a:solidFill>
                      <a:schemeClr val="tx1"/>
                    </a:solidFill>
                  </a:rPr>
                  <a:t> / Undetermined</a:t>
                </a: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3243570" y="3699452"/>
              <a:ext cx="1624583" cy="1121307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</a:rPr>
                <a:t/>
              </a:r>
              <a:r>
                <a:rPr lang="en-US" sz="1000" b="1" dirty="0" err="1" smtClean="0">
                  <a:solidFill>
                    <a:schemeClr val="tx1"/>
                  </a:solidFill>
                </a:rPr>
                <a:t>exprCodeType</a:t>
              </a:r>
              <a:endParaRPr lang="en-US" sz="1000" dirty="0" smtClean="0">
                <a:solidFill>
                  <a:schemeClr val="tx1"/>
                </a:solidFill>
              </a:endParaRP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ConstExpr</a:t>
              </a:r>
              <a:r>
                <a:rPr lang="en-US" sz="1000" dirty="0" smtClean="0">
                  <a:solidFill>
                    <a:schemeClr val="tx1"/>
                  </a:solidFill>
                </a:rPr>
                <a:t>  </a:t>
              </a:r>
              <a:r>
                <a:rPr lang="en-US" sz="1000" dirty="0" err="1">
                  <a:solidFill>
                    <a:schemeClr val="tx1"/>
                  </a:solidFill>
                </a:rPr>
                <a:t>constantType</a:t>
              </a:r>
              <a:r>
                <a:rPr lang="en-US" sz="1000" dirty="0">
                  <a:solidFill>
                    <a:schemeClr val="tx1"/>
                  </a:solidFill>
                </a:rPr>
                <a:t> </a:t>
              </a:r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OpExpr</a:t>
              </a:r>
              <a:r>
                <a:rPr lang="en-US" sz="1000" dirty="0" smtClean="0">
                  <a:solidFill>
                    <a:schemeClr val="tx1"/>
                  </a:solidFill>
                </a:rPr>
                <a:t>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operationType</a:t>
              </a:r>
              <a:r>
                <a:rPr lang="en-US" sz="1000" dirty="0" smtClean="0">
                  <a:solidFill>
                    <a:schemeClr val="tx1"/>
                  </a:solidFill>
                </a:rPr>
                <a:t> </a:t>
              </a: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NameListExpr</a:t>
              </a:r>
              <a:r>
                <a:rPr lang="en-US" sz="1000" dirty="0" smtClean="0">
                  <a:solidFill>
                    <a:schemeClr val="tx1"/>
                  </a:solidFill>
                </a:rPr>
                <a:t>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nameListType</a:t>
              </a:r>
              <a:endParaRPr lang="en-US" sz="1000" dirty="0" smtClean="0">
                <a:solidFill>
                  <a:schemeClr val="tx1"/>
                </a:solidFill>
              </a:endParaRP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LatticeExpr</a:t>
              </a:r>
              <a:r>
                <a:rPr lang="en-US" sz="1000" dirty="0" smtClean="0">
                  <a:solidFill>
                    <a:schemeClr val="tx1"/>
                  </a:solidFill>
                </a:rPr>
                <a:t>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latticeFields</a:t>
              </a:r>
              <a:endParaRPr lang="en-US" sz="10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243570" y="2520871"/>
              <a:ext cx="1624583" cy="1121307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 smtClean="0">
                  <a:solidFill>
                    <a:schemeClr val="tx1"/>
                  </a:solidFill>
                </a:rPr>
                <a:t/>
              </a:r>
              <a:r>
                <a:rPr lang="en-US" sz="1000" b="1" dirty="0" err="1" smtClean="0">
                  <a:solidFill>
                    <a:schemeClr val="tx1"/>
                  </a:solidFill>
                </a:rPr>
                <a:t>exprValueType</a:t>
              </a:r>
              <a:r>
                <a:rPr lang="en-US" sz="1000" b="1" dirty="0" smtClean="0">
                  <a:solidFill>
                    <a:schemeClr val="tx1"/>
                  </a:solidFill>
                </a:rPr>
                <a:t>  </a:t>
              </a: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ConstValue</a:t>
              </a:r>
              <a:r>
                <a:rPr lang="en-US" sz="1000" dirty="0" smtClean="0">
                  <a:solidFill>
                    <a:schemeClr val="tx1"/>
                  </a:solidFill>
                </a:rPr>
                <a:t> </a:t>
              </a:r>
              <a:r>
                <a:rPr lang="en-US" sz="1000" dirty="0" err="1">
                  <a:solidFill>
                    <a:schemeClr val="tx1"/>
                  </a:solidFill>
                </a:rPr>
                <a:t>constantType</a:t>
              </a:r>
              <a:r>
                <a:rPr lang="en-US" sz="1000" dirty="0">
                  <a:solidFill>
                    <a:schemeClr val="tx1"/>
                  </a:solidFill>
                </a:rPr>
                <a:t> </a:t>
              </a:r>
              <a:endParaRPr lang="en-US" sz="1000" dirty="0" smtClean="0">
                <a:solidFill>
                  <a:schemeClr val="tx1"/>
                </a:solidFill>
              </a:endParaRP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 err="1">
                  <a:solidFill>
                    <a:schemeClr val="tx1"/>
                  </a:solidFill>
                </a:rPr>
                <a:t>LatticeValue</a:t>
              </a:r>
              <a:r>
                <a:rPr lang="en-US" sz="1000" dirty="0">
                  <a:solidFill>
                    <a:schemeClr val="tx1"/>
                  </a:solidFill>
                </a:rPr>
                <a:t>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latticeFields</a:t>
              </a:r>
              <a:endParaRPr lang="en-US" sz="1000" dirty="0" smtClean="0">
                <a:solidFill>
                  <a:schemeClr val="tx1"/>
                </a:solidFill>
              </a:endParaRP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 err="1">
                  <a:solidFill>
                    <a:schemeClr val="tx1"/>
                  </a:solidFill>
                </a:rPr>
                <a:t>NotEvaluated</a:t>
              </a:r>
              <a:endParaRPr lang="en-US" sz="1000" dirty="0">
                <a:solidFill>
                  <a:schemeClr val="tx1"/>
                </a:solidFill>
              </a:endParaRPr>
            </a:p>
            <a:p>
              <a:endParaRPr lang="en-US" sz="10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77209" y="4492542"/>
              <a:ext cx="1624583" cy="1434371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 err="1" smtClean="0">
                  <a:solidFill>
                    <a:schemeClr val="tx1"/>
                  </a:solidFill>
                </a:rPr>
                <a:t>constantType</a:t>
              </a:r>
              <a:r>
                <a:rPr lang="en-US" sz="1000" b="1" dirty="0" smtClean="0">
                  <a:solidFill>
                    <a:schemeClr val="tx1"/>
                  </a:solidFill>
                </a:rPr>
                <a:t> </a:t>
              </a: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StringLiteral</a:t>
              </a:r>
              <a:r>
                <a:rPr lang="en-US" sz="1000" dirty="0" smtClean="0">
                  <a:solidFill>
                    <a:schemeClr val="tx1"/>
                  </a:solidFill>
                </a:rPr>
                <a:t>  </a:t>
              </a: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 err="1">
                  <a:solidFill>
                    <a:schemeClr val="tx1"/>
                  </a:solidFill>
                </a:rPr>
                <a:t>IntLiteral</a:t>
              </a:r>
              <a:r>
                <a:rPr lang="en-US" sz="1000" dirty="0">
                  <a:solidFill>
                    <a:schemeClr val="tx1"/>
                  </a:solidFill>
                </a:rPr>
                <a:t> </a:t>
              </a: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 err="1">
                  <a:solidFill>
                    <a:schemeClr val="tx1"/>
                  </a:solidFill>
                </a:rPr>
                <a:t>FloatLiteral</a:t>
              </a:r>
              <a:r>
                <a:rPr lang="en-US" sz="1000" dirty="0">
                  <a:solidFill>
                    <a:schemeClr val="tx1"/>
                  </a:solidFill>
                </a:rPr>
                <a:t> </a:t>
              </a:r>
              <a:r>
                <a:rPr lang="en-US" sz="1000" dirty="0" smtClean="0">
                  <a:solidFill>
                    <a:schemeClr val="tx1"/>
                  </a:solidFill>
                </a:rPr>
                <a:t> </a:t>
              </a: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>
                  <a:solidFill>
                    <a:schemeClr val="tx1"/>
                  </a:solidFill>
                </a:rPr>
                <a:t>Epsilon </a:t>
              </a:r>
              <a:endParaRPr lang="en-US" sz="1000" dirty="0" smtClean="0">
                <a:solidFill>
                  <a:schemeClr val="tx1"/>
                </a:solidFill>
              </a:endParaRP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Nil </a:t>
              </a: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>
                  <a:solidFill>
                    <a:schemeClr val="tx1"/>
                  </a:solidFill>
                </a:rPr>
                <a:t>True </a:t>
              </a:r>
              <a:endParaRPr lang="en-US" sz="1000" dirty="0" smtClean="0">
                <a:solidFill>
                  <a:schemeClr val="tx1"/>
                </a:solidFill>
              </a:endParaRP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>
                  <a:solidFill>
                    <a:schemeClr val="tx1"/>
                  </a:solidFill>
                </a:rPr>
                <a:t>False</a:t>
              </a:r>
              <a:endParaRPr lang="en-US" sz="10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255016" y="1244964"/>
              <a:ext cx="1624583" cy="1121307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 err="1" smtClean="0">
                  <a:solidFill>
                    <a:schemeClr val="tx1"/>
                  </a:solidFill>
                </a:rPr>
                <a:t>latticeNatureType</a:t>
              </a:r>
              <a:r>
                <a:rPr lang="en-US" sz="1000" b="1" dirty="0" smtClean="0">
                  <a:solidFill>
                    <a:schemeClr val="tx1"/>
                  </a:solidFill>
                </a:rPr>
                <a:t>  </a:t>
              </a: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DataLat</a:t>
              </a:r>
              <a:r>
                <a:rPr lang="en-US" sz="1000" dirty="0" smtClean="0">
                  <a:solidFill>
                    <a:schemeClr val="tx1"/>
                  </a:solidFill>
                </a:rPr>
                <a:t>  </a:t>
              </a: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Hashtable</a:t>
              </a:r>
              <a:endParaRPr lang="en-US" sz="1000" dirty="0" smtClean="0">
                <a:solidFill>
                  <a:schemeClr val="tx1"/>
                </a:solidFill>
              </a:endParaRP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Object</a:t>
              </a: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| Function </a:t>
              </a:r>
            </a:p>
          </p:txBody>
        </p:sp>
        <p:cxnSp>
          <p:nvCxnSpPr>
            <p:cNvPr id="23" name="Elbow Connector 22"/>
            <p:cNvCxnSpPr>
              <a:stCxn id="21" idx="2"/>
              <a:endCxn id="9" idx="0"/>
            </p:cNvCxnSpPr>
            <p:nvPr/>
          </p:nvCxnSpPr>
          <p:spPr>
            <a:xfrm rot="5400000">
              <a:off x="2699442" y="-130922"/>
              <a:ext cx="440159" cy="2282421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>
              <a:stCxn id="21" idx="2"/>
              <a:endCxn id="10" idx="0"/>
            </p:cNvCxnSpPr>
            <p:nvPr/>
          </p:nvCxnSpPr>
          <p:spPr>
            <a:xfrm rot="16200000" flipH="1">
              <a:off x="4952463" y="-101523"/>
              <a:ext cx="469122" cy="2252586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Elbow Connector 26"/>
            <p:cNvCxnSpPr>
              <a:stCxn id="21" idx="2"/>
              <a:endCxn id="19" idx="0"/>
            </p:cNvCxnSpPr>
            <p:nvPr/>
          </p:nvCxnSpPr>
          <p:spPr>
            <a:xfrm rot="16200000" flipH="1">
              <a:off x="3836642" y="1014297"/>
              <a:ext cx="454755" cy="6577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>
              <a:stCxn id="7" idx="3"/>
              <a:endCxn id="16" idx="1"/>
            </p:cNvCxnSpPr>
            <p:nvPr/>
          </p:nvCxnSpPr>
          <p:spPr>
            <a:xfrm flipV="1">
              <a:off x="2642807" y="4260106"/>
              <a:ext cx="600763" cy="1005123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Elbow Connector 31"/>
            <p:cNvCxnSpPr>
              <a:stCxn id="16" idx="3"/>
              <a:endCxn id="18" idx="1"/>
            </p:cNvCxnSpPr>
            <p:nvPr/>
          </p:nvCxnSpPr>
          <p:spPr>
            <a:xfrm>
              <a:off x="4868153" y="4260106"/>
              <a:ext cx="409056" cy="949622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Elbow Connector 33"/>
            <p:cNvCxnSpPr>
              <a:stCxn id="7" idx="3"/>
              <a:endCxn id="17" idx="1"/>
            </p:cNvCxnSpPr>
            <p:nvPr/>
          </p:nvCxnSpPr>
          <p:spPr>
            <a:xfrm flipV="1">
              <a:off x="2642807" y="3081525"/>
              <a:ext cx="600763" cy="2183704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5277209" y="3611036"/>
              <a:ext cx="1624583" cy="77511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>
                  <a:solidFill>
                    <a:schemeClr val="tx1"/>
                  </a:solidFill>
                </a:rPr>
                <a:t/>
              </a:r>
              <a:r>
                <a:rPr lang="en-US" sz="1000" b="1" dirty="0" err="1">
                  <a:solidFill>
                    <a:schemeClr val="tx1"/>
                  </a:solidFill>
                </a:rPr>
                <a:t>operationType</a:t>
              </a:r>
              <a:r>
                <a:rPr lang="en-US" sz="1000" b="1" dirty="0">
                  <a:solidFill>
                    <a:schemeClr val="tx1"/>
                  </a:solidFill>
                </a:rPr>
                <a:t> </a:t>
              </a: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operator</a:t>
              </a:r>
              <a:r>
                <a:rPr lang="en-US" sz="1000" dirty="0">
                  <a:solidFill>
                    <a:schemeClr val="tx1"/>
                  </a:solidFill>
                </a:rPr>
                <a:t>: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operatorType</a:t>
              </a:r>
              <a:endParaRPr lang="en-US" sz="1000" dirty="0" smtClean="0">
                <a:solidFill>
                  <a:schemeClr val="tx1"/>
                </a:solidFill>
              </a:endParaRP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operand1</a:t>
              </a:r>
              <a:r>
                <a:rPr lang="en-US" sz="1000" dirty="0">
                  <a:solidFill>
                    <a:schemeClr val="tx1"/>
                  </a:solidFill>
                </a:rPr>
                <a:t>: </a:t>
              </a:r>
              <a:r>
                <a:rPr lang="en-US" sz="1000" dirty="0" err="1" smtClean="0">
                  <a:solidFill>
                    <a:schemeClr val="tx1"/>
                  </a:solidFill>
                </a:rPr>
                <a:t>exprFields</a:t>
              </a:r>
              <a:endParaRPr lang="en-US" sz="1000" dirty="0">
                <a:solidFill>
                  <a:schemeClr val="tx1"/>
                </a:solidFill>
              </a:endParaRPr>
            </a:p>
            <a:p>
              <a:r>
                <a:rPr lang="en-US" sz="1000" dirty="0" smtClean="0">
                  <a:solidFill>
                    <a:schemeClr val="tx1"/>
                  </a:solidFill>
                </a:rPr>
                <a:t>operand2</a:t>
              </a:r>
              <a:r>
                <a:rPr lang="en-US" sz="1000" dirty="0">
                  <a:solidFill>
                    <a:schemeClr val="tx1"/>
                  </a:solidFill>
                </a:rPr>
                <a:t>: </a:t>
              </a:r>
              <a:r>
                <a:rPr lang="en-US" sz="1000" dirty="0" err="1">
                  <a:solidFill>
                    <a:schemeClr val="tx1"/>
                  </a:solidFill>
                </a:rPr>
                <a:t>exprFields</a:t>
              </a:r>
              <a:r>
                <a:rPr lang="en-US" sz="1000" dirty="0">
                  <a:solidFill>
                    <a:schemeClr val="tx1"/>
                  </a:solidFill>
                </a:rPr>
                <a:t> </a:t>
              </a:r>
              <a:r>
                <a:rPr lang="en-US" sz="1000" dirty="0" smtClean="0">
                  <a:solidFill>
                    <a:schemeClr val="tx1"/>
                  </a:solidFill>
                </a:rPr>
                <a:t> </a:t>
              </a:r>
            </a:p>
          </p:txBody>
        </p:sp>
        <p:cxnSp>
          <p:nvCxnSpPr>
            <p:cNvPr id="37" name="Elbow Connector 36"/>
            <p:cNvCxnSpPr>
              <a:stCxn id="16" idx="3"/>
              <a:endCxn id="35" idx="1"/>
            </p:cNvCxnSpPr>
            <p:nvPr/>
          </p:nvCxnSpPr>
          <p:spPr>
            <a:xfrm flipV="1">
              <a:off x="4868153" y="3998591"/>
              <a:ext cx="409056" cy="261515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277209" y="6052776"/>
              <a:ext cx="1624583" cy="473248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000" b="1" dirty="0" err="1" smtClean="0">
                  <a:solidFill>
                    <a:schemeClr val="tx1"/>
                  </a:solidFill>
                </a:rPr>
                <a:t>nameListType</a:t>
              </a:r>
              <a:r>
                <a:rPr lang="en-US" sz="1000" b="1" dirty="0" smtClean="0">
                  <a:solidFill>
                    <a:schemeClr val="tx1"/>
                  </a:solidFill>
                </a:rPr>
                <a:t> </a:t>
              </a:r>
            </a:p>
            <a:p>
              <a:r>
                <a:rPr lang="en-US" sz="1000" dirty="0" err="1" smtClean="0">
                  <a:solidFill>
                    <a:schemeClr val="tx1"/>
                  </a:solidFill>
                </a:rPr>
                <a:t>nameList</a:t>
              </a:r>
              <a:r>
                <a:rPr lang="en-US" sz="1000" dirty="0">
                  <a:solidFill>
                    <a:schemeClr val="tx1"/>
                  </a:solidFill>
                </a:rPr>
                <a:t>: </a:t>
              </a:r>
              <a:r>
                <a:rPr lang="en-US" sz="1000" dirty="0" err="1">
                  <a:solidFill>
                    <a:schemeClr val="tx1"/>
                  </a:solidFill>
                </a:rPr>
                <a:t>nameType</a:t>
              </a:r>
              <a:r>
                <a:rPr lang="en-US" sz="1000" dirty="0">
                  <a:solidFill>
                    <a:schemeClr val="tx1"/>
                  </a:solidFill>
                </a:rPr>
                <a:t> list;</a:t>
              </a:r>
            </a:p>
            <a:p>
              <a:endParaRPr lang="en-US" sz="1000" b="1" dirty="0">
                <a:solidFill>
                  <a:schemeClr val="tx1"/>
                </a:solidFill>
              </a:endParaRPr>
            </a:p>
            <a:p>
              <a:endParaRPr lang="en-US" sz="10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49" name="Elbow Connector 48"/>
            <p:cNvCxnSpPr>
              <a:stCxn id="16" idx="3"/>
              <a:endCxn id="46" idx="1"/>
            </p:cNvCxnSpPr>
            <p:nvPr/>
          </p:nvCxnSpPr>
          <p:spPr>
            <a:xfrm>
              <a:off x="4868153" y="4260106"/>
              <a:ext cx="409056" cy="2029294"/>
            </a:xfrm>
            <a:prstGeom prst="bentConnector3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0307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93866" y="4887920"/>
            <a:ext cx="1289768" cy="79410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symbolValueType</a:t>
            </a:r>
            <a:r>
              <a:rPr lang="en-US" sz="1000" b="1" dirty="0" smtClean="0">
                <a:solidFill>
                  <a:schemeClr val="tx1"/>
                </a:solidFill>
              </a:rPr>
              <a:t>  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 err="1" smtClean="0">
                <a:solidFill>
                  <a:schemeClr val="tx1"/>
                </a:solidFill>
              </a:rPr>
              <a:t>LabelIndex</a:t>
            </a:r>
            <a:r>
              <a:rPr lang="en-US" sz="1000" dirty="0" smtClean="0">
                <a:solidFill>
                  <a:schemeClr val="tx1"/>
                </a:solidFill>
              </a:rPr>
              <a:t> : </a:t>
            </a:r>
            <a:r>
              <a:rPr lang="en-US" sz="1000" dirty="0" err="1" smtClean="0">
                <a:solidFill>
                  <a:schemeClr val="tx1"/>
                </a:solidFill>
              </a:rPr>
              <a:t>int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 err="1" smtClean="0">
                <a:solidFill>
                  <a:schemeClr val="tx1"/>
                </a:solidFill>
              </a:rPr>
              <a:t>LocalValueLattice</a:t>
            </a:r>
            <a:r>
              <a:rPr lang="en-US" sz="1000" dirty="0" smtClean="0">
                <a:solidFill>
                  <a:schemeClr val="tx1"/>
                </a:solidFill>
              </a:rPr>
              <a:t>: </a:t>
            </a:r>
            <a:r>
              <a:rPr lang="en-US" sz="1000" dirty="0" err="1" smtClean="0">
                <a:solidFill>
                  <a:schemeClr val="tx1"/>
                </a:solidFill>
              </a:rPr>
              <a:t>latticeFields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  <a:r>
              <a:rPr lang="en-US" sz="1000" dirty="0">
                <a:solidFill>
                  <a:schemeClr val="tx1"/>
                </a:solidFill>
              </a:rPr>
              <a:t>ref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6419" y="4892531"/>
            <a:ext cx="1289768" cy="79410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symbolScopeType</a:t>
            </a:r>
            <a:r>
              <a:rPr lang="en-US" sz="1000" b="1" dirty="0" smtClean="0">
                <a:solidFill>
                  <a:schemeClr val="tx1"/>
                </a:solidFill>
              </a:rPr>
              <a:t>  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|Label 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>
                <a:solidFill>
                  <a:schemeClr val="tx1"/>
                </a:solidFill>
              </a:rPr>
              <a:t>Local 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 err="1">
                <a:solidFill>
                  <a:schemeClr val="tx1"/>
                </a:solidFill>
              </a:rPr>
              <a:t>UnresolvedSymbol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6419" y="3074224"/>
            <a:ext cx="2757215" cy="15227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symbolType</a:t>
            </a:r>
            <a:endParaRPr lang="en-US" sz="1000" b="1" dirty="0" smtClean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symName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smtClean="0">
                <a:solidFill>
                  <a:schemeClr val="tx1"/>
                </a:solidFill>
              </a:rPr>
              <a:t>string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symDataStructType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 smtClean="0">
                <a:solidFill>
                  <a:schemeClr val="tx1"/>
                </a:solidFill>
              </a:rPr>
              <a:t>dataStructTypeType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symValue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 smtClean="0">
                <a:solidFill>
                  <a:schemeClr val="tx1"/>
                </a:solidFill>
              </a:rPr>
              <a:t>symbolValueType</a:t>
            </a:r>
            <a:endParaRPr lang="en-US" sz="1000" dirty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symbolScope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 smtClean="0">
                <a:solidFill>
                  <a:schemeClr val="tx1"/>
                </a:solidFill>
              </a:rPr>
              <a:t>symbolScopeType</a:t>
            </a:r>
            <a:endParaRPr lang="en-US" sz="1000" dirty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parameterNameList</a:t>
            </a:r>
            <a:r>
              <a:rPr lang="en-US" sz="1000" dirty="0">
                <a:solidFill>
                  <a:schemeClr val="tx1"/>
                </a:solidFill>
              </a:rPr>
              <a:t>: string list </a:t>
            </a:r>
            <a:r>
              <a:rPr lang="en-US" sz="1000" dirty="0" smtClean="0">
                <a:solidFill>
                  <a:schemeClr val="tx1"/>
                </a:solidFill>
              </a:rPr>
              <a:t>option </a:t>
            </a:r>
            <a:r>
              <a:rPr lang="en-US" sz="1000" dirty="0" err="1" smtClean="0">
                <a:solidFill>
                  <a:schemeClr val="tx1"/>
                </a:solidFill>
              </a:rPr>
              <a:t>parameterTypeList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>
                <a:solidFill>
                  <a:schemeClr val="tx1"/>
                </a:solidFill>
              </a:rPr>
              <a:t>dataStructTypeType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list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dependers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>
                <a:solidFill>
                  <a:schemeClr val="tx1"/>
                </a:solidFill>
              </a:rPr>
              <a:t>exprFields</a:t>
            </a:r>
            <a:r>
              <a:rPr lang="en-US" sz="1000" dirty="0">
                <a:solidFill>
                  <a:schemeClr val="tx1"/>
                </a:solidFill>
              </a:rPr>
              <a:t> ref </a:t>
            </a:r>
            <a:r>
              <a:rPr lang="en-US" sz="1000" dirty="0" smtClean="0">
                <a:solidFill>
                  <a:schemeClr val="tx1"/>
                </a:solidFill>
              </a:rPr>
              <a:t>list</a:t>
            </a:r>
            <a:endParaRPr lang="en-US" sz="1000" dirty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dependees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>
                <a:solidFill>
                  <a:schemeClr val="tx1"/>
                </a:solidFill>
              </a:rPr>
              <a:t>exprFields</a:t>
            </a:r>
            <a:r>
              <a:rPr lang="en-US" sz="1000" dirty="0">
                <a:solidFill>
                  <a:schemeClr val="tx1"/>
                </a:solidFill>
              </a:rPr>
              <a:t> ref </a:t>
            </a:r>
            <a:r>
              <a:rPr lang="en-US" sz="1000" dirty="0" smtClean="0">
                <a:solidFill>
                  <a:schemeClr val="tx1"/>
                </a:solidFill>
              </a:rPr>
              <a:t>list</a:t>
            </a:r>
          </a:p>
          <a:p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6419" y="2128199"/>
            <a:ext cx="2757215" cy="6380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>
                <a:solidFill>
                  <a:schemeClr val="tx1"/>
                </a:solidFill>
              </a:rPr>
              <a:t/>
            </a:r>
            <a:r>
              <a:rPr lang="en-US" sz="1000" b="1" dirty="0" err="1" smtClean="0">
                <a:solidFill>
                  <a:schemeClr val="tx1"/>
                </a:solidFill>
              </a:rPr>
              <a:t>symbolTableType</a:t>
            </a:r>
            <a:endParaRPr lang="en-US" sz="1000" b="1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parent 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>
                <a:solidFill>
                  <a:schemeClr val="tx1"/>
                </a:solidFill>
              </a:rPr>
              <a:t>symbolTableType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option</a:t>
            </a:r>
            <a:endParaRPr lang="en-US" sz="1000" dirty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hash 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>
                <a:solidFill>
                  <a:schemeClr val="tx1"/>
                </a:solidFill>
              </a:rPr>
              <a:t>symbolType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err="1" smtClean="0">
                <a:solidFill>
                  <a:schemeClr val="tx1"/>
                </a:solidFill>
              </a:rPr>
              <a:t>StringMap.t</a:t>
            </a:r>
            <a:endParaRPr lang="en-US" sz="1000" dirty="0">
              <a:solidFill>
                <a:schemeClr val="tx1"/>
              </a:solidFill>
            </a:endParaRPr>
          </a:p>
          <a:p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05748" y="4828792"/>
            <a:ext cx="1289768" cy="1061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errorCategoryType</a:t>
            </a:r>
            <a:endParaRPr lang="en-US" sz="1000" b="1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 err="1" smtClean="0">
                <a:solidFill>
                  <a:schemeClr val="tx1"/>
                </a:solidFill>
              </a:rPr>
              <a:t>Worning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>
                <a:solidFill>
                  <a:schemeClr val="tx1"/>
                </a:solidFill>
              </a:rPr>
              <a:t>Semantic 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>
                <a:solidFill>
                  <a:schemeClr val="tx1"/>
                </a:solidFill>
              </a:rPr>
              <a:t>Syntactic 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>
                <a:solidFill>
                  <a:schemeClr val="tx1"/>
                </a:solidFill>
              </a:rPr>
              <a:t>Lexical 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>
                <a:solidFill>
                  <a:schemeClr val="tx1"/>
                </a:solidFill>
              </a:rPr>
              <a:t>Runtime 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28424" y="3221999"/>
            <a:ext cx="2067092" cy="14435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>
                <a:solidFill>
                  <a:schemeClr val="tx1"/>
                </a:solidFill>
              </a:rPr>
              <a:t>errorMessageType</a:t>
            </a:r>
            <a:r>
              <a:rPr lang="en-US" sz="1000" b="1" dirty="0">
                <a:solidFill>
                  <a:schemeClr val="tx1"/>
                </a:solidFill>
              </a:rPr>
              <a:t> </a:t>
            </a:r>
            <a:r>
              <a:rPr lang="en-US" sz="1000" b="1" dirty="0" smtClean="0">
                <a:solidFill>
                  <a:schemeClr val="tx1"/>
                </a:solidFill>
              </a:rPr>
              <a:t> </a:t>
            </a:r>
            <a:endParaRPr lang="en-US" sz="1000" b="1" dirty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 err="1" smtClean="0">
                <a:solidFill>
                  <a:schemeClr val="tx1"/>
                </a:solidFill>
              </a:rPr>
              <a:t>SemParamListTypeSignMismatch</a:t>
            </a:r>
            <a:r>
              <a:rPr lang="en-US" sz="1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 err="1" smtClean="0">
                <a:solidFill>
                  <a:schemeClr val="tx1"/>
                </a:solidFill>
              </a:rPr>
              <a:t>SemUndefinedIdentifier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 err="1" smtClean="0">
                <a:solidFill>
                  <a:schemeClr val="tx1"/>
                </a:solidFill>
              </a:rPr>
              <a:t>SemIdentifierMultipleDefinition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 err="1" smtClean="0">
                <a:solidFill>
                  <a:schemeClr val="tx1"/>
                </a:solidFill>
              </a:rPr>
              <a:t>SemTypeMismatch</a:t>
            </a:r>
            <a:endParaRPr lang="en-US" sz="1000" dirty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 err="1" smtClean="0">
                <a:solidFill>
                  <a:schemeClr val="tx1"/>
                </a:solidFill>
              </a:rPr>
              <a:t>SemPredicateTypeNotBoolean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 err="1" smtClean="0">
                <a:solidFill>
                  <a:schemeClr val="tx1"/>
                </a:solidFill>
              </a:rPr>
              <a:t>LexUndefinedSymbol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| </a:t>
            </a:r>
            <a:r>
              <a:rPr lang="en-US" sz="1000" dirty="0" err="1" smtClean="0">
                <a:solidFill>
                  <a:schemeClr val="tx1"/>
                </a:solidFill>
              </a:rPr>
              <a:t>SynParseError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3405" y="2128192"/>
            <a:ext cx="2757215" cy="889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errorType</a:t>
            </a:r>
            <a:endParaRPr lang="en-US" sz="1000" b="1" dirty="0" smtClean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errMessage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 smtClean="0">
                <a:solidFill>
                  <a:schemeClr val="tx1"/>
                </a:solidFill>
              </a:rPr>
              <a:t>errorMessageType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errPlace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>
                <a:solidFill>
                  <a:schemeClr val="tx1"/>
                </a:solidFill>
              </a:rPr>
              <a:t>exprCodeType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option</a:t>
            </a:r>
          </a:p>
          <a:p>
            <a:r>
              <a:rPr lang="en-US" sz="1000" dirty="0" err="1" smtClean="0">
                <a:solidFill>
                  <a:schemeClr val="tx1"/>
                </a:solidFill>
              </a:rPr>
              <a:t>lineNum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 smtClean="0">
                <a:solidFill>
                  <a:schemeClr val="tx1"/>
                </a:solidFill>
              </a:rPr>
              <a:t>int</a:t>
            </a:r>
            <a:endParaRPr lang="en-US" sz="1000" dirty="0">
              <a:solidFill>
                <a:schemeClr val="tx1"/>
              </a:solidFill>
            </a:endParaRPr>
          </a:p>
          <a:p>
            <a:r>
              <a:rPr lang="en-US" sz="1000" dirty="0" smtClean="0">
                <a:solidFill>
                  <a:schemeClr val="tx1"/>
                </a:solidFill>
              </a:rPr>
              <a:t>offset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 smtClean="0">
                <a:solidFill>
                  <a:schemeClr val="tx1"/>
                </a:solidFill>
              </a:rPr>
              <a:t>int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26419" y="492003"/>
            <a:ext cx="5884201" cy="13158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b="1" dirty="0" err="1" smtClean="0">
                <a:solidFill>
                  <a:schemeClr val="tx1"/>
                </a:solidFill>
              </a:rPr>
              <a:t>envType</a:t>
            </a:r>
            <a:r>
              <a:rPr lang="en-US" sz="1000" b="1" dirty="0" smtClean="0">
                <a:solidFill>
                  <a:schemeClr val="tx1"/>
                </a:solidFill>
              </a:rPr>
              <a:t> 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labelIdGenerator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 smtClean="0">
                <a:solidFill>
                  <a:schemeClr val="tx1"/>
                </a:solidFill>
              </a:rPr>
              <a:t>int</a:t>
            </a:r>
            <a:endParaRPr lang="en-US" sz="1000" dirty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parentStackLabelIdGenerator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>
                <a:solidFill>
                  <a:schemeClr val="tx1"/>
                </a:solidFill>
              </a:rPr>
              <a:t>int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list</a:t>
            </a:r>
            <a:endParaRPr lang="en-US" sz="1000" dirty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errorTable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>
                <a:solidFill>
                  <a:schemeClr val="tx1"/>
                </a:solidFill>
              </a:rPr>
              <a:t>errorType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list</a:t>
            </a:r>
            <a:endParaRPr lang="en-US" sz="1000" dirty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worningTable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>
                <a:solidFill>
                  <a:schemeClr val="tx1"/>
                </a:solidFill>
              </a:rPr>
              <a:t>errorType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list</a:t>
            </a:r>
            <a:endParaRPr lang="en-US" sz="1000" dirty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namesOfCurrLat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 smtClean="0">
                <a:solidFill>
                  <a:schemeClr val="tx1"/>
                </a:solidFill>
              </a:rPr>
              <a:t>symbolTableType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lineNumber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>
                <a:solidFill>
                  <a:schemeClr val="tx1"/>
                </a:solidFill>
              </a:rPr>
              <a:t>int</a:t>
            </a:r>
            <a:r>
              <a:rPr lang="en-US" sz="1000" dirty="0">
                <a:solidFill>
                  <a:schemeClr val="tx1"/>
                </a:solidFill>
              </a:rPr>
              <a:t>; </a:t>
            </a:r>
            <a:endParaRPr lang="en-US" sz="1000" dirty="0" smtClean="0">
              <a:solidFill>
                <a:schemeClr val="tx1"/>
              </a:solidFill>
            </a:endParaRPr>
          </a:p>
          <a:p>
            <a:r>
              <a:rPr lang="en-US" sz="1000" dirty="0" err="1" smtClean="0">
                <a:solidFill>
                  <a:schemeClr val="tx1"/>
                </a:solidFill>
              </a:rPr>
              <a:t>charOffset</a:t>
            </a:r>
            <a:r>
              <a:rPr lang="en-US" sz="1000" dirty="0">
                <a:solidFill>
                  <a:schemeClr val="tx1"/>
                </a:solidFill>
              </a:rPr>
              <a:t>: </a:t>
            </a:r>
            <a:r>
              <a:rPr lang="en-US" sz="1000" dirty="0" err="1" smtClean="0">
                <a:solidFill>
                  <a:schemeClr val="tx1"/>
                </a:solidFill>
              </a:rPr>
              <a:t>int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cxnSp>
        <p:nvCxnSpPr>
          <p:cNvPr id="13" name="Elbow Connector 12"/>
          <p:cNvCxnSpPr>
            <a:stCxn id="11" idx="2"/>
            <a:endCxn id="10" idx="0"/>
          </p:cNvCxnSpPr>
          <p:nvPr/>
        </p:nvCxnSpPr>
        <p:spPr>
          <a:xfrm rot="16200000" flipH="1">
            <a:off x="4390082" y="1186260"/>
            <a:ext cx="320369" cy="1563493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1" idx="2"/>
            <a:endCxn id="7" idx="0"/>
          </p:cNvCxnSpPr>
          <p:nvPr/>
        </p:nvCxnSpPr>
        <p:spPr>
          <a:xfrm rot="5400000">
            <a:off x="2826586" y="1186265"/>
            <a:ext cx="320376" cy="1563493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10" idx="1"/>
            <a:endCxn id="9" idx="1"/>
          </p:cNvCxnSpPr>
          <p:nvPr/>
        </p:nvCxnSpPr>
        <p:spPr>
          <a:xfrm rot="10800000" flipH="1" flipV="1">
            <a:off x="3953404" y="2573076"/>
            <a:ext cx="675019" cy="1370719"/>
          </a:xfrm>
          <a:prstGeom prst="bentConnector3">
            <a:avLst>
              <a:gd name="adj1" fmla="val -33866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0" idx="1"/>
            <a:endCxn id="8" idx="1"/>
          </p:cNvCxnSpPr>
          <p:nvPr/>
        </p:nvCxnSpPr>
        <p:spPr>
          <a:xfrm rot="10800000" flipH="1" flipV="1">
            <a:off x="3953404" y="2573077"/>
            <a:ext cx="1452343" cy="2786260"/>
          </a:xfrm>
          <a:prstGeom prst="bentConnector3">
            <a:avLst>
              <a:gd name="adj1" fmla="val -1574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7" idx="2"/>
            <a:endCxn id="6" idx="0"/>
          </p:cNvCxnSpPr>
          <p:nvPr/>
        </p:nvCxnSpPr>
        <p:spPr>
          <a:xfrm rot="5400000">
            <a:off x="2051038" y="2920234"/>
            <a:ext cx="307979" cy="1270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6" idx="2"/>
            <a:endCxn id="4" idx="0"/>
          </p:cNvCxnSpPr>
          <p:nvPr/>
        </p:nvCxnSpPr>
        <p:spPr>
          <a:xfrm rot="16200000" flipH="1">
            <a:off x="2426405" y="4375575"/>
            <a:ext cx="290966" cy="733723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6" idx="2"/>
            <a:endCxn id="5" idx="0"/>
          </p:cNvCxnSpPr>
          <p:nvPr/>
        </p:nvCxnSpPr>
        <p:spPr>
          <a:xfrm rot="5400000">
            <a:off x="1690377" y="4377880"/>
            <a:ext cx="295577" cy="733724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59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80294" y="778054"/>
            <a:ext cx="7511443" cy="4713594"/>
            <a:chOff x="680294" y="778054"/>
            <a:chExt cx="7511443" cy="4713594"/>
          </a:xfrm>
        </p:grpSpPr>
        <p:sp>
          <p:nvSpPr>
            <p:cNvPr id="4" name="Rounded Rectangle 3"/>
            <p:cNvSpPr/>
            <p:nvPr/>
          </p:nvSpPr>
          <p:spPr>
            <a:xfrm>
              <a:off x="680294" y="1942578"/>
              <a:ext cx="6332872" cy="2393910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846184" y="2228627"/>
              <a:ext cx="1498735" cy="46911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Scanner (tokens)</a:t>
              </a:r>
              <a:endParaRPr lang="en-US" sz="1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2596623" y="2228627"/>
              <a:ext cx="1651118" cy="46911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Parser  (Build AST)</a:t>
              </a:r>
              <a:endParaRPr lang="en-US" sz="1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104667" y="3164323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Semantic Anal.</a:t>
              </a:r>
            </a:p>
            <a:p>
              <a:pPr algn="ctr"/>
              <a:r>
                <a:rPr lang="en-US" sz="1400" dirty="0" smtClean="0"/>
                <a:t>(Clean AST &amp; ST)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752130" y="3164324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Java Source Code </a:t>
              </a:r>
            </a:p>
            <a:p>
              <a:pPr algn="ctr"/>
              <a:r>
                <a:rPr lang="en-US" sz="1400" dirty="0" smtClean="0"/>
                <a:t>Generation</a:t>
              </a:r>
            </a:p>
            <a:p>
              <a:pPr algn="ctr"/>
              <a:r>
                <a:rPr lang="en-US" sz="1400" dirty="0" smtClean="0"/>
                <a:t>(from </a:t>
              </a:r>
              <a:r>
                <a:rPr lang="en-US" sz="1400" dirty="0" err="1" smtClean="0"/>
                <a:t>OCaml</a:t>
              </a:r>
              <a:r>
                <a:rPr lang="en-US" sz="1400" dirty="0" smtClean="0"/>
                <a:t>)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411035" y="3164325"/>
              <a:ext cx="1498735" cy="6682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JVM Execution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41100" y="778054"/>
              <a:ext cx="796751" cy="1014199"/>
              <a:chOff x="1292802" y="286048"/>
              <a:chExt cx="796751" cy="1014199"/>
            </a:xfrm>
          </p:grpSpPr>
          <p:sp>
            <p:nvSpPr>
              <p:cNvPr id="11" name="Folded Corner 10"/>
              <p:cNvSpPr/>
              <p:nvPr/>
            </p:nvSpPr>
            <p:spPr>
              <a:xfrm>
                <a:off x="1292802" y="2860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olded Corner 11"/>
              <p:cNvSpPr/>
              <p:nvPr/>
            </p:nvSpPr>
            <p:spPr>
              <a:xfrm>
                <a:off x="1445202" y="4384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Folded Corner 12"/>
              <p:cNvSpPr/>
              <p:nvPr/>
            </p:nvSpPr>
            <p:spPr>
              <a:xfrm>
                <a:off x="1597602" y="5908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794301" y="978430"/>
              <a:ext cx="8266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Source</a:t>
              </a:r>
            </a:p>
            <a:p>
              <a:r>
                <a:rPr lang="en-US" dirty="0" smtClean="0"/>
                <a:t>Code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5839" y="3967156"/>
              <a:ext cx="16638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Latte Translator</a:t>
              </a:r>
              <a:endParaRPr lang="en-US" dirty="0"/>
            </a:p>
          </p:txBody>
        </p:sp>
        <p:cxnSp>
          <p:nvCxnSpPr>
            <p:cNvPr id="16" name="Straight Arrow Connector 15"/>
            <p:cNvCxnSpPr>
              <a:stCxn id="5" idx="3"/>
              <a:endCxn id="6" idx="1"/>
            </p:cNvCxnSpPr>
            <p:nvPr/>
          </p:nvCxnSpPr>
          <p:spPr>
            <a:xfrm>
              <a:off x="2344919" y="2463187"/>
              <a:ext cx="25170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834743" y="3175767"/>
              <a:ext cx="1098315" cy="63391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AST &amp; Symbol Table</a:t>
              </a:r>
              <a:endParaRPr lang="en-US" sz="1200" dirty="0"/>
            </a:p>
          </p:txBody>
        </p:sp>
        <p:cxnSp>
          <p:nvCxnSpPr>
            <p:cNvPr id="18" name="Elbow Connector 17"/>
            <p:cNvCxnSpPr>
              <a:stCxn id="6" idx="2"/>
              <a:endCxn id="17" idx="0"/>
            </p:cNvCxnSpPr>
            <p:nvPr/>
          </p:nvCxnSpPr>
          <p:spPr>
            <a:xfrm rot="5400000">
              <a:off x="2164032" y="1917616"/>
              <a:ext cx="478021" cy="2038281"/>
            </a:xfrm>
            <a:prstGeom prst="bentConnector3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7" idx="6"/>
              <a:endCxn id="7" idx="1"/>
            </p:cNvCxnSpPr>
            <p:nvPr/>
          </p:nvCxnSpPr>
          <p:spPr>
            <a:xfrm>
              <a:off x="1933058" y="3492725"/>
              <a:ext cx="171609" cy="571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3"/>
              <a:endCxn id="8" idx="1"/>
            </p:cNvCxnSpPr>
            <p:nvPr/>
          </p:nvCxnSpPr>
          <p:spPr>
            <a:xfrm>
              <a:off x="3603402" y="3498444"/>
              <a:ext cx="148728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8" idx="3"/>
              <a:endCxn id="9" idx="1"/>
            </p:cNvCxnSpPr>
            <p:nvPr/>
          </p:nvCxnSpPr>
          <p:spPr>
            <a:xfrm>
              <a:off x="5250865" y="3498445"/>
              <a:ext cx="160170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9" idx="3"/>
            </p:cNvCxnSpPr>
            <p:nvPr/>
          </p:nvCxnSpPr>
          <p:spPr>
            <a:xfrm flipV="1">
              <a:off x="6909770" y="3492725"/>
              <a:ext cx="515261" cy="57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425031" y="3313780"/>
              <a:ext cx="7667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Result</a:t>
              </a:r>
              <a:endParaRPr lang="en-US" dirty="0"/>
            </a:p>
          </p:txBody>
        </p:sp>
        <p:cxnSp>
          <p:nvCxnSpPr>
            <p:cNvPr id="24" name="Straight Arrow Connector 23"/>
            <p:cNvCxnSpPr>
              <a:stCxn id="13" idx="2"/>
              <a:endCxn id="5" idx="0"/>
            </p:cNvCxnSpPr>
            <p:nvPr/>
          </p:nvCxnSpPr>
          <p:spPr>
            <a:xfrm>
              <a:off x="1591876" y="1792253"/>
              <a:ext cx="3676" cy="4363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4247740" y="4477449"/>
              <a:ext cx="796751" cy="1014199"/>
              <a:chOff x="1292802" y="286048"/>
              <a:chExt cx="796751" cy="1014199"/>
            </a:xfrm>
          </p:grpSpPr>
          <p:sp>
            <p:nvSpPr>
              <p:cNvPr id="26" name="Folded Corner 25"/>
              <p:cNvSpPr/>
              <p:nvPr/>
            </p:nvSpPr>
            <p:spPr>
              <a:xfrm>
                <a:off x="1292802" y="2860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Folded Corner 26"/>
              <p:cNvSpPr/>
              <p:nvPr/>
            </p:nvSpPr>
            <p:spPr>
              <a:xfrm>
                <a:off x="1445202" y="4384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olded Corner 27"/>
              <p:cNvSpPr/>
              <p:nvPr/>
            </p:nvSpPr>
            <p:spPr>
              <a:xfrm>
                <a:off x="1597602" y="590848"/>
                <a:ext cx="491951" cy="709399"/>
              </a:xfrm>
              <a:prstGeom prst="foldedCorner">
                <a:avLst/>
              </a:prstGeom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5135599" y="4803213"/>
              <a:ext cx="13754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Lattakia</a:t>
              </a:r>
              <a:r>
                <a:rPr lang="en-US" dirty="0" smtClean="0"/>
                <a:t> Java</a:t>
              </a:r>
            </a:p>
            <a:p>
              <a:r>
                <a:rPr lang="en-US" dirty="0" smtClean="0"/>
                <a:t>Library</a:t>
              </a:r>
            </a:p>
          </p:txBody>
        </p:sp>
        <p:cxnSp>
          <p:nvCxnSpPr>
            <p:cNvPr id="31" name="Straight Arrow Connector 30"/>
            <p:cNvCxnSpPr>
              <a:stCxn id="26" idx="0"/>
              <a:endCxn id="8" idx="2"/>
            </p:cNvCxnSpPr>
            <p:nvPr/>
          </p:nvCxnSpPr>
          <p:spPr>
            <a:xfrm flipV="1">
              <a:off x="4493716" y="3832566"/>
              <a:ext cx="7782" cy="64488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Rounded Rectangle 31"/>
            <p:cNvSpPr/>
            <p:nvPr/>
          </p:nvSpPr>
          <p:spPr>
            <a:xfrm>
              <a:off x="4571744" y="2240068"/>
              <a:ext cx="2177410" cy="46911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Symbol Table Generation (from AST)</a:t>
              </a:r>
              <a:endParaRPr lang="en-US" sz="1400" dirty="0"/>
            </a:p>
          </p:txBody>
        </p:sp>
        <p:cxnSp>
          <p:nvCxnSpPr>
            <p:cNvPr id="42" name="Straight Arrow Connector 41"/>
            <p:cNvCxnSpPr>
              <a:stCxn id="6" idx="3"/>
              <a:endCxn id="32" idx="1"/>
            </p:cNvCxnSpPr>
            <p:nvPr/>
          </p:nvCxnSpPr>
          <p:spPr>
            <a:xfrm>
              <a:off x="4247741" y="2463187"/>
              <a:ext cx="324003" cy="1144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Elbow Connector 43"/>
            <p:cNvCxnSpPr>
              <a:stCxn id="32" idx="2"/>
            </p:cNvCxnSpPr>
            <p:nvPr/>
          </p:nvCxnSpPr>
          <p:spPr>
            <a:xfrm rot="5400000">
              <a:off x="4425623" y="1705747"/>
              <a:ext cx="231386" cy="2238266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89499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1553</TotalTime>
  <Words>352</Words>
  <Application>Microsoft Macintosh PowerPoint</Application>
  <PresentationFormat>On-screen Show (4:3)</PresentationFormat>
  <Paragraphs>124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Columbia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Scott</dc:creator>
  <cp:lastModifiedBy>Katherine Scott</cp:lastModifiedBy>
  <cp:revision>25</cp:revision>
  <dcterms:created xsi:type="dcterms:W3CDTF">2011-12-20T19:04:33Z</dcterms:created>
  <dcterms:modified xsi:type="dcterms:W3CDTF">2011-12-22T17:49:17Z</dcterms:modified>
</cp:coreProperties>
</file>