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533044045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9533044045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956f0ae99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956f0ae99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56f0ae99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956f0ae99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56f0ae99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956f0ae99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956f0ae99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956f0ae99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956f0ae99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956f0ae99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956f0ae99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956f0ae99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956f0ae99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956f0ae99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956f0ae99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956f0ae99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956f0ae99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956f0ae99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956f0ae99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956f0ae99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53304404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53304404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956f0ae99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956f0ae99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956f0ae998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956f0ae998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533044045_0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9533044045_0_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19533044045_0_185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533044045_0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533044045_0_2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9533044045_0_259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533044045_0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533044045_0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9533044045_0_268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533044045_0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533044045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9533044045_0_249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533044045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533044045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956f0ae99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956f0ae99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56f0ae99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956f0ae99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hyperlink" Target="https://github.com/WuJie1010/Facial-Expression-Recognition.Pytorch.git" TargetMode="External"/><Relationship Id="rId5" Type="http://schemas.openxmlformats.org/officeDocument/2006/relationships/hyperlink" Target="https://www.clarifai.com/models/weapon-detector" TargetMode="External"/><Relationship Id="rId6" Type="http://schemas.openxmlformats.org/officeDocument/2006/relationships/hyperlink" Target="https://cloud.google.com/speech-to-tex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hyperlink" Target="https://aclanthology.org/W17-5204/" TargetMode="External"/><Relationship Id="rId5" Type="http://schemas.openxmlformats.org/officeDocument/2006/relationships/hyperlink" Target="https://aclanthology.org/2022.findings-naacl.41/" TargetMode="External"/><Relationship Id="rId6" Type="http://schemas.openxmlformats.org/officeDocument/2006/relationships/hyperlink" Target="https://link.springer.com/chapter/10.1007/978-3-319-95204-8_49" TargetMode="External"/><Relationship Id="rId7" Type="http://schemas.openxmlformats.org/officeDocument/2006/relationships/hyperlink" Target="https://ieeexplore.ieee.org/abstract/document/896205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https://ieeexplore.ieee.org/abstract/document/5231878?casa_token=Kzfq1c98j_YAAAAA:_yJEFUsmmXYJMtuoIswDexNSJ8SXpjLDPnUWPDToUXdImH7zS22_lhrmf8n0IVZObqu3j_Ti3XIp" TargetMode="External"/><Relationship Id="rId5" Type="http://schemas.openxmlformats.org/officeDocument/2006/relationships/hyperlink" Target="https://dl.acm.org/doi/abs/10.1145/3351095.3372879" TargetMode="External"/><Relationship Id="rId6" Type="http://schemas.openxmlformats.org/officeDocument/2006/relationships/hyperlink" Target="https://ieeexplore.ieee.org/abstract/document/9671635?casa_token=m_9NIBTHNyUAAAAA:O8QWncN9v5PbkkpzTwEvcX9lHgghOdI55c1LjkP9DMkWdEbbNIa-130ddjQ1oECVWp9sAmOut7h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afcYoHfqpnmD1Nu5g-0IHpYl3mo7Mxy7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p5ZrKJZa-YS1WpORyHHByybCS7DGurTO/view" TargetMode="External"/><Relationship Id="rId7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95275" y="411950"/>
            <a:ext cx="82089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Belleza"/>
              <a:buNone/>
            </a:pPr>
            <a:r>
              <a:rPr b="1" lang="en" sz="3600">
                <a:solidFill>
                  <a:srgbClr val="002060"/>
                </a:solidFill>
              </a:rPr>
              <a:t>What Makes A Video Radicalizing? Identifying Sources of Influence in Extremist Videos</a:t>
            </a:r>
            <a:endParaRPr b="1" sz="3600">
              <a:solidFill>
                <a:srgbClr val="002060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95275" y="1904600"/>
            <a:ext cx="8568600" cy="28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lang="en" sz="1800">
                <a:solidFill>
                  <a:srgbClr val="002060"/>
                </a:solidFill>
              </a:rPr>
              <a:t>Lin Ai, Yu-Wen Chen, Seoyoung Kweon, Yuwen Yu, </a:t>
            </a:r>
            <a:endParaRPr b="1" sz="18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lang="en" sz="1800">
                <a:solidFill>
                  <a:srgbClr val="002060"/>
                </a:solidFill>
              </a:rPr>
              <a:t>Julia Hirschberg, Sarah Ita Levitan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lang="en" sz="1800">
                <a:solidFill>
                  <a:srgbClr val="002060"/>
                </a:solidFill>
              </a:rPr>
              <a:t>November 22, 2022</a:t>
            </a:r>
            <a:endParaRPr b="1" sz="1800">
              <a:solidFill>
                <a:srgbClr val="002060"/>
              </a:solidFill>
            </a:endParaRPr>
          </a:p>
        </p:txBody>
      </p:sp>
      <p:grpSp>
        <p:nvGrpSpPr>
          <p:cNvPr id="62" name="Google Shape;62;p14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63" name="Google Shape;63;p14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" name="Google Shape;6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0" r="20280" t="0"/>
          <a:stretch/>
        </p:blipFill>
        <p:spPr>
          <a:xfrm>
            <a:off x="6208625" y="467325"/>
            <a:ext cx="2935225" cy="400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23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53" name="Google Shape;153;p23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4" name="Google Shape;154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Google Shape;155;p23"/>
          <p:cNvPicPr preferRelativeResize="0"/>
          <p:nvPr/>
        </p:nvPicPr>
        <p:blipFill rotWithShape="1">
          <a:blip r:embed="rId4">
            <a:alphaModFix/>
          </a:blip>
          <a:srcRect b="4603" l="3845" r="2372" t="3880"/>
          <a:stretch/>
        </p:blipFill>
        <p:spPr>
          <a:xfrm>
            <a:off x="420275" y="1290875"/>
            <a:ext cx="3972701" cy="2396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5">
            <a:alphaModFix/>
          </a:blip>
          <a:srcRect b="4393" l="3513" r="2030" t="3686"/>
          <a:stretch/>
        </p:blipFill>
        <p:spPr>
          <a:xfrm>
            <a:off x="4841275" y="1290875"/>
            <a:ext cx="4034750" cy="2428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1137025" y="3719850"/>
            <a:ext cx="25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Viewers’</a:t>
            </a:r>
            <a:r>
              <a:rPr lang="en" sz="1200"/>
              <a:t> opinion on radical groups</a:t>
            </a:r>
            <a:endParaRPr sz="1200"/>
          </a:p>
        </p:txBody>
      </p:sp>
      <p:sp>
        <p:nvSpPr>
          <p:cNvPr id="158" name="Google Shape;158;p23"/>
          <p:cNvSpPr txBox="1"/>
          <p:nvPr/>
        </p:nvSpPr>
        <p:spPr>
          <a:xfrm>
            <a:off x="5589050" y="3719850"/>
            <a:ext cx="25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Viewers’</a:t>
            </a:r>
            <a:r>
              <a:rPr lang="en" sz="1200"/>
              <a:t> opinion on media sources</a:t>
            </a:r>
            <a:endParaRPr sz="1200"/>
          </a:p>
        </p:txBody>
      </p:sp>
      <p:sp>
        <p:nvSpPr>
          <p:cNvPr id="159" name="Google Shape;159;p23"/>
          <p:cNvSpPr txBox="1"/>
          <p:nvPr>
            <p:ph type="title"/>
          </p:nvPr>
        </p:nvSpPr>
        <p:spPr>
          <a:xfrm>
            <a:off x="247675" y="0"/>
            <a:ext cx="6316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Viewer Traits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65" name="Google Shape;165;p24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6" name="Google Shape;166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24"/>
          <p:cNvSpPr txBox="1"/>
          <p:nvPr>
            <p:ph type="title"/>
          </p:nvPr>
        </p:nvSpPr>
        <p:spPr>
          <a:xfrm>
            <a:off x="247675" y="0"/>
            <a:ext cx="6316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Questions</a:t>
            </a:r>
            <a:endParaRPr sz="3000"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025" y="877713"/>
            <a:ext cx="4143823" cy="33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2408" y="129100"/>
            <a:ext cx="3253217" cy="463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5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75" name="Google Shape;175;p25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6" name="Google Shape;176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5"/>
          <p:cNvSpPr txBox="1"/>
          <p:nvPr/>
        </p:nvSpPr>
        <p:spPr>
          <a:xfrm>
            <a:off x="311550" y="922500"/>
            <a:ext cx="8520600" cy="3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Enjoyment Score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How much raters enjoyed watching each video [-2, 2]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Content Score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Whether raters thought a video is persuasive, trustworthy, logical, and professionally created [-1, 1]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Actions Score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posting a criticizing comment [score -2]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disliking the video [score -1]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liking the video [score 1]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posting a supporting comment [score 2]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considering joining the group [score 3]</a:t>
            </a:r>
            <a:endParaRPr sz="1800"/>
          </a:p>
        </p:txBody>
      </p:sp>
      <p:sp>
        <p:nvSpPr>
          <p:cNvPr id="178" name="Google Shape;178;p25"/>
          <p:cNvSpPr txBox="1"/>
          <p:nvPr>
            <p:ph type="title"/>
          </p:nvPr>
        </p:nvSpPr>
        <p:spPr>
          <a:xfrm>
            <a:off x="247675" y="0"/>
            <a:ext cx="614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Evaluation Metrics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6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84" name="Google Shape;184;p26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5" name="Google Shape;185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26"/>
          <p:cNvSpPr txBox="1"/>
          <p:nvPr>
            <p:ph type="title"/>
          </p:nvPr>
        </p:nvSpPr>
        <p:spPr>
          <a:xfrm>
            <a:off x="247675" y="0"/>
            <a:ext cx="8328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Significant Viewer Traits (RQ1)</a:t>
            </a:r>
            <a:endParaRPr sz="3000"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1737" y="1052212"/>
            <a:ext cx="5800225" cy="303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93" name="Google Shape;193;p27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4" name="Google Shape;194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27"/>
          <p:cNvSpPr txBox="1"/>
          <p:nvPr>
            <p:ph type="title"/>
          </p:nvPr>
        </p:nvSpPr>
        <p:spPr>
          <a:xfrm>
            <a:off x="247675" y="0"/>
            <a:ext cx="889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Significant Video Characteristics (RQ2)</a:t>
            </a:r>
            <a:endParaRPr sz="3000"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188" y="1213038"/>
            <a:ext cx="5463626" cy="27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8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202" name="Google Shape;202;p28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3" name="Google Shape;203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28"/>
          <p:cNvSpPr txBox="1"/>
          <p:nvPr>
            <p:ph type="title"/>
          </p:nvPr>
        </p:nvSpPr>
        <p:spPr>
          <a:xfrm>
            <a:off x="247675" y="0"/>
            <a:ext cx="8328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Multimodal Features</a:t>
            </a:r>
            <a:endParaRPr sz="3000"/>
          </a:p>
        </p:txBody>
      </p:sp>
      <p:sp>
        <p:nvSpPr>
          <p:cNvPr id="205" name="Google Shape;205;p28"/>
          <p:cNvSpPr txBox="1"/>
          <p:nvPr/>
        </p:nvSpPr>
        <p:spPr>
          <a:xfrm>
            <a:off x="311550" y="812425"/>
            <a:ext cx="8520600" cy="28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Textual features: LIWC </a:t>
            </a:r>
            <a:r>
              <a:rPr baseline="30000" lang="en" sz="1600"/>
              <a:t>3</a:t>
            </a:r>
            <a:r>
              <a:rPr lang="en" sz="1600"/>
              <a:t>, </a:t>
            </a:r>
            <a:r>
              <a:rPr lang="en" sz="1600"/>
              <a:t>Grievance Dictionary </a:t>
            </a:r>
            <a:r>
              <a:rPr baseline="30000" lang="en" sz="1600"/>
              <a:t>4</a:t>
            </a:r>
            <a:r>
              <a:rPr lang="en" sz="1600"/>
              <a:t>, VADER </a:t>
            </a:r>
            <a:r>
              <a:rPr baseline="30000" lang="en" sz="1600"/>
              <a:t>5</a:t>
            </a:r>
            <a:endParaRPr baseline="30000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Acoustic features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OpenSmile features (pitch, intensity, etc)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SpeechBrain’s emotion detection model </a:t>
            </a:r>
            <a:r>
              <a:rPr baseline="30000" lang="en" sz="1600"/>
              <a:t>6</a:t>
            </a:r>
            <a:endParaRPr baseline="30000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Visual features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Pre-trained FER (facial expression recognition) model </a:t>
            </a:r>
            <a:r>
              <a:rPr baseline="30000" lang="en" sz="1600"/>
              <a:t>7</a:t>
            </a:r>
            <a:endParaRPr baseline="30000"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Clarifai’s weapon detector model </a:t>
            </a:r>
            <a:r>
              <a:rPr baseline="30000" lang="en" sz="1600"/>
              <a:t>8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Data pre-processing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Transcripts extracted using the Google Speech-to-text service </a:t>
            </a:r>
            <a:r>
              <a:rPr baseline="30000" lang="en" sz="1600"/>
              <a:t>9</a:t>
            </a:r>
            <a:endParaRPr baseline="30000"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IPU level segmentation</a:t>
            </a:r>
            <a:endParaRPr sz="1600"/>
          </a:p>
        </p:txBody>
      </p:sp>
      <p:sp>
        <p:nvSpPr>
          <p:cNvPr id="206" name="Google Shape;206;p28"/>
          <p:cNvSpPr txBox="1"/>
          <p:nvPr/>
        </p:nvSpPr>
        <p:spPr>
          <a:xfrm>
            <a:off x="-150" y="3632475"/>
            <a:ext cx="91440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/>
              <a:t>3</a:t>
            </a:r>
            <a:r>
              <a:rPr lang="en" sz="800"/>
              <a:t>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Pennebaker, James W., et al.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The development and psychometric properties of LIWC2015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. 2015.</a:t>
            </a:r>
            <a:endParaRPr sz="8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dk1"/>
                </a:solidFill>
              </a:rPr>
              <a:t>4</a:t>
            </a: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van der Vegt, Isabelle, et al. "The grievance dictionary: Understanding threatening language use."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Behavior research methods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 53.5 (2021): 2105-2119.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dk1"/>
                </a:solidFill>
              </a:rPr>
              <a:t>5</a:t>
            </a: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Hutto, Clayton, and Eric Gilbert. "Vader: A parsimonious rule-based model for sentiment analysis of social media text."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Proceedings of the international AAAI conference on web and social media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. Vol. 8. No. 1. 2014.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dk1"/>
                </a:solidFill>
              </a:rPr>
              <a:t>6</a:t>
            </a: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Ravanelli, Mirco, et al. "SpeechBrain: A general-purpose speech toolkit."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arXiv preprint arXiv:2106.04624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 (2021).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dk1"/>
                </a:solidFill>
              </a:rPr>
              <a:t>7</a:t>
            </a: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Facial-Expression-Recognition.Pytorch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dk1"/>
                </a:solidFill>
              </a:rPr>
              <a:t>8</a:t>
            </a: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Clarifai weapon detector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dk1"/>
                </a:solidFill>
              </a:rPr>
              <a:t>9</a:t>
            </a: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Google Speech-To-Text</a:t>
            </a:r>
            <a:endParaRPr sz="8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9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212" name="Google Shape;212;p29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3" name="Google Shape;21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29"/>
          <p:cNvSpPr txBox="1"/>
          <p:nvPr>
            <p:ph type="title"/>
          </p:nvPr>
        </p:nvSpPr>
        <p:spPr>
          <a:xfrm>
            <a:off x="247675" y="0"/>
            <a:ext cx="889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Significant Multimodal Features (RQ3)</a:t>
            </a:r>
            <a:endParaRPr sz="3000"/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4538" y="1341711"/>
            <a:ext cx="6154577" cy="246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30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221" name="Google Shape;221;p30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2" name="Google Shape;222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3" name="Google Shape;22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338" y="1311837"/>
            <a:ext cx="5943025" cy="2519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>
            <p:ph type="title"/>
          </p:nvPr>
        </p:nvSpPr>
        <p:spPr>
          <a:xfrm>
            <a:off x="247675" y="0"/>
            <a:ext cx="889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Significant Multimodal Features (RQ3)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31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230" name="Google Shape;230;p31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1" name="Google Shape;231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Google Shape;2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700" y="1320388"/>
            <a:ext cx="6150252" cy="25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 txBox="1"/>
          <p:nvPr>
            <p:ph type="title"/>
          </p:nvPr>
        </p:nvSpPr>
        <p:spPr>
          <a:xfrm>
            <a:off x="247675" y="0"/>
            <a:ext cx="8896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Significant Multimodal Features (RQ3)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32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239" name="Google Shape;239;p32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0" name="Google Shape;240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32"/>
          <p:cNvSpPr txBox="1"/>
          <p:nvPr/>
        </p:nvSpPr>
        <p:spPr>
          <a:xfrm>
            <a:off x="311700" y="1171200"/>
            <a:ext cx="8520600" cy="2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Collected a corpus of </a:t>
            </a:r>
            <a:r>
              <a:rPr lang="en" sz="1800">
                <a:solidFill>
                  <a:schemeClr val="dk1"/>
                </a:solidFill>
              </a:rPr>
              <a:t>videos for 5 extremist groups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Designed a comprehensive questionnaire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Answered three questions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RQ1:</a:t>
            </a:r>
            <a:r>
              <a:rPr lang="en" sz="1800">
                <a:solidFill>
                  <a:schemeClr val="dk1"/>
                </a:solidFill>
              </a:rPr>
              <a:t> What viewer traits, such as personality traits and media consumption, are associated with their video preferences?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RQ2:</a:t>
            </a:r>
            <a:r>
              <a:rPr lang="en" sz="1800">
                <a:solidFill>
                  <a:schemeClr val="dk1"/>
                </a:solidFill>
              </a:rPr>
              <a:t> What video characteristics, such as speaker traits, video quality, and arousing emotions, are correlated with viewers' perception?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" sz="1800">
                <a:solidFill>
                  <a:schemeClr val="dk1"/>
                </a:solidFill>
              </a:rPr>
              <a:t>RQ3:</a:t>
            </a:r>
            <a:r>
              <a:rPr lang="en" sz="1800">
                <a:solidFill>
                  <a:schemeClr val="dk1"/>
                </a:solidFill>
              </a:rPr>
              <a:t> What multimodal features are correlated with viewers’ perception?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2" name="Google Shape;242;p32"/>
          <p:cNvSpPr txBox="1"/>
          <p:nvPr>
            <p:ph type="title"/>
          </p:nvPr>
        </p:nvSpPr>
        <p:spPr>
          <a:xfrm>
            <a:off x="247675" y="0"/>
            <a:ext cx="614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Conclusions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5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71" name="Google Shape;71;p15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" name="Google Shape;7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5"/>
          <p:cNvSpPr txBox="1"/>
          <p:nvPr/>
        </p:nvSpPr>
        <p:spPr>
          <a:xfrm>
            <a:off x="311700" y="1152475"/>
            <a:ext cx="85206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 sz="1800"/>
              <a:t>Increase our understanding of online radicalization efforts by analyzing right- and left-leaning groups’ videos in social media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What sort of viewers do these videos appeal to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What methods are employed in producing more persuasive videos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How can we use multimodality features to </a:t>
            </a:r>
            <a:r>
              <a:rPr lang="en" sz="1800"/>
              <a:t>identify</a:t>
            </a:r>
            <a:r>
              <a:rPr lang="en" sz="1800"/>
              <a:t> radical videos computationally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How might new, potentially influential extremist groups be identified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Identify potentially useful de-radicalizing videos</a:t>
            </a:r>
            <a:endParaRPr sz="1800"/>
          </a:p>
        </p:txBody>
      </p:sp>
      <p:sp>
        <p:nvSpPr>
          <p:cNvPr id="74" name="Google Shape;74;p15"/>
          <p:cNvSpPr txBox="1"/>
          <p:nvPr>
            <p:ph type="title"/>
          </p:nvPr>
        </p:nvSpPr>
        <p:spPr>
          <a:xfrm>
            <a:off x="247675" y="0"/>
            <a:ext cx="4593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Goals of Our Research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3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248" name="Google Shape;248;p33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49" name="Google Shape;249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33"/>
          <p:cNvSpPr txBox="1"/>
          <p:nvPr>
            <p:ph type="title"/>
          </p:nvPr>
        </p:nvSpPr>
        <p:spPr>
          <a:xfrm>
            <a:off x="247675" y="0"/>
            <a:ext cx="6146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Ongoing Work</a:t>
            </a:r>
            <a:endParaRPr sz="3000"/>
          </a:p>
        </p:txBody>
      </p:sp>
      <p:pic>
        <p:nvPicPr>
          <p:cNvPr id="251" name="Google Shape;25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3150" y="1305537"/>
            <a:ext cx="4293223" cy="253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/>
          <p:nvPr/>
        </p:nvSpPr>
        <p:spPr>
          <a:xfrm>
            <a:off x="301700" y="1012950"/>
            <a:ext cx="4128600" cy="31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Define techniques/strategies being used by extremist groups in different phases of radicalization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Annotate videos with these techniques/strategies to score the radical level of the videos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Define and annotate strategies of de-radicalizing videos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Former group members detaching from the group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" sz="1600">
                <a:solidFill>
                  <a:schemeClr val="dk1"/>
                </a:solidFill>
              </a:rPr>
              <a:t>Intra-group conflict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4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258" name="Google Shape;258;p34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9" name="Google Shape;259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34"/>
          <p:cNvSpPr txBox="1"/>
          <p:nvPr>
            <p:ph type="title"/>
          </p:nvPr>
        </p:nvSpPr>
        <p:spPr>
          <a:xfrm>
            <a:off x="3166050" y="1540950"/>
            <a:ext cx="28119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Belleza"/>
              <a:buNone/>
            </a:pPr>
            <a:r>
              <a:rPr b="1" lang="en" sz="3600">
                <a:solidFill>
                  <a:srgbClr val="002060"/>
                </a:solidFill>
              </a:rPr>
              <a:t>Thank you!</a:t>
            </a:r>
            <a:endParaRPr b="1" sz="3600">
              <a:solidFill>
                <a:srgbClr val="00206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Belleza"/>
              <a:buNone/>
            </a:pPr>
            <a:r>
              <a:rPr b="1" lang="en" sz="3600">
                <a:solidFill>
                  <a:srgbClr val="002060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81" name="Google Shape;81;p16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16"/>
          <p:cNvSpPr txBox="1"/>
          <p:nvPr>
            <p:ph type="title"/>
          </p:nvPr>
        </p:nvSpPr>
        <p:spPr>
          <a:xfrm>
            <a:off x="247675" y="0"/>
            <a:ext cx="4593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Related Work</a:t>
            </a:r>
            <a:endParaRPr sz="3000"/>
          </a:p>
        </p:txBody>
      </p:sp>
      <p:sp>
        <p:nvSpPr>
          <p:cNvPr id="84" name="Google Shape;84;p16"/>
          <p:cNvSpPr txBox="1"/>
          <p:nvPr/>
        </p:nvSpPr>
        <p:spPr>
          <a:xfrm>
            <a:off x="311700" y="1152475"/>
            <a:ext cx="85206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Radicalization detection in social media using </a:t>
            </a:r>
            <a:r>
              <a:rPr b="1" lang="en" sz="1800"/>
              <a:t>textual features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Hartung et al. (2017)</a:t>
            </a:r>
            <a:r>
              <a:rPr lang="en" sz="1800"/>
              <a:t> attempt to identify right-wing extremist content in German Twitter profiles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Hofmann et al. (2022)</a:t>
            </a:r>
            <a:r>
              <a:rPr lang="en" sz="1800"/>
              <a:t> leverage network structure of Reddit forums to detect polarized concepts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Lopez-Sancez et al. (2018)</a:t>
            </a:r>
            <a:r>
              <a:rPr lang="en" sz="1800"/>
              <a:t> and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Araque and Iglesias (2020)</a:t>
            </a:r>
            <a:r>
              <a:rPr lang="en" sz="1800"/>
              <a:t> develop methods to identify radicalizing content in Twitter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7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91" name="Google Shape;91;p17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7"/>
          <p:cNvSpPr txBox="1"/>
          <p:nvPr>
            <p:ph type="title"/>
          </p:nvPr>
        </p:nvSpPr>
        <p:spPr>
          <a:xfrm>
            <a:off x="247675" y="0"/>
            <a:ext cx="4593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Related Work</a:t>
            </a:r>
            <a:endParaRPr sz="3000"/>
          </a:p>
        </p:txBody>
      </p:sp>
      <p:sp>
        <p:nvSpPr>
          <p:cNvPr id="94" name="Google Shape;94;p17"/>
          <p:cNvSpPr txBox="1"/>
          <p:nvPr/>
        </p:nvSpPr>
        <p:spPr>
          <a:xfrm>
            <a:off x="311700" y="1152475"/>
            <a:ext cx="85206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Radicalization detection in </a:t>
            </a:r>
            <a:r>
              <a:rPr b="1" lang="en" sz="1800"/>
              <a:t>multimodal</a:t>
            </a:r>
            <a:r>
              <a:rPr b="1" lang="en" sz="1800"/>
              <a:t> content</a:t>
            </a:r>
            <a:endParaRPr b="1"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Bermingham et al. (2009)</a:t>
            </a:r>
            <a:r>
              <a:rPr lang="en" sz="1800"/>
              <a:t> detect radicalization in Jihadist YouTube videos using social network analysis and sentiment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Ribeiro et al. (2020)</a:t>
            </a:r>
            <a:r>
              <a:rPr lang="en" sz="1800"/>
              <a:t> collect 330,925 YouTube videos to identify radicalizing pipelines for far-right groups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Ai et al. (2021)</a:t>
            </a:r>
            <a:r>
              <a:rPr lang="en" sz="1800"/>
              <a:t> identify multimodal features of far-right and far-left groups that makes them more popular and more persuasive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8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01" name="Google Shape;101;p18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2" name="Google Shape;10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8"/>
          <p:cNvSpPr txBox="1"/>
          <p:nvPr>
            <p:ph type="title"/>
          </p:nvPr>
        </p:nvSpPr>
        <p:spPr>
          <a:xfrm>
            <a:off x="247675" y="0"/>
            <a:ext cx="4593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Prior</a:t>
            </a:r>
            <a:r>
              <a:rPr lang="en" sz="3000"/>
              <a:t> Work</a:t>
            </a:r>
            <a:endParaRPr sz="30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1075" y="2813775"/>
            <a:ext cx="6561826" cy="15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11550" y="972488"/>
            <a:ext cx="8520600" cy="1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Collected a large number of videos for 5 extremist groups from YouTube and BitChute and extracted metadata and multimodal features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Used # comments and likes to </a:t>
            </a:r>
            <a:r>
              <a:rPr lang="en" sz="1800"/>
              <a:t>identify</a:t>
            </a:r>
            <a:r>
              <a:rPr lang="en" sz="1800"/>
              <a:t> video popularity changes over time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Trained stance detection models to identify stance (pro-, anti-group, or neutral) of a given video using video title and description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9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12" name="Google Shape;112;p19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" name="Google Shape;11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19"/>
          <p:cNvSpPr txBox="1"/>
          <p:nvPr>
            <p:ph type="title"/>
          </p:nvPr>
        </p:nvSpPr>
        <p:spPr>
          <a:xfrm>
            <a:off x="247675" y="0"/>
            <a:ext cx="4593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Background</a:t>
            </a:r>
            <a:endParaRPr sz="3000"/>
          </a:p>
        </p:txBody>
      </p:sp>
      <p:sp>
        <p:nvSpPr>
          <p:cNvPr id="115" name="Google Shape;115;p19"/>
          <p:cNvSpPr txBox="1"/>
          <p:nvPr/>
        </p:nvSpPr>
        <p:spPr>
          <a:xfrm>
            <a:off x="-150" y="4380475"/>
            <a:ext cx="9144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/>
              <a:t>1</a:t>
            </a:r>
            <a:r>
              <a:rPr lang="en" sz="800"/>
              <a:t>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Amarasingam, Amarnath, and Marc-André Argentino. "The QAnon conspiracy theory: A security threat in the making."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CTC Sentinel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 13.7 (2020): 37-44.</a:t>
            </a:r>
            <a:endParaRPr sz="8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dk1"/>
                </a:solidFill>
              </a:rPr>
              <a:t>2</a:t>
            </a:r>
            <a:r>
              <a:rPr lang="en" sz="800">
                <a:solidFill>
                  <a:schemeClr val="dk1"/>
                </a:solidFill>
              </a:rPr>
              <a:t>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Garry, Amanda, et al. "QAnon conspiracy theory: examining its evolution and mechanisms of radicalization." </a:t>
            </a:r>
            <a:r>
              <a:rPr i="1" lang="en" sz="800">
                <a:solidFill>
                  <a:srgbClr val="222222"/>
                </a:solidFill>
                <a:highlight>
                  <a:srgbClr val="FFFFFF"/>
                </a:highlight>
              </a:rPr>
              <a:t>Journal for Deradicalization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 26 (2021): 152-216.</a:t>
            </a:r>
            <a:endParaRPr sz="800">
              <a:solidFill>
                <a:srgbClr val="222222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11700" y="1152475"/>
            <a:ext cx="85206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QAnon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Originated in 2017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One of the prime conspiracy-based radicalization groups </a:t>
            </a:r>
            <a:r>
              <a:rPr baseline="30000" lang="en" sz="1800"/>
              <a:t>1, 2</a:t>
            </a:r>
            <a:endParaRPr baseline="30000" sz="1800"/>
          </a:p>
        </p:txBody>
      </p:sp>
      <p:pic>
        <p:nvPicPr>
          <p:cNvPr id="117" name="Google Shape;117;p19" title="pro-QAnon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9474" y="2256413"/>
            <a:ext cx="2453250" cy="1839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8" name="Google Shape;118;p19" title="anti-QAnon.mo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1275" y="2256449"/>
            <a:ext cx="2453250" cy="183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0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24" name="Google Shape;124;p20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" name="Google Shape;12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20"/>
          <p:cNvSpPr txBox="1"/>
          <p:nvPr/>
        </p:nvSpPr>
        <p:spPr>
          <a:xfrm>
            <a:off x="311700" y="1152475"/>
            <a:ext cx="8520600" cy="3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Little study has computationally analyzed QAnon related videos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How these videos drag viewers into the process of radicalization?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Who the videos are the most appealing to?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 designed a comprehensive questionnaire to answer two research questions: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RQ1:</a:t>
            </a:r>
            <a:r>
              <a:rPr lang="en" sz="1800"/>
              <a:t> What viewer traits, such as personality traits and media consumption, are associated with their video preferences?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RQ2:</a:t>
            </a:r>
            <a:r>
              <a:rPr lang="en" sz="1800"/>
              <a:t> What video characteristics, such as speaker traits, video quality, and arousing emotions, are correlated with viewers' perception?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RQ3:</a:t>
            </a:r>
            <a:r>
              <a:rPr lang="en" sz="1800"/>
              <a:t> What multimodal features are correlated with viewers’ perception?</a:t>
            </a:r>
            <a:endParaRPr sz="1800"/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247675" y="0"/>
            <a:ext cx="4593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Questionnaire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1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33" name="Google Shape;133;p21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4" name="Google Shape;13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1"/>
          <p:cNvSpPr txBox="1"/>
          <p:nvPr/>
        </p:nvSpPr>
        <p:spPr>
          <a:xfrm>
            <a:off x="311700" y="1152475"/>
            <a:ext cx="85206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 selected 3 pro- and 3 anti-QAnon videos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 recruited 46 participants, primarily college students</a:t>
            </a:r>
            <a:endParaRPr sz="1800"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 b="1353" l="860" r="1301" t="2630"/>
          <a:stretch/>
        </p:blipFill>
        <p:spPr>
          <a:xfrm>
            <a:off x="1212163" y="1928325"/>
            <a:ext cx="6719375" cy="283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type="title"/>
          </p:nvPr>
        </p:nvSpPr>
        <p:spPr>
          <a:xfrm>
            <a:off x="247675" y="0"/>
            <a:ext cx="6316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Viewer Traits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2"/>
          <p:cNvGrpSpPr/>
          <p:nvPr/>
        </p:nvGrpSpPr>
        <p:grpSpPr>
          <a:xfrm>
            <a:off x="-150" y="4761900"/>
            <a:ext cx="9144000" cy="381600"/>
            <a:chOff x="-150" y="4761900"/>
            <a:chExt cx="9144000" cy="381600"/>
          </a:xfrm>
        </p:grpSpPr>
        <p:sp>
          <p:nvSpPr>
            <p:cNvPr id="143" name="Google Shape;143;p22"/>
            <p:cNvSpPr/>
            <p:nvPr/>
          </p:nvSpPr>
          <p:spPr>
            <a:xfrm>
              <a:off x="-150" y="4761900"/>
              <a:ext cx="9144000" cy="381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4" name="Google Shape;14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625" y="4830825"/>
              <a:ext cx="1997205" cy="243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" name="Google Shape;145;p22"/>
          <p:cNvPicPr preferRelativeResize="0"/>
          <p:nvPr/>
        </p:nvPicPr>
        <p:blipFill rotWithShape="1">
          <a:blip r:embed="rId4">
            <a:alphaModFix/>
          </a:blip>
          <a:srcRect b="4750" l="4566" r="2045" t="4587"/>
          <a:stretch/>
        </p:blipFill>
        <p:spPr>
          <a:xfrm>
            <a:off x="1655837" y="822050"/>
            <a:ext cx="5832325" cy="34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3277950" y="4321450"/>
            <a:ext cx="258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Viewers’</a:t>
            </a:r>
            <a:r>
              <a:rPr lang="en" sz="1200"/>
              <a:t> self-reported personalities</a:t>
            </a:r>
            <a:endParaRPr sz="1200"/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247675" y="0"/>
            <a:ext cx="63168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ecoType Naskh"/>
              <a:buNone/>
            </a:pPr>
            <a:r>
              <a:rPr lang="en" sz="3000"/>
              <a:t>QAnon – Viewer Traits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