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Lst>
  <p:notesMasterIdLst>
    <p:notesMasterId r:id="rId58"/>
  </p:notesMasterIdLst>
  <p:sldIdLst>
    <p:sldId id="256" r:id="rId2"/>
    <p:sldId id="415" r:id="rId3"/>
    <p:sldId id="416" r:id="rId4"/>
    <p:sldId id="417" r:id="rId5"/>
    <p:sldId id="446" r:id="rId6"/>
    <p:sldId id="418" r:id="rId7"/>
    <p:sldId id="421" r:id="rId8"/>
    <p:sldId id="425" r:id="rId9"/>
    <p:sldId id="426" r:id="rId10"/>
    <p:sldId id="427" r:id="rId11"/>
    <p:sldId id="428" r:id="rId12"/>
    <p:sldId id="429" r:id="rId13"/>
    <p:sldId id="430" r:id="rId14"/>
    <p:sldId id="431" r:id="rId15"/>
    <p:sldId id="432" r:id="rId16"/>
    <p:sldId id="433" r:id="rId17"/>
    <p:sldId id="434" r:id="rId18"/>
    <p:sldId id="435" r:id="rId19"/>
    <p:sldId id="436" r:id="rId20"/>
    <p:sldId id="437" r:id="rId21"/>
    <p:sldId id="443" r:id="rId22"/>
    <p:sldId id="444" r:id="rId23"/>
    <p:sldId id="447" r:id="rId24"/>
    <p:sldId id="450" r:id="rId25"/>
    <p:sldId id="448" r:id="rId26"/>
    <p:sldId id="449" r:id="rId27"/>
    <p:sldId id="451" r:id="rId28"/>
    <p:sldId id="452" r:id="rId29"/>
    <p:sldId id="453" r:id="rId30"/>
    <p:sldId id="454" r:id="rId31"/>
    <p:sldId id="455" r:id="rId32"/>
    <p:sldId id="456" r:id="rId33"/>
    <p:sldId id="457" r:id="rId34"/>
    <p:sldId id="458" r:id="rId35"/>
    <p:sldId id="459" r:id="rId36"/>
    <p:sldId id="460" r:id="rId37"/>
    <p:sldId id="461" r:id="rId38"/>
    <p:sldId id="462" r:id="rId39"/>
    <p:sldId id="407" r:id="rId40"/>
    <p:sldId id="397" r:id="rId41"/>
    <p:sldId id="268" r:id="rId42"/>
    <p:sldId id="278" r:id="rId43"/>
    <p:sldId id="412" r:id="rId44"/>
    <p:sldId id="409" r:id="rId45"/>
    <p:sldId id="410" r:id="rId46"/>
    <p:sldId id="411" r:id="rId47"/>
    <p:sldId id="413" r:id="rId48"/>
    <p:sldId id="280" r:id="rId49"/>
    <p:sldId id="281" r:id="rId50"/>
    <p:sldId id="398" r:id="rId51"/>
    <p:sldId id="414" r:id="rId52"/>
    <p:sldId id="326" r:id="rId53"/>
    <p:sldId id="463" r:id="rId54"/>
    <p:sldId id="464" r:id="rId55"/>
    <p:sldId id="465" r:id="rId56"/>
    <p:sldId id="466" r:id="rId5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a:srgbClr val="ED68B9"/>
    <a:srgbClr val="C5A1BF"/>
    <a:srgbClr val="FF2F92"/>
    <a:srgbClr val="CCFFE5"/>
    <a:srgbClr val="9B769D"/>
    <a:srgbClr val="271CC2"/>
    <a:srgbClr val="043A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925A128-3C9A-4F62-880F-3299E783728B}">
  <a:tblStyle styleId="{8925A128-3C9A-4F62-880F-3299E783728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33221"/>
    <p:restoredTop sz="86422"/>
  </p:normalViewPr>
  <p:slideViewPr>
    <p:cSldViewPr snapToGrid="0">
      <p:cViewPr>
        <p:scale>
          <a:sx n="122" d="100"/>
          <a:sy n="122" d="100"/>
        </p:scale>
        <p:origin x="64" y="208"/>
      </p:cViewPr>
      <p:guideLst>
        <p:guide orient="horz" pos="1620"/>
        <p:guide pos="2880"/>
      </p:guideLst>
    </p:cSldViewPr>
  </p:slideViewPr>
  <p:outlineViewPr>
    <p:cViewPr>
      <p:scale>
        <a:sx n="33" d="100"/>
        <a:sy n="33" d="100"/>
      </p:scale>
      <p:origin x="0" y="-328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6668046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www.cs.pitt.edu/~wiebe/pubs/papers/emnlp05polarity.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Oscar_Grant" TargetMode="External"/><Relationship Id="rId4" Type="http://schemas.openxmlformats.org/officeDocument/2006/relationships/hyperlink" Target="https://en.wikipedia.org/wiki/BART_Police" TargetMode="External"/><Relationship Id="rId5" Type="http://schemas.openxmlformats.org/officeDocument/2006/relationships/hyperlink" Target="https://en.wikipedia.org/wiki/Occupy_Oakland#cite_note-police_clear-4" TargetMode="External"/><Relationship Id="rId6" Type="http://schemas.openxmlformats.org/officeDocument/2006/relationships/hyperlink" Target="https://en.wikipedia.org/wiki/2011_Oakland_general_strike" TargetMode="External"/><Relationship Id="rId7" Type="http://schemas.openxmlformats.org/officeDocument/2006/relationships/hyperlink" Target="https://en.wikipedia.org/wiki/Port_of_Oakland" TargetMode="External"/><Relationship Id="rId8" Type="http://schemas.openxmlformats.org/officeDocument/2006/relationships/hyperlink" Target="https://en.wikipedia.org/wiki/Occupy_Oakland#cite_note-sfsnowpark-5" TargetMode="External"/><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aclweb.org/anthology/W16-3604.pdf" TargetMode="External"/><Relationship Id="rId4" Type="http://schemas.openxmlformats.org/officeDocument/2006/relationships/hyperlink" Target="https://www.aclweb.org/anthology/people/s/shereen-oraby/" TargetMode="External"/><Relationship Id="rId5" Type="http://schemas.openxmlformats.org/officeDocument/2006/relationships/hyperlink" Target="https://www.aclweb.org/anthology/people/v/vrindavan-harrison/" TargetMode="External"/><Relationship Id="rId6" Type="http://schemas.openxmlformats.org/officeDocument/2006/relationships/hyperlink" Target="https://www.aclweb.org/anthology/people/l/lena-reed/" TargetMode="External"/><Relationship Id="rId7" Type="http://schemas.openxmlformats.org/officeDocument/2006/relationships/hyperlink" Target="https://www.aclweb.org/anthology/people/e/ernesto-hernandez/" TargetMode="External"/><Relationship Id="rId8" Type="http://schemas.openxmlformats.org/officeDocument/2006/relationships/hyperlink" Target="https://www.aclweb.org/anthology/people/e/ellen-riloff/" TargetMode="External"/><Relationship Id="rId9" Type="http://schemas.openxmlformats.org/officeDocument/2006/relationships/hyperlink" Target="https://www.aclweb.org/anthology/people/m/marilyn-walker/"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9defb9de1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g9defb9de1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163850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b="0">
                <a:solidFill>
                  <a:schemeClr val="dk1"/>
                </a:solidFill>
                <a:latin typeface="Calibri"/>
                <a:ea typeface="Calibri"/>
                <a:cs typeface="Calibri"/>
                <a:sym typeface="Calibri"/>
              </a:rPr>
              <a:t>A Large Self-Annotated Corpus for Sarcasm </a:t>
            </a:r>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Mikhail Khodak, Nikunj Saunshi, Kiran Vodrahalli </a:t>
            </a:r>
            <a:endParaRPr/>
          </a:p>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428" name="Google Shape;428;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016647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The Subjectivity Lexicon</a:t>
            </a:r>
            <a:r>
              <a:rPr lang="en-US" sz="1200" b="0" i="0" u="none" strike="noStrike">
                <a:solidFill>
                  <a:schemeClr val="dk1"/>
                </a:solidFill>
                <a:latin typeface="Calibri"/>
                <a:ea typeface="Calibri"/>
                <a:cs typeface="Calibri"/>
                <a:sym typeface="Calibri"/>
              </a:rPr>
              <a:t> (list of subjectivity clues) that is part of OpinionFinder is also available for separate download. These clues were compiled from several sources (see the enclosed README). This is the version of the lexicon used in:</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Theresa Wilson, Janyce Wiebe, and Paul Hoffmann (2005). </a:t>
            </a:r>
            <a:r>
              <a:rPr lang="en-US" sz="1200" b="0" i="0" u="sng" strike="noStrike">
                <a:solidFill>
                  <a:schemeClr val="dk1"/>
                </a:solidFill>
                <a:latin typeface="Calibri"/>
                <a:ea typeface="Calibri"/>
                <a:cs typeface="Calibri"/>
                <a:sym typeface="Calibri"/>
                <a:hlinkClick r:id="rId3"/>
              </a:rPr>
              <a:t>Recognizing Contextual Polarity in Phrase-Level Sentiment Analysis.</a:t>
            </a:r>
            <a:r>
              <a:rPr lang="en-US" sz="1200" b="0" i="0" u="none" strike="noStrike">
                <a:solidFill>
                  <a:schemeClr val="dk1"/>
                </a:solidFill>
                <a:latin typeface="Calibri"/>
                <a:ea typeface="Calibri"/>
                <a:cs typeface="Calibri"/>
                <a:sym typeface="Calibri"/>
              </a:rPr>
              <a:t> </a:t>
            </a:r>
            <a:r>
              <a:rPr lang="en-US" sz="1200" b="0" i="1" u="none" strike="noStrike">
                <a:solidFill>
                  <a:schemeClr val="dk1"/>
                </a:solidFill>
                <a:latin typeface="Calibri"/>
                <a:ea typeface="Calibri"/>
                <a:cs typeface="Calibri"/>
                <a:sym typeface="Calibri"/>
              </a:rPr>
              <a:t>Proc. of HLT-EMNLP-2005.</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441" name="Google Shape;441;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1995320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Context:  prior turns; Response: sarcastic or not.</a:t>
            </a:r>
            <a:endParaRPr/>
          </a:p>
        </p:txBody>
      </p:sp>
      <p:sp>
        <p:nvSpPr>
          <p:cNvPr id="449" name="Google Shape;449;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83453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6" name="Google Shape;45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The context c contains d sentences and each sentence </a:t>
            </a:r>
            <a:r>
              <a:rPr lang="en-US" sz="1200" dirty="0" err="1">
                <a:solidFill>
                  <a:schemeClr val="dk1"/>
                </a:solidFill>
                <a:latin typeface="Calibri"/>
                <a:ea typeface="Calibri"/>
                <a:cs typeface="Calibri"/>
                <a:sym typeface="Calibri"/>
              </a:rPr>
              <a:t>sci</a:t>
            </a:r>
            <a:r>
              <a:rPr lang="en-US" sz="1200" dirty="0">
                <a:solidFill>
                  <a:schemeClr val="dk1"/>
                </a:solidFill>
                <a:latin typeface="Calibri"/>
                <a:ea typeface="Calibri"/>
                <a:cs typeface="Calibri"/>
                <a:sym typeface="Calibri"/>
              </a:rPr>
              <a:t> contain </a:t>
            </a:r>
            <a:r>
              <a:rPr lang="en-US" sz="1200" dirty="0" err="1">
                <a:solidFill>
                  <a:schemeClr val="dk1"/>
                </a:solidFill>
                <a:latin typeface="Calibri"/>
                <a:ea typeface="Calibri"/>
                <a:cs typeface="Calibri"/>
                <a:sym typeface="Calibri"/>
              </a:rPr>
              <a:t>Tci</a:t>
            </a:r>
            <a:r>
              <a:rPr lang="en-US" sz="1200" dirty="0">
                <a:solidFill>
                  <a:schemeClr val="dk1"/>
                </a:solidFill>
                <a:latin typeface="Calibri"/>
                <a:ea typeface="Calibri"/>
                <a:cs typeface="Calibri"/>
                <a:sym typeface="Calibri"/>
              </a:rPr>
              <a:t> words. we first feed the sentence annotation </a:t>
            </a:r>
            <a:r>
              <a:rPr lang="en-US" sz="1200" dirty="0" err="1">
                <a:solidFill>
                  <a:schemeClr val="dk1"/>
                </a:solidFill>
                <a:latin typeface="Calibri"/>
                <a:ea typeface="Calibri"/>
                <a:cs typeface="Calibri"/>
                <a:sym typeface="Calibri"/>
              </a:rPr>
              <a:t>hci</a:t>
            </a:r>
            <a:r>
              <a:rPr lang="en-US" sz="1200" dirty="0">
                <a:solidFill>
                  <a:schemeClr val="dk1"/>
                </a:solidFill>
                <a:latin typeface="Calibri"/>
                <a:ea typeface="Calibri"/>
                <a:cs typeface="Calibri"/>
                <a:sym typeface="Calibri"/>
              </a:rPr>
              <a:t> through a one layer M</a:t>
            </a:r>
            <a:r>
              <a:rPr lang="en-US" dirty="0"/>
              <a:t>ulti-layer perceptron </a:t>
            </a:r>
            <a:r>
              <a:rPr lang="en-US" sz="1200" dirty="0">
                <a:solidFill>
                  <a:schemeClr val="dk1"/>
                </a:solidFill>
                <a:latin typeface="Calibri"/>
                <a:ea typeface="Calibri"/>
                <a:cs typeface="Calibri"/>
                <a:sym typeface="Calibri"/>
              </a:rPr>
              <a:t>to get </a:t>
            </a:r>
            <a:r>
              <a:rPr lang="en-US" sz="1200" dirty="0" err="1">
                <a:solidFill>
                  <a:schemeClr val="dk1"/>
                </a:solidFill>
                <a:latin typeface="Calibri"/>
                <a:ea typeface="Calibri"/>
                <a:cs typeface="Calibri"/>
                <a:sym typeface="Calibri"/>
              </a:rPr>
              <a:t>uci</a:t>
            </a:r>
            <a:r>
              <a:rPr lang="en-US" sz="1200" dirty="0">
                <a:solidFill>
                  <a:schemeClr val="dk1"/>
                </a:solidFill>
                <a:latin typeface="Calibri"/>
                <a:ea typeface="Calibri"/>
                <a:cs typeface="Calibri"/>
                <a:sym typeface="Calibri"/>
              </a:rPr>
              <a:t> as a hidden representation of </a:t>
            </a:r>
            <a:r>
              <a:rPr lang="en-US" sz="1200" dirty="0" err="1">
                <a:solidFill>
                  <a:schemeClr val="dk1"/>
                </a:solidFill>
                <a:latin typeface="Calibri"/>
                <a:ea typeface="Calibri"/>
                <a:cs typeface="Calibri"/>
                <a:sym typeface="Calibri"/>
              </a:rPr>
              <a:t>hci</a:t>
            </a:r>
            <a:r>
              <a:rPr lang="en-US" sz="1200" dirty="0">
                <a:solidFill>
                  <a:schemeClr val="dk1"/>
                </a:solidFill>
                <a:latin typeface="Calibri"/>
                <a:ea typeface="Calibri"/>
                <a:cs typeface="Calibri"/>
                <a:sym typeface="Calibri"/>
              </a:rPr>
              <a:t> , then we weight the sentence </a:t>
            </a:r>
            <a:r>
              <a:rPr lang="en-US" sz="1200" dirty="0" err="1">
                <a:solidFill>
                  <a:schemeClr val="dk1"/>
                </a:solidFill>
                <a:latin typeface="Calibri"/>
                <a:ea typeface="Calibri"/>
                <a:cs typeface="Calibri"/>
                <a:sym typeface="Calibri"/>
              </a:rPr>
              <a:t>uci</a:t>
            </a:r>
            <a:r>
              <a:rPr lang="en-US" sz="1200" dirty="0">
                <a:solidFill>
                  <a:schemeClr val="dk1"/>
                </a:solidFill>
                <a:latin typeface="Calibri"/>
                <a:ea typeface="Calibri"/>
                <a:cs typeface="Calibri"/>
                <a:sym typeface="Calibri"/>
              </a:rPr>
              <a:t> by measuring similarity with a sentence level context vector </a:t>
            </a:r>
            <a:r>
              <a:rPr lang="en-US" sz="1200" dirty="0" err="1">
                <a:solidFill>
                  <a:schemeClr val="dk1"/>
                </a:solidFill>
                <a:latin typeface="Calibri"/>
                <a:ea typeface="Calibri"/>
                <a:cs typeface="Calibri"/>
                <a:sym typeface="Calibri"/>
              </a:rPr>
              <a:t>ucs</a:t>
            </a:r>
            <a:r>
              <a:rPr lang="en-US" sz="1200" dirty="0">
                <a:solidFill>
                  <a:schemeClr val="dk1"/>
                </a:solidFill>
                <a:latin typeface="Calibri"/>
                <a:ea typeface="Calibri"/>
                <a:cs typeface="Calibri"/>
                <a:sym typeface="Calibri"/>
              </a:rPr>
              <a:t> . This gives a normalized importance weight αci through a </a:t>
            </a:r>
            <a:r>
              <a:rPr lang="en-US" sz="1200" dirty="0" err="1">
                <a:solidFill>
                  <a:schemeClr val="dk1"/>
                </a:solidFill>
                <a:latin typeface="Calibri"/>
                <a:ea typeface="Calibri"/>
                <a:cs typeface="Calibri"/>
                <a:sym typeface="Calibri"/>
              </a:rPr>
              <a:t>softmax</a:t>
            </a:r>
            <a:r>
              <a:rPr lang="en-US" sz="1200" dirty="0">
                <a:solidFill>
                  <a:schemeClr val="dk1"/>
                </a:solidFill>
                <a:latin typeface="Calibri"/>
                <a:ea typeface="Calibri"/>
                <a:cs typeface="Calibri"/>
                <a:sym typeface="Calibri"/>
              </a:rPr>
              <a:t> function. </a:t>
            </a:r>
            <a:r>
              <a:rPr lang="en-US" sz="1200" dirty="0" err="1">
                <a:solidFill>
                  <a:schemeClr val="dk1"/>
                </a:solidFill>
                <a:latin typeface="Calibri"/>
                <a:ea typeface="Calibri"/>
                <a:cs typeface="Calibri"/>
                <a:sym typeface="Calibri"/>
              </a:rPr>
              <a:t>vc</a:t>
            </a:r>
            <a:r>
              <a:rPr lang="en-US" sz="1200" dirty="0">
                <a:solidFill>
                  <a:schemeClr val="dk1"/>
                </a:solidFill>
                <a:latin typeface="Calibri"/>
                <a:ea typeface="Calibri"/>
                <a:cs typeface="Calibri"/>
                <a:sym typeface="Calibri"/>
              </a:rPr>
              <a:t> is the vector that summarizes all the information of sentences in the context.</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dirty="0">
                <a:solidFill>
                  <a:schemeClr val="dk1"/>
                </a:solidFill>
                <a:latin typeface="Calibri"/>
                <a:ea typeface="Calibri"/>
                <a:cs typeface="Calibri"/>
                <a:sym typeface="Calibri"/>
              </a:rPr>
              <a:t>Likewise we compute </a:t>
            </a:r>
            <a:r>
              <a:rPr lang="en-US" sz="1200" dirty="0" err="1">
                <a:solidFill>
                  <a:schemeClr val="dk1"/>
                </a:solidFill>
                <a:latin typeface="Calibri"/>
                <a:ea typeface="Calibri"/>
                <a:cs typeface="Calibri"/>
                <a:sym typeface="Calibri"/>
              </a:rPr>
              <a:t>vr</a:t>
            </a:r>
            <a:r>
              <a:rPr lang="en-US" sz="1200" dirty="0">
                <a:solidFill>
                  <a:schemeClr val="dk1"/>
                </a:solidFill>
                <a:latin typeface="Calibri"/>
                <a:ea typeface="Calibri"/>
                <a:cs typeface="Calibri"/>
                <a:sym typeface="Calibri"/>
              </a:rPr>
              <a:t> for the response r via </a:t>
            </a:r>
            <a:r>
              <a:rPr lang="en-US" sz="1200" dirty="0" err="1">
                <a:solidFill>
                  <a:schemeClr val="dk1"/>
                </a:solidFill>
                <a:latin typeface="Calibri"/>
                <a:ea typeface="Calibri"/>
                <a:cs typeface="Calibri"/>
                <a:sym typeface="Calibri"/>
              </a:rPr>
              <a:t>LSTMr</a:t>
            </a:r>
            <a:r>
              <a:rPr lang="en-US" sz="1200" dirty="0">
                <a:solidFill>
                  <a:schemeClr val="dk1"/>
                </a:solidFill>
                <a:latin typeface="Calibri"/>
                <a:ea typeface="Calibri"/>
                <a:cs typeface="Calibri"/>
                <a:sym typeface="Calibri"/>
              </a:rPr>
              <a:t> (similar to eq. 1 and 2; also shown in Figure 1). Finally, we concatenate the vector </a:t>
            </a:r>
            <a:r>
              <a:rPr lang="en-US" sz="1200" dirty="0" err="1">
                <a:solidFill>
                  <a:schemeClr val="dk1"/>
                </a:solidFill>
                <a:latin typeface="Calibri"/>
                <a:ea typeface="Calibri"/>
                <a:cs typeface="Calibri"/>
                <a:sym typeface="Calibri"/>
              </a:rPr>
              <a:t>vc</a:t>
            </a:r>
            <a:r>
              <a:rPr lang="en-US" sz="1200" dirty="0">
                <a:solidFill>
                  <a:schemeClr val="dk1"/>
                </a:solidFill>
                <a:latin typeface="Calibri"/>
                <a:ea typeface="Calibri"/>
                <a:cs typeface="Calibri"/>
                <a:sym typeface="Calibri"/>
              </a:rPr>
              <a:t> and </a:t>
            </a:r>
            <a:r>
              <a:rPr lang="en-US" sz="1200" dirty="0" err="1">
                <a:solidFill>
                  <a:schemeClr val="dk1"/>
                </a:solidFill>
                <a:latin typeface="Calibri"/>
                <a:ea typeface="Calibri"/>
                <a:cs typeface="Calibri"/>
                <a:sym typeface="Calibri"/>
              </a:rPr>
              <a:t>vr</a:t>
            </a:r>
            <a:r>
              <a:rPr lang="en-US" sz="1200" dirty="0">
                <a:solidFill>
                  <a:schemeClr val="dk1"/>
                </a:solidFill>
                <a:latin typeface="Calibri"/>
                <a:ea typeface="Calibri"/>
                <a:cs typeface="Calibri"/>
                <a:sym typeface="Calibri"/>
              </a:rPr>
              <a:t> from the two LSTMs for the final </a:t>
            </a:r>
            <a:r>
              <a:rPr lang="en-US" sz="1200" dirty="0" err="1">
                <a:solidFill>
                  <a:schemeClr val="dk1"/>
                </a:solidFill>
                <a:latin typeface="Calibri"/>
                <a:ea typeface="Calibri"/>
                <a:cs typeface="Calibri"/>
                <a:sym typeface="Calibri"/>
              </a:rPr>
              <a:t>softmax</a:t>
            </a:r>
            <a:r>
              <a:rPr lang="en-US" sz="1200" dirty="0">
                <a:solidFill>
                  <a:schemeClr val="dk1"/>
                </a:solidFill>
                <a:latin typeface="Calibri"/>
                <a:ea typeface="Calibri"/>
                <a:cs typeface="Calibri"/>
                <a:sym typeface="Calibri"/>
              </a:rPr>
              <a:t> decision (i.e., predicting the S or N S class). </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457" name="Google Shape;457;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1176594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a:t>
            </a:r>
            <a:endParaRPr/>
          </a:p>
        </p:txBody>
      </p:sp>
      <p:sp>
        <p:nvSpPr>
          <p:cNvPr id="473" name="Google Shape;473;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283213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0" name="Google Shape;480;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40675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7" name="Google Shape;50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Statistically significant differences for the final model– best model for S and NS classes is LSTM(conditional); the LSTM with attention for c and prior turn gives best F1 for S but for NS the LSTM with attention only on prior turn is best</a:t>
            </a:r>
            <a:endParaRPr dirty="0"/>
          </a:p>
        </p:txBody>
      </p:sp>
      <p:sp>
        <p:nvSpPr>
          <p:cNvPr id="508" name="Google Shape;50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440491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5" name="Google Shape;525;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9076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Larger than IACvs corpus but smaller than Reddit;; using context, prior turn and succeeding turn; Stat significant</a:t>
            </a:r>
            <a:endParaRPr/>
          </a:p>
        </p:txBody>
      </p:sp>
      <p:sp>
        <p:nvSpPr>
          <p:cNvPr id="554" name="Google Shape;554;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494265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63" name="Google Shape;563;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1724558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8" name="Google Shape;118;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We need to identify a speaker’s sentiment and beliefs in order to properly interpret what they say….</a:t>
            </a:r>
            <a:endParaRPr dirty="0"/>
          </a:p>
          <a:p>
            <a:pPr marL="0" lvl="0" indent="0" algn="l" rtl="0">
              <a:lnSpc>
                <a:spcPct val="115000"/>
              </a:lnSpc>
              <a:spcBef>
                <a:spcPts val="500"/>
              </a:spcBef>
              <a:spcAft>
                <a:spcPts val="0"/>
              </a:spcAft>
              <a:buClr>
                <a:schemeClr val="dk1"/>
              </a:buClr>
              <a:buSzPts val="1100"/>
              <a:buFont typeface="Arial"/>
              <a:buNone/>
            </a:pPr>
            <a:r>
              <a:rPr lang="en-US" sz="1050" dirty="0">
                <a:solidFill>
                  <a:srgbClr val="222222"/>
                </a:solidFill>
                <a:latin typeface="Arial"/>
                <a:ea typeface="Arial"/>
                <a:cs typeface="Arial"/>
                <a:sym typeface="Arial"/>
              </a:rPr>
              <a:t>Occupy Oakland began as a protest encampment at Frank H. Ogawa Plaza on October 10, 2011. Protestors renamed it </a:t>
            </a:r>
            <a:r>
              <a:rPr lang="en-US" sz="1050" dirty="0">
                <a:solidFill>
                  <a:srgbClr val="0B0080"/>
                </a:solidFill>
                <a:uFill>
                  <a:noFill/>
                </a:uFill>
                <a:latin typeface="Arial"/>
                <a:ea typeface="Arial"/>
                <a:cs typeface="Arial"/>
                <a:sym typeface="Arial"/>
                <a:hlinkClick r:id="rId3"/>
              </a:rPr>
              <a:t>Oscar Grant</a:t>
            </a:r>
            <a:r>
              <a:rPr lang="en-US" sz="1050" dirty="0">
                <a:solidFill>
                  <a:srgbClr val="222222"/>
                </a:solidFill>
                <a:latin typeface="Arial"/>
                <a:ea typeface="Arial"/>
                <a:cs typeface="Arial"/>
                <a:sym typeface="Arial"/>
              </a:rPr>
              <a:t> Plaza after a young man who was fatally shot by </a:t>
            </a:r>
            <a:r>
              <a:rPr lang="en-US" sz="1050" dirty="0">
                <a:solidFill>
                  <a:srgbClr val="0B0080"/>
                </a:solidFill>
                <a:uFill>
                  <a:noFill/>
                </a:uFill>
                <a:latin typeface="Arial"/>
                <a:ea typeface="Arial"/>
                <a:cs typeface="Arial"/>
                <a:sym typeface="Arial"/>
                <a:hlinkClick r:id="rId4"/>
              </a:rPr>
              <a:t>Bay Area Rapid Transit Police</a:t>
            </a:r>
            <a:r>
              <a:rPr lang="en-US" sz="1050" dirty="0">
                <a:solidFill>
                  <a:srgbClr val="222222"/>
                </a:solidFill>
                <a:latin typeface="Arial"/>
                <a:ea typeface="Arial"/>
                <a:cs typeface="Arial"/>
                <a:sym typeface="Arial"/>
              </a:rPr>
              <a:t> in 2009. The encampment was cleared out by multiple law enforcement agencies on October 25, 2011.</a:t>
            </a:r>
            <a:r>
              <a:rPr lang="en-US" sz="1400" baseline="30000" dirty="0">
                <a:solidFill>
                  <a:srgbClr val="0B0080"/>
                </a:solidFill>
                <a:uFill>
                  <a:noFill/>
                </a:uFill>
                <a:latin typeface="Arial"/>
                <a:ea typeface="Arial"/>
                <a:cs typeface="Arial"/>
                <a:sym typeface="Arial"/>
                <a:hlinkClick r:id="rId5"/>
              </a:rPr>
              <a:t>[4]</a:t>
            </a:r>
            <a:r>
              <a:rPr lang="en-US" sz="1050" dirty="0">
                <a:solidFill>
                  <a:srgbClr val="222222"/>
                </a:solidFill>
                <a:latin typeface="Arial"/>
                <a:ea typeface="Arial"/>
                <a:cs typeface="Arial"/>
                <a:sym typeface="Arial"/>
              </a:rPr>
              <a:t> The movement also helped spur the November 2, 2011 Oakland </a:t>
            </a:r>
            <a:r>
              <a:rPr lang="en-US" sz="1050" dirty="0">
                <a:solidFill>
                  <a:srgbClr val="0B0080"/>
                </a:solidFill>
                <a:uFill>
                  <a:noFill/>
                </a:uFill>
                <a:latin typeface="Arial"/>
                <a:ea typeface="Arial"/>
                <a:cs typeface="Arial"/>
                <a:sym typeface="Arial"/>
                <a:hlinkClick r:id="rId6"/>
              </a:rPr>
              <a:t>General Strike</a:t>
            </a:r>
            <a:r>
              <a:rPr lang="en-US" sz="1050" dirty="0">
                <a:solidFill>
                  <a:srgbClr val="222222"/>
                </a:solidFill>
                <a:latin typeface="Arial"/>
                <a:ea typeface="Arial"/>
                <a:cs typeface="Arial"/>
                <a:sym typeface="Arial"/>
              </a:rPr>
              <a:t> that shut down the </a:t>
            </a:r>
            <a:r>
              <a:rPr lang="en-US" sz="1050" dirty="0">
                <a:solidFill>
                  <a:srgbClr val="0B0080"/>
                </a:solidFill>
                <a:uFill>
                  <a:noFill/>
                </a:uFill>
                <a:latin typeface="Arial"/>
                <a:ea typeface="Arial"/>
                <a:cs typeface="Arial"/>
                <a:sym typeface="Arial"/>
                <a:hlinkClick r:id="rId7"/>
              </a:rPr>
              <a:t>Port of Oakland</a:t>
            </a:r>
            <a:r>
              <a:rPr lang="en-US" sz="1050" dirty="0">
                <a:solidFill>
                  <a:srgbClr val="222222"/>
                </a:solidFill>
                <a:latin typeface="Arial"/>
                <a:ea typeface="Arial"/>
                <a:cs typeface="Arial"/>
                <a:sym typeface="Arial"/>
              </a:rPr>
              <a:t>. Police again cleared the protest encampment at Frank Ogawa Plaza on November 14, 2011. Other protest encampments were created and subsequently dismantled by law enforcement. The last encampment at Snow Park was cleared on November 21, 2011. Occupy Oakland then had no physical presence in any public space overnight in the city.</a:t>
            </a:r>
            <a:r>
              <a:rPr lang="en-US" sz="1400" baseline="30000" dirty="0">
                <a:solidFill>
                  <a:srgbClr val="0B0080"/>
                </a:solidFill>
                <a:uFill>
                  <a:noFill/>
                </a:uFill>
                <a:latin typeface="Arial"/>
                <a:ea typeface="Arial"/>
                <a:cs typeface="Arial"/>
                <a:sym typeface="Arial"/>
                <a:hlinkClick r:id="rId8"/>
              </a:rPr>
              <a:t>[5]</a:t>
            </a:r>
            <a:endParaRPr sz="1400" baseline="30000" dirty="0">
              <a:solidFill>
                <a:srgbClr val="0B0080"/>
              </a:solidFill>
              <a:latin typeface="Arial"/>
              <a:ea typeface="Arial"/>
              <a:cs typeface="Arial"/>
              <a:sym typeface="Arial"/>
            </a:endParaRPr>
          </a:p>
          <a:p>
            <a:pPr marL="0" lvl="0" indent="0" algn="l" rtl="0">
              <a:lnSpc>
                <a:spcPct val="115000"/>
              </a:lnSpc>
              <a:spcBef>
                <a:spcPts val="500"/>
              </a:spcBef>
              <a:spcAft>
                <a:spcPts val="0"/>
              </a:spcAft>
              <a:buClr>
                <a:schemeClr val="dk1"/>
              </a:buClr>
              <a:buSzPts val="1100"/>
              <a:buFont typeface="Arial"/>
              <a:buNone/>
            </a:pPr>
            <a:r>
              <a:rPr lang="en-US" sz="1050" dirty="0">
                <a:solidFill>
                  <a:srgbClr val="222222"/>
                </a:solidFill>
                <a:latin typeface="Arial"/>
                <a:ea typeface="Arial"/>
                <a:cs typeface="Arial"/>
                <a:sym typeface="Arial"/>
              </a:rPr>
              <a:t>Occupy Oakland has often centered on complaints about alleged police misconduct, </a:t>
            </a:r>
            <a:endParaRPr sz="1050" dirty="0">
              <a:solidFill>
                <a:srgbClr val="222222"/>
              </a:solidFill>
              <a:latin typeface="Arial"/>
              <a:ea typeface="Arial"/>
              <a:cs typeface="Arial"/>
              <a:sym typeface="Arial"/>
            </a:endParaRPr>
          </a:p>
          <a:p>
            <a:pPr marL="0" lvl="0" indent="0" algn="l" rtl="0">
              <a:spcBef>
                <a:spcPts val="500"/>
              </a:spcBef>
              <a:spcAft>
                <a:spcPts val="0"/>
              </a:spcAft>
              <a:buNone/>
            </a:pPr>
            <a:endParaRPr dirty="0"/>
          </a:p>
        </p:txBody>
      </p:sp>
      <p:sp>
        <p:nvSpPr>
          <p:cNvPr id="119" name="Google Shape;119;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1405511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8" name="Google Shape;628;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629" name="Google Shape;629;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133188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378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4783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Add subtitle about linguistic theory, citation - show this as a cited theoretical slide, next jump to problem definition</a:t>
            </a:r>
            <a:endParaRPr/>
          </a:p>
        </p:txBody>
      </p:sp>
      <p:sp>
        <p:nvSpPr>
          <p:cNvPr id="121" name="Google Shape;12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1111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9058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2362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180068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9989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7569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7340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Sarcasm is one form of what we call “verbal irony”.  To identify sarcasm we need to decide if people are using a word like ‘happy’ in a sarcastic of a literal sense.</a:t>
            </a:r>
            <a:endParaRPr/>
          </a:p>
        </p:txBody>
      </p:sp>
      <p:sp>
        <p:nvSpPr>
          <p:cNvPr id="138" name="Google Shape;13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0020672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3" name="Google Shape;193;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59906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51883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8061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1200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814931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73013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c030ba8928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c030ba892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18975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89d1dcb60e_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89d1dcb60e_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Tree>
    <p:extLst>
      <p:ext uri="{BB962C8B-B14F-4D97-AF65-F5344CB8AC3E}">
        <p14:creationId xmlns:p14="http://schemas.microsoft.com/office/powerpoint/2010/main" val="18114341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6e357faf27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6e357faf27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61692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9d1dcb60e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9d1dcb60e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Tree>
    <p:extLst>
      <p:ext uri="{BB962C8B-B14F-4D97-AF65-F5344CB8AC3E}">
        <p14:creationId xmlns:p14="http://schemas.microsoft.com/office/powerpoint/2010/main" val="1717777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An important indicator of sarcasm is a word or phrases incongruence in its context.</a:t>
            </a:r>
            <a:endParaRPr/>
          </a:p>
        </p:txBody>
      </p:sp>
      <p:sp>
        <p:nvSpPr>
          <p:cNvPr id="157" name="Google Shape;157;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0179140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88c01ef5d1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88c01ef5d1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Tree>
    <p:extLst>
      <p:ext uri="{BB962C8B-B14F-4D97-AF65-F5344CB8AC3E}">
        <p14:creationId xmlns:p14="http://schemas.microsoft.com/office/powerpoint/2010/main" val="970174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88c01ef5d1_3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88c01ef5d1_3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Tree>
    <p:extLst>
      <p:ext uri="{BB962C8B-B14F-4D97-AF65-F5344CB8AC3E}">
        <p14:creationId xmlns:p14="http://schemas.microsoft.com/office/powerpoint/2010/main" val="3788860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88c01ef5d1_3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88c01ef5d1_3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r>
              <a:rPr lang="en"/>
              <a:t>After this Add again the overall slide and add R^3 As name in the corner left. </a:t>
            </a:r>
            <a:endParaRPr/>
          </a:p>
        </p:txBody>
      </p:sp>
    </p:spTree>
    <p:extLst>
      <p:ext uri="{BB962C8B-B14F-4D97-AF65-F5344CB8AC3E}">
        <p14:creationId xmlns:p14="http://schemas.microsoft.com/office/powerpoint/2010/main" val="7943852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89d1dcb60e_4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89d1dcb60e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chemeClr val="dk1"/>
              </a:buClr>
              <a:buSzPts val="1100"/>
              <a:buFont typeface="Arial"/>
              <a:buNone/>
            </a:pPr>
            <a:endParaRPr/>
          </a:p>
        </p:txBody>
      </p:sp>
    </p:spTree>
    <p:extLst>
      <p:ext uri="{BB962C8B-B14F-4D97-AF65-F5344CB8AC3E}">
        <p14:creationId xmlns:p14="http://schemas.microsoft.com/office/powerpoint/2010/main" val="4131865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6e357faf27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6e357faf27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Maybe make this slide Evaluation Setup and have “Test Set” and “Evaluation Criteria” as subbullets.</a:t>
            </a:r>
            <a:endParaRPr/>
          </a:p>
        </p:txBody>
      </p:sp>
    </p:spTree>
    <p:extLst>
      <p:ext uri="{BB962C8B-B14F-4D97-AF65-F5344CB8AC3E}">
        <p14:creationId xmlns:p14="http://schemas.microsoft.com/office/powerpoint/2010/main" val="14129038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7cf6a391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7cf6a391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697933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89d1dcb60e_15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89d1dcb60e_15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841777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7cf6a391ba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 name="Google Shape;339;g7cf6a391ba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7595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88c01ef5d1_0_5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g88c01ef5d1_0_50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6" name="Google Shape;356;g88c01ef5d1_0_50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
              <a:t>51</a:t>
            </a:fld>
            <a:endParaRPr/>
          </a:p>
        </p:txBody>
      </p:sp>
    </p:spTree>
    <p:extLst>
      <p:ext uri="{BB962C8B-B14F-4D97-AF65-F5344CB8AC3E}">
        <p14:creationId xmlns:p14="http://schemas.microsoft.com/office/powerpoint/2010/main" val="3246919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3"/>
        <p:cNvGrpSpPr/>
        <p:nvPr/>
      </p:nvGrpSpPr>
      <p:grpSpPr>
        <a:xfrm>
          <a:off x="0" y="0"/>
          <a:ext cx="0" cy="0"/>
          <a:chOff x="0" y="0"/>
          <a:chExt cx="0" cy="0"/>
        </a:xfrm>
      </p:grpSpPr>
      <p:sp>
        <p:nvSpPr>
          <p:cNvPr id="774" name="Google Shape;774;g88c01ef5d1_0_5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75" name="Google Shape;775;g88c01ef5d1_0_5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25241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b="1" i="0" u="none" strike="noStrike">
                <a:solidFill>
                  <a:schemeClr val="dk1"/>
                </a:solidFill>
                <a:latin typeface="Calibri"/>
                <a:ea typeface="Calibri"/>
                <a:cs typeface="Calibri"/>
                <a:sym typeface="Calibri"/>
              </a:rPr>
              <a:t>incongruent</a:t>
            </a:r>
            <a:r>
              <a:rPr lang="en-US" sz="1200" b="0" i="0" u="none" strike="noStrike">
                <a:solidFill>
                  <a:schemeClr val="dk1"/>
                </a:solidFill>
                <a:latin typeface="Calibri"/>
                <a:ea typeface="Calibri"/>
                <a:cs typeface="Calibri"/>
                <a:sym typeface="Calibri"/>
              </a:rPr>
              <a:t> means not the same, not compatible or out of place. When you take one position on something and then a second later you take a contrary position, this is an example of a situation where your statements would be described as </a:t>
            </a:r>
            <a:r>
              <a:rPr lang="en-US" sz="1200" b="1" i="0" u="none" strike="noStrike">
                <a:solidFill>
                  <a:schemeClr val="dk1"/>
                </a:solidFill>
                <a:latin typeface="Calibri"/>
                <a:ea typeface="Calibri"/>
                <a:cs typeface="Calibri"/>
                <a:sym typeface="Calibri"/>
              </a:rPr>
              <a:t>incongruent</a:t>
            </a:r>
            <a:endParaRPr/>
          </a:p>
        </p:txBody>
      </p:sp>
      <p:sp>
        <p:nvSpPr>
          <p:cNvPr id="272" name="Google Shape;272;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58793028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0" name="Google Shape;570;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Triggerng sentence location differs for different samples but for 41% the attention weights agree with humans</a:t>
            </a:r>
            <a:endParaRPr/>
          </a:p>
        </p:txBody>
      </p:sp>
      <p:sp>
        <p:nvSpPr>
          <p:cNvPr id="571" name="Google Shape;571;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extLst>
      <p:ext uri="{BB962C8B-B14F-4D97-AF65-F5344CB8AC3E}">
        <p14:creationId xmlns:p14="http://schemas.microsoft.com/office/powerpoint/2010/main" val="17788093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581" name="Google Shape;581;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extLst>
      <p:ext uri="{BB962C8B-B14F-4D97-AF65-F5344CB8AC3E}">
        <p14:creationId xmlns:p14="http://schemas.microsoft.com/office/powerpoint/2010/main" val="10267581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7" name="Google Shape;60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0954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4" name="Google Shape;614;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457200" marR="0" lvl="1" indent="0" algn="l" rtl="0">
              <a:lnSpc>
                <a:spcPct val="100000"/>
              </a:lnSpc>
              <a:spcBef>
                <a:spcPts val="0"/>
              </a:spcBef>
              <a:spcAft>
                <a:spcPts val="0"/>
              </a:spcAft>
              <a:buClr>
                <a:schemeClr val="dk1"/>
              </a:buClr>
              <a:buSzPts val="2400"/>
              <a:buFont typeface="Calibri"/>
              <a:buNone/>
            </a:pPr>
            <a:r>
              <a:rPr lang="en-US" sz="2400"/>
              <a:t>Identify what triggered that sarcastic sentence in the previous turn</a:t>
            </a:r>
            <a:endParaRPr/>
          </a:p>
          <a:p>
            <a:pPr marL="457200" lvl="1" indent="0" algn="l" rtl="0">
              <a:spcBef>
                <a:spcPts val="0"/>
              </a:spcBef>
              <a:spcAft>
                <a:spcPts val="0"/>
              </a:spcAft>
              <a:buNone/>
            </a:pPr>
            <a:endParaRPr sz="2400"/>
          </a:p>
          <a:p>
            <a:pPr marL="457200" lvl="1" indent="0" algn="l" rtl="0">
              <a:spcBef>
                <a:spcPts val="0"/>
              </a:spcBef>
              <a:spcAft>
                <a:spcPts val="0"/>
              </a:spcAft>
              <a:buNone/>
            </a:pPr>
            <a:r>
              <a:rPr lang="en-US" sz="2400"/>
              <a:t>Indicate what sentence inside the sarcastic turn expresses sarcasm</a:t>
            </a:r>
            <a:endParaRPr/>
          </a:p>
        </p:txBody>
      </p:sp>
      <p:sp>
        <p:nvSpPr>
          <p:cNvPr id="615" name="Google Shape;615;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extLst>
      <p:ext uri="{BB962C8B-B14F-4D97-AF65-F5344CB8AC3E}">
        <p14:creationId xmlns:p14="http://schemas.microsoft.com/office/powerpoint/2010/main" val="2106513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8" name="Google Shape;318;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19" name="Google Shape;319;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731323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Data used for experiments</a:t>
            </a: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82" name="Google Shape;382;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9162017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b="0" i="0" u="sng" strike="noStrike">
                <a:solidFill>
                  <a:schemeClr val="dk1"/>
                </a:solidFill>
                <a:latin typeface="Calibri"/>
                <a:ea typeface="Calibri"/>
                <a:cs typeface="Calibri"/>
                <a:sym typeface="Calibri"/>
                <a:hlinkClick r:id="rId3"/>
              </a:rPr>
              <a:t>Creating and Characterizing a Diverse Corpus of Sarcasm in Dialogue</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sng" strike="noStrike">
                <a:solidFill>
                  <a:schemeClr val="dk1"/>
                </a:solidFill>
                <a:latin typeface="Calibri"/>
                <a:ea typeface="Calibri"/>
                <a:cs typeface="Calibri"/>
                <a:sym typeface="Calibri"/>
                <a:hlinkClick r:id="rId4"/>
              </a:rPr>
              <a:t>Shereen Oraby</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5"/>
              </a:rPr>
              <a:t>Vrindavan Harrison</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6"/>
              </a:rPr>
              <a:t>Lena Reed</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7"/>
              </a:rPr>
              <a:t>Ernesto Hernandez</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8"/>
              </a:rPr>
              <a:t>Ellen Riloff</a:t>
            </a:r>
            <a:r>
              <a:rPr lang="en-US" sz="1200" b="0" i="0" u="none" strike="noStrike">
                <a:solidFill>
                  <a:schemeClr val="dk1"/>
                </a:solidFill>
                <a:latin typeface="Calibri"/>
                <a:ea typeface="Calibri"/>
                <a:cs typeface="Calibri"/>
                <a:sym typeface="Calibri"/>
              </a:rPr>
              <a:t>, </a:t>
            </a:r>
            <a:r>
              <a:rPr lang="en-US" sz="1200" b="0" i="0" u="sng" strike="noStrike">
                <a:solidFill>
                  <a:schemeClr val="dk1"/>
                </a:solidFill>
                <a:latin typeface="Calibri"/>
                <a:ea typeface="Calibri"/>
                <a:cs typeface="Calibri"/>
                <a:sym typeface="Calibri"/>
                <a:hlinkClick r:id="rId9"/>
              </a:rPr>
              <a:t>Marilyn Walker</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Rhetorical: Q not wanting an answer</a:t>
            </a:r>
            <a:endParaRPr/>
          </a:p>
          <a:p>
            <a:pPr marL="0" lvl="0" indent="0" algn="l" rtl="0">
              <a:spcBef>
                <a:spcPts val="0"/>
              </a:spcBef>
              <a:spcAft>
                <a:spcPts val="0"/>
              </a:spcAft>
              <a:buNone/>
            </a:pPr>
            <a:r>
              <a:rPr lang="en-US" sz="1200" b="0" i="0" u="none" strike="noStrike">
                <a:solidFill>
                  <a:schemeClr val="dk1"/>
                </a:solidFill>
                <a:latin typeface="Calibri"/>
                <a:ea typeface="Calibri"/>
                <a:cs typeface="Calibri"/>
                <a:sym typeface="Calibri"/>
              </a:rPr>
              <a:t>Hyperbole: exaggerated comment</a:t>
            </a:r>
            <a:endParaRPr sz="1200" b="0" i="0" u="none" strike="noStrike">
              <a:solidFill>
                <a:schemeClr val="dk1"/>
              </a:solidFill>
              <a:latin typeface="Calibri"/>
              <a:ea typeface="Calibri"/>
              <a:cs typeface="Calibri"/>
              <a:sym typeface="Calibri"/>
            </a:endParaRPr>
          </a:p>
          <a:p>
            <a:pPr marL="0" lvl="0" indent="0" algn="l" rtl="0">
              <a:spcBef>
                <a:spcPts val="0"/>
              </a:spcBef>
              <a:spcAft>
                <a:spcPts val="0"/>
              </a:spcAft>
              <a:buNone/>
            </a:pPr>
            <a:r>
              <a:rPr lang="en-US"/>
              <a:t/>
            </a:r>
            <a:br>
              <a:rPr lang="en-US"/>
            </a:b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399" name="Google Shape;399;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194774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endParaRPr sz="12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412" name="Google Shape;412;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01672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dirty="0"/>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dirty="0"/>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228600" y="800100"/>
            <a:ext cx="8458200" cy="3794700"/>
          </a:xfrm>
          <a:prstGeom prst="rect">
            <a:avLst/>
          </a:prstGeom>
          <a:noFill/>
          <a:ln>
            <a:noFill/>
          </a:ln>
        </p:spPr>
        <p:txBody>
          <a:bodyPr spcFirstLastPara="1" wrap="square" lIns="91425" tIns="45700" rIns="91425" bIns="45700" anchor="t" anchorCtr="0">
            <a:noAutofit/>
          </a:bodyPr>
          <a:lstStyle>
            <a:lvl1pPr marL="457200" lvl="0" indent="-406400" algn="l" rtl="0">
              <a:lnSpc>
                <a:spcPct val="100000"/>
              </a:lnSpc>
              <a:spcBef>
                <a:spcPts val="560"/>
              </a:spcBef>
              <a:spcAft>
                <a:spcPts val="0"/>
              </a:spcAft>
              <a:buClr>
                <a:schemeClr val="dk1"/>
              </a:buClr>
              <a:buSzPts val="2800"/>
              <a:buChar char="•"/>
              <a:defRPr>
                <a:latin typeface="Helvetica Neue"/>
                <a:ea typeface="Helvetica Neue"/>
                <a:cs typeface="Helvetica Neue"/>
                <a:sym typeface="Helvetica Neue"/>
              </a:defRPr>
            </a:lvl1pPr>
            <a:lvl2pPr marL="914400" lvl="1" indent="-381000" algn="l" rtl="0">
              <a:lnSpc>
                <a:spcPct val="100000"/>
              </a:lnSpc>
              <a:spcBef>
                <a:spcPts val="480"/>
              </a:spcBef>
              <a:spcAft>
                <a:spcPts val="0"/>
              </a:spcAft>
              <a:buClr>
                <a:schemeClr val="dk1"/>
              </a:buClr>
              <a:buSzPts val="2400"/>
              <a:buChar char="–"/>
              <a:defRPr>
                <a:latin typeface="Helvetica Neue"/>
                <a:ea typeface="Helvetica Neue"/>
                <a:cs typeface="Helvetica Neue"/>
                <a:sym typeface="Helvetica Neue"/>
              </a:defRPr>
            </a:lvl2pPr>
            <a:lvl3pPr marL="1371600" lvl="2" indent="-355600" algn="l" rtl="0">
              <a:lnSpc>
                <a:spcPct val="100000"/>
              </a:lnSpc>
              <a:spcBef>
                <a:spcPts val="400"/>
              </a:spcBef>
              <a:spcAft>
                <a:spcPts val="0"/>
              </a:spcAft>
              <a:buClr>
                <a:schemeClr val="dk1"/>
              </a:buClr>
              <a:buSzPts val="2000"/>
              <a:buChar char="•"/>
              <a:defRPr>
                <a:latin typeface="Helvetica Neue"/>
                <a:ea typeface="Helvetica Neue"/>
                <a:cs typeface="Helvetica Neue"/>
                <a:sym typeface="Helvetica Neue"/>
              </a:defRPr>
            </a:lvl3pPr>
            <a:lvl4pPr marL="1828800" lvl="3" indent="-342900" algn="l" rtl="0">
              <a:lnSpc>
                <a:spcPct val="100000"/>
              </a:lnSpc>
              <a:spcBef>
                <a:spcPts val="360"/>
              </a:spcBef>
              <a:spcAft>
                <a:spcPts val="0"/>
              </a:spcAft>
              <a:buClr>
                <a:schemeClr val="dk1"/>
              </a:buClr>
              <a:buSzPts val="1800"/>
              <a:buChar char="–"/>
              <a:defRPr>
                <a:latin typeface="Helvetica Neue"/>
                <a:ea typeface="Helvetica Neue"/>
                <a:cs typeface="Helvetica Neue"/>
                <a:sym typeface="Helvetica Neue"/>
              </a:defRPr>
            </a:lvl4pPr>
            <a:lvl5pPr marL="2286000" lvl="4" indent="-330200" algn="l" rtl="0">
              <a:lnSpc>
                <a:spcPct val="100000"/>
              </a:lnSpc>
              <a:spcBef>
                <a:spcPts val="320"/>
              </a:spcBef>
              <a:spcAft>
                <a:spcPts val="0"/>
              </a:spcAft>
              <a:buClr>
                <a:schemeClr val="dk1"/>
              </a:buClr>
              <a:buSzPts val="1600"/>
              <a:buChar char="»"/>
              <a:defRPr>
                <a:latin typeface="Helvetica Neue"/>
                <a:ea typeface="Helvetica Neue"/>
                <a:cs typeface="Helvetica Neue"/>
                <a:sym typeface="Helvetica Neue"/>
              </a:defRPr>
            </a:lvl5pPr>
            <a:lvl6pPr marL="2743200" lvl="5" indent="-342900" algn="l" rtl="0">
              <a:lnSpc>
                <a:spcPct val="100000"/>
              </a:lnSpc>
              <a:spcBef>
                <a:spcPts val="360"/>
              </a:spcBef>
              <a:spcAft>
                <a:spcPts val="0"/>
              </a:spcAft>
              <a:buClr>
                <a:schemeClr val="dk1"/>
              </a:buClr>
              <a:buSzPts val="1800"/>
              <a:buChar char="•"/>
              <a:defRPr/>
            </a:lvl6pPr>
            <a:lvl7pPr marL="3200400" lvl="6" indent="-342900" algn="l" rtl="0">
              <a:lnSpc>
                <a:spcPct val="100000"/>
              </a:lnSpc>
              <a:spcBef>
                <a:spcPts val="360"/>
              </a:spcBef>
              <a:spcAft>
                <a:spcPts val="0"/>
              </a:spcAft>
              <a:buClr>
                <a:schemeClr val="dk1"/>
              </a:buClr>
              <a:buSzPts val="1800"/>
              <a:buChar char="•"/>
              <a:defRPr/>
            </a:lvl7pPr>
            <a:lvl8pPr marL="3657600" lvl="7" indent="-342900" algn="l" rtl="0">
              <a:lnSpc>
                <a:spcPct val="100000"/>
              </a:lnSpc>
              <a:spcBef>
                <a:spcPts val="360"/>
              </a:spcBef>
              <a:spcAft>
                <a:spcPts val="0"/>
              </a:spcAft>
              <a:buClr>
                <a:schemeClr val="dk1"/>
              </a:buClr>
              <a:buSzPts val="1800"/>
              <a:buChar char="•"/>
              <a:defRPr/>
            </a:lvl8pPr>
            <a:lvl9pPr marL="4114800" lvl="8" indent="-342900" algn="l" rtl="0">
              <a:lnSpc>
                <a:spcPct val="100000"/>
              </a:lnSpc>
              <a:spcBef>
                <a:spcPts val="360"/>
              </a:spcBef>
              <a:spcAft>
                <a:spcPts val="0"/>
              </a:spcAft>
              <a:buClr>
                <a:schemeClr val="dk1"/>
              </a:buClr>
              <a:buSzPts val="1800"/>
              <a:buChar char="•"/>
              <a:defRPr/>
            </a:lvl9pPr>
          </a:lstStyle>
          <a:p>
            <a:endParaRPr/>
          </a:p>
        </p:txBody>
      </p:sp>
      <p:sp>
        <p:nvSpPr>
          <p:cNvPr id="52" name="Google Shape;52;p13"/>
          <p:cNvSpPr txBox="1">
            <a:spLocks noGrp="1"/>
          </p:cNvSpPr>
          <p:nvPr>
            <p:ph type="sldNum" idx="12"/>
          </p:nvPr>
        </p:nvSpPr>
        <p:spPr>
          <a:xfrm>
            <a:off x="4337957" y="5003382"/>
            <a:ext cx="457200" cy="105600"/>
          </a:xfrm>
          <a:prstGeom prst="rect">
            <a:avLst/>
          </a:prstGeom>
          <a:noFill/>
          <a:ln>
            <a:noFill/>
          </a:ln>
        </p:spPr>
        <p:txBody>
          <a:bodyPr spcFirstLastPara="1" wrap="square" lIns="91425" tIns="45700" rIns="91425" bIns="0" anchor="b"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rgbClr val="FFFFFF"/>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
              <a:t>‹#›</a:t>
            </a:fld>
            <a:endParaRPr/>
          </a:p>
        </p:txBody>
      </p:sp>
      <p:sp>
        <p:nvSpPr>
          <p:cNvPr id="53" name="Google Shape;53;p13"/>
          <p:cNvSpPr txBox="1">
            <a:spLocks noGrp="1"/>
          </p:cNvSpPr>
          <p:nvPr>
            <p:ph type="title"/>
          </p:nvPr>
        </p:nvSpPr>
        <p:spPr>
          <a:xfrm>
            <a:off x="457199" y="0"/>
            <a:ext cx="8654100" cy="800100"/>
          </a:xfrm>
          <a:prstGeom prst="rect">
            <a:avLst/>
          </a:prstGeom>
          <a:noFill/>
          <a:ln>
            <a:noFill/>
          </a:ln>
        </p:spPr>
        <p:txBody>
          <a:bodyPr spcFirstLastPara="1" wrap="square" lIns="91425" tIns="45700" rIns="91425" bIns="45700" anchor="ctr" anchorCtr="0">
            <a:noAutofit/>
          </a:bodyPr>
          <a:lstStyle>
            <a:lvl1pPr lvl="0" algn="l" rtl="0">
              <a:lnSpc>
                <a:spcPct val="100000"/>
              </a:lnSpc>
              <a:spcBef>
                <a:spcPts val="0"/>
              </a:spcBef>
              <a:spcAft>
                <a:spcPts val="0"/>
              </a:spcAft>
              <a:buClr>
                <a:schemeClr val="accent1"/>
              </a:buClr>
              <a:buSzPts val="18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26" name="Google Shape;26;p4"/>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7" name="Google Shape;27;p4"/>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28" name="Google Shape;28;p4"/>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29" name="Google Shape;29;p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77176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2" name="Google Shape;42;p6"/>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43" name="Google Shape;43;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9953806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36" name="Google Shape;36;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uk-UA" smtClean="0"/>
              <a:pPr/>
              <a:t>‹#›</a:t>
            </a:fld>
            <a:endParaRPr lang="uk-UA"/>
          </a:p>
        </p:txBody>
      </p:sp>
    </p:spTree>
    <p:extLst>
      <p:ext uri="{BB962C8B-B14F-4D97-AF65-F5344CB8AC3E}">
        <p14:creationId xmlns:p14="http://schemas.microsoft.com/office/powerpoint/2010/main" val="148029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0" y="0"/>
            <a:ext cx="9144000" cy="572700"/>
          </a:xfrm>
          <a:prstGeom prst="rect">
            <a:avLst/>
          </a:prstGeom>
          <a:solidFill>
            <a:schemeClr val="tx2">
              <a:lumMod val="50000"/>
            </a:schemeClr>
          </a:solidFill>
        </p:spPr>
        <p:txBody>
          <a:bodyPr spcFirstLastPara="1" wrap="square" lIns="91425" tIns="91425" rIns="91425" bIns="91425" anchor="t" anchorCtr="0">
            <a:noAutofit/>
          </a:bodyPr>
          <a:lstStyle>
            <a:lvl1pPr lvl="0">
              <a:spcBef>
                <a:spcPts val="0"/>
              </a:spcBef>
              <a:spcAft>
                <a:spcPts val="0"/>
              </a:spcAft>
              <a:buSzPts val="2800"/>
              <a:buNone/>
              <a:defRPr>
                <a:solidFill>
                  <a:schemeClr val="bg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dirty="0"/>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smara@columbia.edu)" TargetMode="External"/><Relationship Id="rId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mpqa.cs.pitt.edu/lexicons/subj_lexicon/"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 Id="rId3" Type="http://schemas.openxmlformats.org/officeDocument/2006/relationships/image" Target="../media/image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 Id="rId3" Type="http://schemas.openxmlformats.org/officeDocument/2006/relationships/image" Target="../media/image1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1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1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8.xml"/></Relationships>
</file>

<file path=ppt/slides/_rels/slide52.xml.rels><?xml version="1.0" encoding="UTF-8" standalone="yes"?>
<Relationships xmlns="http://schemas.openxmlformats.org/package/2006/relationships"><Relationship Id="rId3" Type="http://schemas.openxmlformats.org/officeDocument/2006/relationships/hyperlink" Target="https://github.com/ritvikshrivastava/multitask_transformers/" TargetMode="External"/><Relationship Id="rId4" Type="http://schemas.openxmlformats.org/officeDocument/2006/relationships/hyperlink" Target="https://github.com/tuhinjubcse/SarcasmGeneration-ACL2020" TargetMode="External"/><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13.png"/><Relationship Id="rId8" Type="http://schemas.openxmlformats.org/officeDocument/2006/relationships/image" Target="../media/image21.jpeg"/><Relationship Id="rId9" Type="http://schemas.openxmlformats.org/officeDocument/2006/relationships/image" Target="../media/image22.png"/><Relationship Id="rId1" Type="http://schemas.openxmlformats.org/officeDocument/2006/relationships/slideLayout" Target="../slideLayouts/slideLayout11.xml"/><Relationship Id="rId2" Type="http://schemas.openxmlformats.org/officeDocument/2006/relationships/notesSlide" Target="../notesSlides/notesSlide4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0.xml"/><Relationship Id="rId3"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4.png"/><Relationship Id="rId5" Type="http://schemas.openxmlformats.org/officeDocument/2006/relationships/image" Target="../media/image24.png"/><Relationship Id="rId1" Type="http://schemas.openxmlformats.org/officeDocument/2006/relationships/slideLayout" Target="../slideLayouts/slideLayout11.xml"/><Relationship Id="rId2" Type="http://schemas.openxmlformats.org/officeDocument/2006/relationships/notesSlide" Target="../notesSlides/notesSlide5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5.png"/><Relationship Id="rId6" Type="http://schemas.openxmlformats.org/officeDocument/2006/relationships/image" Target="../media/image4.png"/><Relationship Id="rId1" Type="http://schemas.openxmlformats.org/officeDocument/2006/relationships/slideLayout" Target="../slideLayouts/slideLayout11.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3.pn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9" name="Google Shape;59;p14"/>
          <p:cNvSpPr txBox="1">
            <a:spLocks noGrp="1"/>
          </p:cNvSpPr>
          <p:nvPr>
            <p:ph type="subTitle" idx="1"/>
          </p:nvPr>
        </p:nvSpPr>
        <p:spPr>
          <a:xfrm>
            <a:off x="0" y="3012143"/>
            <a:ext cx="9144000" cy="112955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200" dirty="0" err="1" smtClean="0">
                <a:solidFill>
                  <a:srgbClr val="000000"/>
                </a:solidFill>
                <a:latin typeface="Calibri" charset="0"/>
                <a:ea typeface="Calibri" charset="0"/>
                <a:cs typeface="Calibri" charset="0"/>
              </a:rPr>
              <a:t>Smaranda</a:t>
            </a:r>
            <a:r>
              <a:rPr lang="en-US" sz="3200" dirty="0" smtClean="0">
                <a:solidFill>
                  <a:srgbClr val="000000"/>
                </a:solidFill>
                <a:latin typeface="Calibri" charset="0"/>
                <a:ea typeface="Calibri" charset="0"/>
                <a:cs typeface="Calibri" charset="0"/>
              </a:rPr>
              <a:t> </a:t>
            </a:r>
            <a:r>
              <a:rPr lang="en-US" sz="3200" dirty="0" err="1" smtClean="0">
                <a:solidFill>
                  <a:srgbClr val="000000"/>
                </a:solidFill>
                <a:latin typeface="Calibri" charset="0"/>
                <a:ea typeface="Calibri" charset="0"/>
                <a:cs typeface="Calibri" charset="0"/>
              </a:rPr>
              <a:t>Muresan</a:t>
            </a:r>
            <a:r>
              <a:rPr lang="en-US" sz="3200" dirty="0">
                <a:solidFill>
                  <a:srgbClr val="000000"/>
                </a:solidFill>
                <a:latin typeface="Calibri" charset="0"/>
                <a:ea typeface="Calibri" charset="0"/>
                <a:cs typeface="Calibri" charset="0"/>
              </a:rPr>
              <a:t> </a:t>
            </a:r>
            <a:r>
              <a:rPr lang="en-US" sz="2200" dirty="0" smtClean="0">
                <a:solidFill>
                  <a:srgbClr val="000000"/>
                </a:solidFill>
                <a:latin typeface="Calibri" charset="0"/>
                <a:ea typeface="Calibri" charset="0"/>
                <a:cs typeface="Calibri" charset="0"/>
              </a:rPr>
              <a:t>(</a:t>
            </a:r>
            <a:r>
              <a:rPr lang="en-US" sz="2200" dirty="0" smtClean="0">
                <a:solidFill>
                  <a:srgbClr val="000000"/>
                </a:solidFill>
                <a:latin typeface="Calibri" charset="0"/>
                <a:ea typeface="Calibri" charset="0"/>
                <a:cs typeface="Calibri" charset="0"/>
                <a:hlinkClick r:id="rId3"/>
              </a:rPr>
              <a:t>smara@columbia.edu)</a:t>
            </a:r>
            <a:endParaRPr lang="en-US" sz="2200" dirty="0" smtClean="0">
              <a:solidFill>
                <a:srgbClr val="000000"/>
              </a:solidFill>
              <a:latin typeface="Calibri" charset="0"/>
              <a:ea typeface="Calibri" charset="0"/>
              <a:cs typeface="Calibri" charset="0"/>
            </a:endParaRPr>
          </a:p>
        </p:txBody>
      </p:sp>
      <p:pic>
        <p:nvPicPr>
          <p:cNvPr id="60" name="Google Shape;60;p14"/>
          <p:cNvPicPr preferRelativeResize="0"/>
          <p:nvPr/>
        </p:nvPicPr>
        <p:blipFill>
          <a:blip r:embed="rId4">
            <a:alphaModFix/>
          </a:blip>
          <a:stretch>
            <a:fillRect/>
          </a:stretch>
        </p:blipFill>
        <p:spPr>
          <a:xfrm>
            <a:off x="0" y="4410634"/>
            <a:ext cx="2330824" cy="732866"/>
          </a:xfrm>
          <a:prstGeom prst="rect">
            <a:avLst/>
          </a:prstGeom>
          <a:noFill/>
          <a:ln>
            <a:noFill/>
          </a:ln>
        </p:spPr>
      </p:pic>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latin typeface="Calibri" charset="0"/>
                <a:ea typeface="Calibri" charset="0"/>
                <a:cs typeface="Calibri" charset="0"/>
              </a:rPr>
              <a:t>1</a:t>
            </a:fld>
            <a:endParaRPr>
              <a:latin typeface="Calibri" charset="0"/>
              <a:ea typeface="Calibri" charset="0"/>
              <a:cs typeface="Calibri" charset="0"/>
            </a:endParaRPr>
          </a:p>
        </p:txBody>
      </p:sp>
      <p:sp>
        <p:nvSpPr>
          <p:cNvPr id="2" name="Title 1"/>
          <p:cNvSpPr>
            <a:spLocks noGrp="1"/>
          </p:cNvSpPr>
          <p:nvPr>
            <p:ph type="ctrTitle"/>
          </p:nvPr>
        </p:nvSpPr>
        <p:spPr>
          <a:xfrm>
            <a:off x="0" y="421849"/>
            <a:ext cx="9144000" cy="2052600"/>
          </a:xfrm>
          <a:solidFill>
            <a:schemeClr val="tx2">
              <a:lumMod val="50000"/>
            </a:schemeClr>
          </a:solidFill>
        </p:spPr>
        <p:txBody>
          <a:bodyPr/>
          <a:lstStyle/>
          <a:p>
            <a:r>
              <a:rPr lang="en-US" sz="3600" dirty="0" smtClean="0">
                <a:solidFill>
                  <a:schemeClr val="bg1"/>
                </a:solidFill>
                <a:latin typeface="Calibri" charset="0"/>
                <a:ea typeface="Calibri" charset="0"/>
                <a:cs typeface="Calibri" charset="0"/>
              </a:rPr>
              <a:t>Sarcasm: Detection, Pragmatic Goal, Generation</a:t>
            </a:r>
            <a:endParaRPr lang="en-US" sz="3600" dirty="0">
              <a:solidFill>
                <a:schemeClr val="bg1"/>
              </a:solidFill>
              <a:latin typeface="Calibri" charset="0"/>
              <a:ea typeface="Calibri" charset="0"/>
              <a:cs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23"/>
          <p:cNvSpPr txBox="1">
            <a:spLocks noGrp="1"/>
          </p:cNvSpPr>
          <p:nvPr>
            <p:ph type="title"/>
          </p:nvPr>
        </p:nvSpPr>
        <p:spPr>
          <a:xfrm>
            <a:off x="1143000" y="3411"/>
            <a:ext cx="6858000" cy="731044"/>
          </a:xfrm>
          <a:prstGeom prst="rect">
            <a:avLst/>
          </a:prstGeom>
          <a:noFill/>
          <a:ln>
            <a:noFill/>
          </a:ln>
        </p:spPr>
        <p:txBody>
          <a:bodyPr spcFirstLastPara="1" wrap="square" lIns="68569" tIns="34275" rIns="68569" bIns="34275" anchor="ctr" anchorCtr="0">
            <a:noAutofit/>
          </a:bodyPr>
          <a:lstStyle/>
          <a:p>
            <a:pPr algn="ctr"/>
            <a:endParaRPr>
              <a:solidFill>
                <a:srgbClr val="0070C0"/>
              </a:solidFill>
            </a:endParaRPr>
          </a:p>
        </p:txBody>
      </p:sp>
      <p:sp>
        <p:nvSpPr>
          <p:cNvPr id="415" name="Google Shape;415;p23"/>
          <p:cNvSpPr txBox="1">
            <a:spLocks noGrp="1"/>
          </p:cNvSpPr>
          <p:nvPr>
            <p:ph type="body" idx="1"/>
          </p:nvPr>
        </p:nvSpPr>
        <p:spPr>
          <a:xfrm>
            <a:off x="711200" y="917813"/>
            <a:ext cx="7289799" cy="3768488"/>
          </a:xfrm>
          <a:prstGeom prst="rect">
            <a:avLst/>
          </a:prstGeom>
          <a:noFill/>
          <a:ln>
            <a:noFill/>
          </a:ln>
        </p:spPr>
        <p:txBody>
          <a:bodyPr spcFirstLastPara="1" wrap="square" lIns="68569" tIns="34275" rIns="68569" bIns="34275" anchor="t" anchorCtr="0">
            <a:normAutofit/>
          </a:bodyPr>
          <a:lstStyle/>
          <a:p>
            <a:pPr marL="257175" lvl="1" indent="-257175">
              <a:spcBef>
                <a:spcPts val="0"/>
              </a:spcBef>
              <a:buSzPts val="3400"/>
              <a:buFont typeface="Arial"/>
              <a:buChar char="•"/>
            </a:pPr>
            <a:r>
              <a:rPr lang="en-US" sz="2550" dirty="0"/>
              <a:t>IAC</a:t>
            </a:r>
            <a:r>
              <a:rPr lang="en-US" sz="2550" baseline="-25000" dirty="0"/>
              <a:t>v2</a:t>
            </a:r>
            <a:r>
              <a:rPr lang="en-US" sz="2550" dirty="0"/>
              <a:t>  and IAC+</a:t>
            </a:r>
            <a:r>
              <a:rPr lang="en-US" sz="2550" baseline="-25000" dirty="0"/>
              <a:t>v2</a:t>
            </a:r>
            <a:r>
              <a:rPr lang="en-US" sz="2550" dirty="0"/>
              <a:t> (Discussion forum)</a:t>
            </a:r>
            <a:endParaRPr sz="1800" dirty="0"/>
          </a:p>
          <a:p>
            <a:pPr marL="257175" indent="-95250">
              <a:spcBef>
                <a:spcPts val="510"/>
              </a:spcBef>
              <a:buSzPts val="3400"/>
              <a:buNone/>
            </a:pPr>
            <a:endParaRPr sz="2550" dirty="0"/>
          </a:p>
          <a:p>
            <a:pPr marL="0" indent="0">
              <a:spcBef>
                <a:spcPts val="420"/>
              </a:spcBef>
              <a:buNone/>
            </a:pPr>
            <a:endParaRPr dirty="0"/>
          </a:p>
          <a:p>
            <a:pPr marL="0" indent="0">
              <a:spcBef>
                <a:spcPts val="420"/>
              </a:spcBef>
              <a:buNone/>
            </a:pPr>
            <a:endParaRPr dirty="0"/>
          </a:p>
          <a:p>
            <a:pPr marL="0" indent="0">
              <a:spcBef>
                <a:spcPts val="420"/>
              </a:spcBef>
              <a:buNone/>
            </a:pPr>
            <a:endParaRPr dirty="0"/>
          </a:p>
          <a:p>
            <a:pPr marL="557213" lvl="1" indent="-214313">
              <a:spcBef>
                <a:spcPts val="360"/>
              </a:spcBef>
              <a:buFont typeface="Times New Roman"/>
              <a:buChar char="-"/>
            </a:pPr>
            <a:endParaRPr lang="en-US" sz="1800" dirty="0" smtClean="0"/>
          </a:p>
          <a:p>
            <a:pPr marL="557213" lvl="1" indent="-214313">
              <a:spcBef>
                <a:spcPts val="360"/>
              </a:spcBef>
              <a:buFont typeface="Times New Roman"/>
              <a:buChar char="-"/>
            </a:pPr>
            <a:r>
              <a:rPr lang="en-US" sz="1800" dirty="0" smtClean="0"/>
              <a:t>Built </a:t>
            </a:r>
            <a:r>
              <a:rPr lang="en-US" sz="1800" dirty="0"/>
              <a:t>a subset that includes succeeding turns (2900 Instances)</a:t>
            </a:r>
            <a:endParaRPr dirty="0"/>
          </a:p>
          <a:p>
            <a:pPr marL="857250" lvl="2" indent="-171450">
              <a:spcBef>
                <a:spcPts val="360"/>
              </a:spcBef>
              <a:buSzPts val="2400"/>
              <a:buFont typeface="Times New Roman"/>
              <a:buChar char="•"/>
            </a:pPr>
            <a:r>
              <a:rPr lang="en-US" dirty="0"/>
              <a:t>Balanced between Sarcastic/Non-Sarcastic</a:t>
            </a:r>
            <a:endParaRPr dirty="0"/>
          </a:p>
          <a:p>
            <a:pPr marL="857250" lvl="2" indent="-171450">
              <a:spcBef>
                <a:spcPts val="360"/>
              </a:spcBef>
              <a:buSzPts val="2400"/>
              <a:buFont typeface="Times New Roman"/>
              <a:buChar char="•"/>
            </a:pPr>
            <a:r>
              <a:rPr lang="en-US" dirty="0"/>
              <a:t>Comments between 3-7 sentences long</a:t>
            </a:r>
            <a:endParaRPr dirty="0"/>
          </a:p>
          <a:p>
            <a:pPr marL="857250" lvl="2" indent="-171450">
              <a:spcBef>
                <a:spcPts val="360"/>
              </a:spcBef>
              <a:buSzPts val="2400"/>
              <a:buFont typeface="Times New Roman"/>
              <a:buChar char="•"/>
            </a:pPr>
            <a:r>
              <a:rPr lang="en-US" dirty="0"/>
              <a:t>3 types of sarcasm: General, Rhetorical Question, Hyperbole</a:t>
            </a:r>
            <a:endParaRPr dirty="0"/>
          </a:p>
          <a:p>
            <a:pPr marL="857250" lvl="2" indent="-57150">
              <a:spcBef>
                <a:spcPts val="360"/>
              </a:spcBef>
              <a:buSzPts val="2400"/>
              <a:buNone/>
            </a:pPr>
            <a:endParaRPr dirty="0"/>
          </a:p>
          <a:p>
            <a:pPr marL="257175" indent="-123825">
              <a:spcBef>
                <a:spcPts val="420"/>
              </a:spcBef>
              <a:buNone/>
            </a:pPr>
            <a:endParaRPr dirty="0"/>
          </a:p>
          <a:p>
            <a:pPr marL="257175" indent="-123825">
              <a:spcBef>
                <a:spcPts val="420"/>
              </a:spcBef>
              <a:buNone/>
            </a:pPr>
            <a:endParaRPr dirty="0"/>
          </a:p>
          <a:p>
            <a:pPr marL="257175" indent="-123825">
              <a:spcBef>
                <a:spcPts val="420"/>
              </a:spcBef>
              <a:buNone/>
            </a:pPr>
            <a:endParaRPr dirty="0"/>
          </a:p>
        </p:txBody>
      </p:sp>
      <p:sp>
        <p:nvSpPr>
          <p:cNvPr id="416" name="Google Shape;416;p23"/>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10</a:t>
            </a:fld>
            <a:endParaRPr/>
          </a:p>
        </p:txBody>
      </p:sp>
      <p:sp>
        <p:nvSpPr>
          <p:cNvPr id="417" name="Google Shape;417;p23"/>
          <p:cNvSpPr/>
          <p:nvPr/>
        </p:nvSpPr>
        <p:spPr>
          <a:xfrm>
            <a:off x="2329442" y="2051946"/>
            <a:ext cx="1828023" cy="357968"/>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r>
              <a:rPr lang="en-US" sz="1350">
                <a:latin typeface="Times New Roman"/>
                <a:ea typeface="Times New Roman"/>
                <a:cs typeface="Times New Roman"/>
                <a:sym typeface="Times New Roman"/>
              </a:rPr>
              <a:t>    ………………………...</a:t>
            </a:r>
            <a:endParaRPr sz="1350">
              <a:latin typeface="Times New Roman"/>
              <a:ea typeface="Times New Roman"/>
              <a:cs typeface="Times New Roman"/>
              <a:sym typeface="Times New Roman"/>
            </a:endParaRPr>
          </a:p>
        </p:txBody>
      </p:sp>
      <p:sp>
        <p:nvSpPr>
          <p:cNvPr id="418" name="Google Shape;418;p23"/>
          <p:cNvSpPr/>
          <p:nvPr/>
        </p:nvSpPr>
        <p:spPr>
          <a:xfrm>
            <a:off x="2091317" y="1420123"/>
            <a:ext cx="1787096" cy="357968"/>
          </a:xfrm>
          <a:prstGeom prst="roundRect">
            <a:avLst>
              <a:gd name="adj" fmla="val 16667"/>
            </a:avLst>
          </a:prstGeom>
          <a:solidFill>
            <a:schemeClr val="lt2"/>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r>
              <a:rPr lang="en-US" sz="1350">
                <a:solidFill>
                  <a:schemeClr val="dk1"/>
                </a:solidFill>
                <a:latin typeface="Times New Roman"/>
                <a:ea typeface="Times New Roman"/>
                <a:cs typeface="Times New Roman"/>
                <a:sym typeface="Times New Roman"/>
              </a:rPr>
              <a:t>……………………………….</a:t>
            </a:r>
            <a:endParaRPr sz="1350">
              <a:solidFill>
                <a:schemeClr val="dk1"/>
              </a:solidFill>
              <a:latin typeface="Times New Roman"/>
              <a:ea typeface="Times New Roman"/>
              <a:cs typeface="Times New Roman"/>
              <a:sym typeface="Times New Roman"/>
            </a:endParaRPr>
          </a:p>
        </p:txBody>
      </p:sp>
      <p:sp>
        <p:nvSpPr>
          <p:cNvPr id="419" name="Google Shape;419;p23"/>
          <p:cNvSpPr txBox="1"/>
          <p:nvPr/>
        </p:nvSpPr>
        <p:spPr>
          <a:xfrm>
            <a:off x="5012744" y="1365167"/>
            <a:ext cx="1593915" cy="346218"/>
          </a:xfrm>
          <a:prstGeom prst="rect">
            <a:avLst/>
          </a:prstGeom>
          <a:noFill/>
          <a:ln>
            <a:noFill/>
          </a:ln>
        </p:spPr>
        <p:txBody>
          <a:bodyPr spcFirstLastPara="1" wrap="square" lIns="68569" tIns="34275" rIns="68569" bIns="34275" anchor="t" anchorCtr="0">
            <a:spAutoFit/>
          </a:bodyPr>
          <a:lstStyle/>
          <a:p>
            <a:r>
              <a:rPr lang="en-US" sz="1800">
                <a:solidFill>
                  <a:schemeClr val="dk1"/>
                </a:solidFill>
                <a:latin typeface="Times New Roman"/>
                <a:ea typeface="Times New Roman"/>
                <a:cs typeface="Times New Roman"/>
                <a:sym typeface="Times New Roman"/>
              </a:rPr>
              <a:t>Prior turn</a:t>
            </a:r>
            <a:endParaRPr sz="1800">
              <a:solidFill>
                <a:schemeClr val="dk1"/>
              </a:solidFill>
              <a:latin typeface="Times New Roman"/>
              <a:ea typeface="Times New Roman"/>
              <a:cs typeface="Times New Roman"/>
              <a:sym typeface="Times New Roman"/>
            </a:endParaRPr>
          </a:p>
        </p:txBody>
      </p:sp>
      <p:sp>
        <p:nvSpPr>
          <p:cNvPr id="420" name="Google Shape;420;p23"/>
          <p:cNvSpPr txBox="1"/>
          <p:nvPr/>
        </p:nvSpPr>
        <p:spPr>
          <a:xfrm>
            <a:off x="5012744" y="2013955"/>
            <a:ext cx="2484187" cy="346218"/>
          </a:xfrm>
          <a:prstGeom prst="rect">
            <a:avLst/>
          </a:prstGeom>
          <a:noFill/>
          <a:ln>
            <a:noFill/>
          </a:ln>
        </p:spPr>
        <p:txBody>
          <a:bodyPr spcFirstLastPara="1" wrap="square" lIns="68569" tIns="34275" rIns="68569" bIns="34275" anchor="t" anchorCtr="0">
            <a:spAutoFit/>
          </a:bodyPr>
          <a:lstStyle/>
          <a:p>
            <a:r>
              <a:rPr lang="en-US" sz="1800">
                <a:solidFill>
                  <a:schemeClr val="dk1"/>
                </a:solidFill>
                <a:latin typeface="Times New Roman"/>
                <a:ea typeface="Times New Roman"/>
                <a:cs typeface="Times New Roman"/>
                <a:sym typeface="Times New Roman"/>
              </a:rPr>
              <a:t>Current turn (S or NS)</a:t>
            </a:r>
            <a:endParaRPr sz="1800">
              <a:solidFill>
                <a:schemeClr val="dk1"/>
              </a:solidFill>
              <a:latin typeface="Times New Roman"/>
              <a:ea typeface="Times New Roman"/>
              <a:cs typeface="Times New Roman"/>
              <a:sym typeface="Times New Roman"/>
            </a:endParaRPr>
          </a:p>
        </p:txBody>
      </p:sp>
      <p:cxnSp>
        <p:nvCxnSpPr>
          <p:cNvPr id="421" name="Google Shape;421;p23"/>
          <p:cNvCxnSpPr/>
          <p:nvPr/>
        </p:nvCxnSpPr>
        <p:spPr>
          <a:xfrm rot="5400000" flipH="1">
            <a:off x="3072153" y="1814850"/>
            <a:ext cx="286650" cy="141300"/>
          </a:xfrm>
          <a:prstGeom prst="curvedConnector3">
            <a:avLst>
              <a:gd name="adj1" fmla="val 49985"/>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422" name="Google Shape;422;p23"/>
          <p:cNvSpPr/>
          <p:nvPr/>
        </p:nvSpPr>
        <p:spPr>
          <a:xfrm>
            <a:off x="2680065" y="2654120"/>
            <a:ext cx="1787096" cy="357968"/>
          </a:xfrm>
          <a:prstGeom prst="roundRect">
            <a:avLst>
              <a:gd name="adj" fmla="val 16667"/>
            </a:avLst>
          </a:prstGeom>
          <a:solidFill>
            <a:schemeClr val="lt2"/>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r>
              <a:rPr lang="en-US" sz="1350">
                <a:solidFill>
                  <a:schemeClr val="dk1"/>
                </a:solidFill>
                <a:latin typeface="Times New Roman"/>
                <a:ea typeface="Times New Roman"/>
                <a:cs typeface="Times New Roman"/>
                <a:sym typeface="Times New Roman"/>
              </a:rPr>
              <a:t>……………………………….</a:t>
            </a:r>
            <a:endParaRPr sz="1350">
              <a:solidFill>
                <a:schemeClr val="dk1"/>
              </a:solidFill>
              <a:latin typeface="Times New Roman"/>
              <a:ea typeface="Times New Roman"/>
              <a:cs typeface="Times New Roman"/>
              <a:sym typeface="Times New Roman"/>
            </a:endParaRPr>
          </a:p>
        </p:txBody>
      </p:sp>
      <p:cxnSp>
        <p:nvCxnSpPr>
          <p:cNvPr id="423" name="Google Shape;423;p23"/>
          <p:cNvCxnSpPr/>
          <p:nvPr/>
        </p:nvCxnSpPr>
        <p:spPr>
          <a:xfrm rot="5400000" flipH="1">
            <a:off x="3311845" y="2462638"/>
            <a:ext cx="286650" cy="141300"/>
          </a:xfrm>
          <a:prstGeom prst="curvedConnector3">
            <a:avLst>
              <a:gd name="adj1" fmla="val 49985"/>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424" name="Google Shape;424;p23"/>
          <p:cNvSpPr txBox="1"/>
          <p:nvPr/>
        </p:nvSpPr>
        <p:spPr>
          <a:xfrm>
            <a:off x="5119335" y="2616021"/>
            <a:ext cx="1877130" cy="346218"/>
          </a:xfrm>
          <a:prstGeom prst="rect">
            <a:avLst/>
          </a:prstGeom>
          <a:noFill/>
          <a:ln>
            <a:noFill/>
          </a:ln>
        </p:spPr>
        <p:txBody>
          <a:bodyPr spcFirstLastPara="1" wrap="square" lIns="68569" tIns="34275" rIns="68569" bIns="34275" anchor="t" anchorCtr="0">
            <a:spAutoFit/>
          </a:bodyPr>
          <a:lstStyle/>
          <a:p>
            <a:r>
              <a:rPr lang="en-US" sz="1800">
                <a:solidFill>
                  <a:schemeClr val="dk1"/>
                </a:solidFill>
                <a:latin typeface="Times New Roman"/>
                <a:ea typeface="Times New Roman"/>
                <a:cs typeface="Times New Roman"/>
                <a:sym typeface="Times New Roman"/>
              </a:rPr>
              <a:t>Succeeding turn</a:t>
            </a:r>
            <a:endParaRPr sz="1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08031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4"/>
          <p:cNvSpPr txBox="1">
            <a:spLocks noGrp="1"/>
          </p:cNvSpPr>
          <p:nvPr>
            <p:ph type="title"/>
          </p:nvPr>
        </p:nvSpPr>
        <p:spPr>
          <a:xfrm>
            <a:off x="1600200" y="266700"/>
            <a:ext cx="5829300" cy="695325"/>
          </a:xfrm>
          <a:prstGeom prst="rect">
            <a:avLst/>
          </a:prstGeom>
          <a:noFill/>
          <a:ln>
            <a:noFill/>
          </a:ln>
        </p:spPr>
        <p:txBody>
          <a:bodyPr spcFirstLastPara="1" wrap="square" lIns="68569" tIns="34275" rIns="68569" bIns="34275" anchor="ctr" anchorCtr="0">
            <a:noAutofit/>
          </a:bodyPr>
          <a:lstStyle/>
          <a:p>
            <a:pPr lvl="1" algn="ctr"/>
            <a:r>
              <a:rPr lang="en-US">
                <a:solidFill>
                  <a:schemeClr val="lt1"/>
                </a:solidFill>
              </a:rPr>
              <a:t>Data an</a:t>
            </a:r>
            <a:r>
              <a:rPr lang="en-US"/>
              <a:t>Reddit Corpus </a:t>
            </a:r>
            <a:r>
              <a:rPr lang="en-US" sz="1800"/>
              <a:t>([Khodak et al. 2017], Discussion forum)</a:t>
            </a:r>
            <a:r>
              <a:rPr lang="en-US">
                <a:solidFill>
                  <a:schemeClr val="lt1"/>
                </a:solidFill>
              </a:rPr>
              <a:t>d Annotations</a:t>
            </a:r>
            <a:endParaRPr>
              <a:solidFill>
                <a:schemeClr val="lt1"/>
              </a:solidFill>
            </a:endParaRPr>
          </a:p>
        </p:txBody>
      </p:sp>
      <p:sp>
        <p:nvSpPr>
          <p:cNvPr id="431" name="Google Shape;431;p24"/>
          <p:cNvSpPr txBox="1">
            <a:spLocks noGrp="1"/>
          </p:cNvSpPr>
          <p:nvPr>
            <p:ph type="body" idx="1"/>
          </p:nvPr>
        </p:nvSpPr>
        <p:spPr>
          <a:xfrm>
            <a:off x="1100667" y="1104900"/>
            <a:ext cx="6866466" cy="3467100"/>
          </a:xfrm>
          <a:prstGeom prst="rect">
            <a:avLst/>
          </a:prstGeom>
          <a:noFill/>
          <a:ln>
            <a:noFill/>
          </a:ln>
        </p:spPr>
        <p:txBody>
          <a:bodyPr spcFirstLastPara="1" wrap="square" lIns="68569" tIns="34275" rIns="68569" bIns="34275" anchor="t" anchorCtr="0">
            <a:normAutofit/>
          </a:bodyPr>
          <a:lstStyle/>
          <a:p>
            <a:pPr marL="257175" indent="-95250">
              <a:spcBef>
                <a:spcPts val="0"/>
              </a:spcBef>
              <a:buSzPts val="3400"/>
              <a:buNone/>
            </a:pPr>
            <a:endParaRPr sz="2550" dirty="0"/>
          </a:p>
          <a:p>
            <a:pPr marL="0" indent="0">
              <a:spcBef>
                <a:spcPts val="420"/>
              </a:spcBef>
              <a:buNone/>
            </a:pPr>
            <a:endParaRPr dirty="0"/>
          </a:p>
          <a:p>
            <a:pPr marL="0" indent="0">
              <a:spcBef>
                <a:spcPts val="420"/>
              </a:spcBef>
              <a:buNone/>
            </a:pPr>
            <a:endParaRPr dirty="0"/>
          </a:p>
          <a:p>
            <a:pPr marL="342900" lvl="1" indent="0">
              <a:spcBef>
                <a:spcPts val="510"/>
              </a:spcBef>
              <a:buSzPts val="3400"/>
              <a:buNone/>
            </a:pPr>
            <a:endParaRPr sz="2550" dirty="0"/>
          </a:p>
          <a:p>
            <a:pPr marL="557213" lvl="1" indent="-214313">
              <a:spcBef>
                <a:spcPts val="360"/>
              </a:spcBef>
              <a:buFont typeface="Times New Roman"/>
              <a:buChar char="–"/>
            </a:pPr>
            <a:endParaRPr lang="en-US" sz="1800" b="1" dirty="0" smtClean="0"/>
          </a:p>
          <a:p>
            <a:pPr marL="557213" lvl="1" indent="-214313">
              <a:spcBef>
                <a:spcPts val="360"/>
              </a:spcBef>
              <a:buFont typeface="Times New Roman"/>
              <a:buChar char="–"/>
            </a:pPr>
            <a:r>
              <a:rPr lang="en-US" sz="1800" b="1" dirty="0" smtClean="0"/>
              <a:t>Self-labeled</a:t>
            </a:r>
            <a:r>
              <a:rPr lang="en-US" sz="1800" dirty="0" smtClean="0"/>
              <a:t> </a:t>
            </a:r>
            <a:r>
              <a:rPr lang="en-US" sz="1800" dirty="0"/>
              <a:t>corpus, annotated at comment level (``\s marker added by speaker)</a:t>
            </a:r>
            <a:endParaRPr dirty="0"/>
          </a:p>
          <a:p>
            <a:pPr marL="557213" lvl="1" indent="-214313">
              <a:spcBef>
                <a:spcPts val="360"/>
              </a:spcBef>
              <a:buFont typeface="Times New Roman"/>
              <a:buChar char="–"/>
            </a:pPr>
            <a:r>
              <a:rPr lang="en-US" sz="1800" dirty="0"/>
              <a:t>Collected subset of 50K instances </a:t>
            </a:r>
            <a:endParaRPr dirty="0"/>
          </a:p>
          <a:p>
            <a:pPr marL="857250" lvl="2" indent="-171450">
              <a:spcBef>
                <a:spcPts val="360"/>
              </a:spcBef>
              <a:buSzPts val="2400"/>
              <a:buFont typeface="Times New Roman"/>
              <a:buChar char="•"/>
            </a:pPr>
            <a:r>
              <a:rPr lang="en-US" dirty="0"/>
              <a:t>Balanced between Sarcastic/Non-Sarcastic</a:t>
            </a:r>
            <a:endParaRPr dirty="0"/>
          </a:p>
          <a:p>
            <a:pPr marL="857250" lvl="2" indent="-171450">
              <a:spcBef>
                <a:spcPts val="360"/>
              </a:spcBef>
              <a:buSzPts val="2400"/>
              <a:buFont typeface="Times New Roman"/>
              <a:buChar char="•"/>
            </a:pPr>
            <a:r>
              <a:rPr lang="en-US" dirty="0"/>
              <a:t>Comments between 3-7 sentences long</a:t>
            </a:r>
            <a:endParaRPr dirty="0"/>
          </a:p>
          <a:p>
            <a:pPr marL="857250" lvl="2" indent="-57150">
              <a:spcBef>
                <a:spcPts val="360"/>
              </a:spcBef>
              <a:buSzPts val="2400"/>
              <a:buNone/>
            </a:pPr>
            <a:endParaRPr dirty="0"/>
          </a:p>
          <a:p>
            <a:pPr marL="257175" indent="-123825">
              <a:spcBef>
                <a:spcPts val="420"/>
              </a:spcBef>
              <a:buNone/>
            </a:pPr>
            <a:endParaRPr dirty="0"/>
          </a:p>
          <a:p>
            <a:pPr marL="257175" indent="-123825">
              <a:spcBef>
                <a:spcPts val="420"/>
              </a:spcBef>
              <a:buNone/>
            </a:pPr>
            <a:endParaRPr dirty="0"/>
          </a:p>
          <a:p>
            <a:pPr marL="257175" indent="-123825">
              <a:spcBef>
                <a:spcPts val="420"/>
              </a:spcBef>
              <a:buNone/>
            </a:pPr>
            <a:endParaRPr dirty="0"/>
          </a:p>
        </p:txBody>
      </p:sp>
      <p:sp>
        <p:nvSpPr>
          <p:cNvPr id="432" name="Google Shape;432;p24"/>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11</a:t>
            </a:fld>
            <a:endParaRPr/>
          </a:p>
        </p:txBody>
      </p:sp>
      <p:sp>
        <p:nvSpPr>
          <p:cNvPr id="433" name="Google Shape;433;p24"/>
          <p:cNvSpPr/>
          <p:nvPr/>
        </p:nvSpPr>
        <p:spPr>
          <a:xfrm>
            <a:off x="2148467" y="2342394"/>
            <a:ext cx="1828023" cy="357968"/>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r>
              <a:rPr lang="en-US" sz="1350">
                <a:latin typeface="Times New Roman"/>
                <a:ea typeface="Times New Roman"/>
                <a:cs typeface="Times New Roman"/>
                <a:sym typeface="Times New Roman"/>
              </a:rPr>
              <a:t>    ………………………...</a:t>
            </a:r>
            <a:endParaRPr sz="1350">
              <a:latin typeface="Times New Roman"/>
              <a:ea typeface="Times New Roman"/>
              <a:cs typeface="Times New Roman"/>
              <a:sym typeface="Times New Roman"/>
            </a:endParaRPr>
          </a:p>
        </p:txBody>
      </p:sp>
      <p:sp>
        <p:nvSpPr>
          <p:cNvPr id="434" name="Google Shape;434;p24"/>
          <p:cNvSpPr/>
          <p:nvPr/>
        </p:nvSpPr>
        <p:spPr>
          <a:xfrm>
            <a:off x="2148467" y="1445176"/>
            <a:ext cx="1787096" cy="357968"/>
          </a:xfrm>
          <a:prstGeom prst="roundRect">
            <a:avLst>
              <a:gd name="adj" fmla="val 16667"/>
            </a:avLst>
          </a:prstGeom>
          <a:solidFill>
            <a:schemeClr val="lt2"/>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r>
              <a:rPr lang="en-US" sz="1350">
                <a:solidFill>
                  <a:schemeClr val="dk1"/>
                </a:solidFill>
                <a:latin typeface="Times New Roman"/>
                <a:ea typeface="Times New Roman"/>
                <a:cs typeface="Times New Roman"/>
                <a:sym typeface="Times New Roman"/>
              </a:rPr>
              <a:t>……………………………….</a:t>
            </a:r>
            <a:endParaRPr sz="1350">
              <a:solidFill>
                <a:schemeClr val="dk1"/>
              </a:solidFill>
              <a:latin typeface="Times New Roman"/>
              <a:ea typeface="Times New Roman"/>
              <a:cs typeface="Times New Roman"/>
              <a:sym typeface="Times New Roman"/>
            </a:endParaRPr>
          </a:p>
        </p:txBody>
      </p:sp>
      <p:sp>
        <p:nvSpPr>
          <p:cNvPr id="435" name="Google Shape;435;p24"/>
          <p:cNvSpPr txBox="1"/>
          <p:nvPr/>
        </p:nvSpPr>
        <p:spPr>
          <a:xfrm>
            <a:off x="4053861" y="1494473"/>
            <a:ext cx="1593915" cy="346218"/>
          </a:xfrm>
          <a:prstGeom prst="rect">
            <a:avLst/>
          </a:prstGeom>
          <a:noFill/>
          <a:ln>
            <a:noFill/>
          </a:ln>
        </p:spPr>
        <p:txBody>
          <a:bodyPr spcFirstLastPara="1" wrap="square" lIns="68569" tIns="34275" rIns="68569" bIns="34275" anchor="t" anchorCtr="0">
            <a:spAutoFit/>
          </a:bodyPr>
          <a:lstStyle/>
          <a:p>
            <a:r>
              <a:rPr lang="en-US" sz="1800">
                <a:solidFill>
                  <a:schemeClr val="dk1"/>
                </a:solidFill>
                <a:latin typeface="Times New Roman"/>
                <a:ea typeface="Times New Roman"/>
                <a:cs typeface="Times New Roman"/>
                <a:sym typeface="Times New Roman"/>
              </a:rPr>
              <a:t>Prior turn</a:t>
            </a:r>
            <a:endParaRPr sz="1800">
              <a:solidFill>
                <a:schemeClr val="dk1"/>
              </a:solidFill>
              <a:latin typeface="Times New Roman"/>
              <a:ea typeface="Times New Roman"/>
              <a:cs typeface="Times New Roman"/>
              <a:sym typeface="Times New Roman"/>
            </a:endParaRPr>
          </a:p>
        </p:txBody>
      </p:sp>
      <p:sp>
        <p:nvSpPr>
          <p:cNvPr id="436" name="Google Shape;436;p24"/>
          <p:cNvSpPr txBox="1"/>
          <p:nvPr/>
        </p:nvSpPr>
        <p:spPr>
          <a:xfrm>
            <a:off x="4177087" y="2389606"/>
            <a:ext cx="2484187" cy="346218"/>
          </a:xfrm>
          <a:prstGeom prst="rect">
            <a:avLst/>
          </a:prstGeom>
          <a:noFill/>
          <a:ln>
            <a:noFill/>
          </a:ln>
        </p:spPr>
        <p:txBody>
          <a:bodyPr spcFirstLastPara="1" wrap="square" lIns="68569" tIns="34275" rIns="68569" bIns="34275" anchor="t" anchorCtr="0">
            <a:spAutoFit/>
          </a:bodyPr>
          <a:lstStyle/>
          <a:p>
            <a:r>
              <a:rPr lang="en-US" sz="1800">
                <a:solidFill>
                  <a:schemeClr val="dk1"/>
                </a:solidFill>
                <a:latin typeface="Times New Roman"/>
                <a:ea typeface="Times New Roman"/>
                <a:cs typeface="Times New Roman"/>
                <a:sym typeface="Times New Roman"/>
              </a:rPr>
              <a:t>Current turn (S or NS)</a:t>
            </a:r>
            <a:endParaRPr sz="1800">
              <a:solidFill>
                <a:schemeClr val="dk1"/>
              </a:solidFill>
              <a:latin typeface="Times New Roman"/>
              <a:ea typeface="Times New Roman"/>
              <a:cs typeface="Times New Roman"/>
              <a:sym typeface="Times New Roman"/>
            </a:endParaRPr>
          </a:p>
        </p:txBody>
      </p:sp>
      <p:cxnSp>
        <p:nvCxnSpPr>
          <p:cNvPr id="437" name="Google Shape;437;p24"/>
          <p:cNvCxnSpPr/>
          <p:nvPr/>
        </p:nvCxnSpPr>
        <p:spPr>
          <a:xfrm rot="5400000" flipH="1">
            <a:off x="3071727" y="2010518"/>
            <a:ext cx="462150" cy="201600"/>
          </a:xfrm>
          <a:prstGeom prst="curvedConnector3">
            <a:avLst>
              <a:gd name="adj1" fmla="val 14268"/>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Tree>
    <p:extLst>
      <p:ext uri="{BB962C8B-B14F-4D97-AF65-F5344CB8AC3E}">
        <p14:creationId xmlns:p14="http://schemas.microsoft.com/office/powerpoint/2010/main" val="1561065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25"/>
          <p:cNvSpPr txBox="1">
            <a:spLocks noGrp="1"/>
          </p:cNvSpPr>
          <p:nvPr>
            <p:ph type="body" idx="1"/>
          </p:nvPr>
        </p:nvSpPr>
        <p:spPr>
          <a:xfrm>
            <a:off x="762000" y="1095376"/>
            <a:ext cx="7577667" cy="3806825"/>
          </a:xfrm>
          <a:prstGeom prst="rect">
            <a:avLst/>
          </a:prstGeom>
          <a:noFill/>
          <a:ln>
            <a:noFill/>
          </a:ln>
        </p:spPr>
        <p:txBody>
          <a:bodyPr spcFirstLastPara="1" wrap="square" lIns="68569" tIns="34275" rIns="68569" bIns="34275" anchor="t" anchorCtr="0">
            <a:normAutofit/>
          </a:bodyPr>
          <a:lstStyle/>
          <a:p>
            <a:pPr marL="257175" indent="-257175">
              <a:lnSpc>
                <a:spcPct val="80000"/>
              </a:lnSpc>
              <a:spcBef>
                <a:spcPts val="0"/>
              </a:spcBef>
              <a:buSzPts val="2590"/>
              <a:buFont typeface="Times New Roman"/>
              <a:buChar char="•"/>
            </a:pPr>
            <a:r>
              <a:rPr lang="en-US" sz="1943" dirty="0"/>
              <a:t>Baseline (SVM with discrete features)</a:t>
            </a:r>
            <a:endParaRPr dirty="0"/>
          </a:p>
          <a:p>
            <a:pPr marL="557213" lvl="1" indent="-214313">
              <a:lnSpc>
                <a:spcPct val="80000"/>
              </a:lnSpc>
              <a:spcBef>
                <a:spcPts val="389"/>
              </a:spcBef>
              <a:buSzPts val="2590"/>
              <a:buFont typeface="Times New Roman"/>
              <a:buChar char="–"/>
            </a:pPr>
            <a:r>
              <a:rPr lang="en-US" sz="1943" dirty="0" err="1"/>
              <a:t>ngrams</a:t>
            </a:r>
            <a:endParaRPr sz="1943" dirty="0"/>
          </a:p>
          <a:p>
            <a:pPr marL="557213" lvl="1" indent="-214313">
              <a:lnSpc>
                <a:spcPct val="80000"/>
              </a:lnSpc>
              <a:spcBef>
                <a:spcPts val="389"/>
              </a:spcBef>
              <a:buSzPts val="2590"/>
              <a:buFont typeface="Times New Roman"/>
              <a:buChar char="–"/>
            </a:pPr>
            <a:r>
              <a:rPr lang="en-US" sz="1943" dirty="0"/>
              <a:t>Sentiment and pragmatic features </a:t>
            </a:r>
            <a:endParaRPr dirty="0"/>
          </a:p>
          <a:p>
            <a:pPr marL="857250" lvl="2" indent="-171450">
              <a:lnSpc>
                <a:spcPct val="80000"/>
              </a:lnSpc>
              <a:spcBef>
                <a:spcPts val="333"/>
              </a:spcBef>
              <a:buSzPts val="2220"/>
              <a:buFont typeface="Times New Roman"/>
              <a:buChar char="•"/>
            </a:pPr>
            <a:r>
              <a:rPr lang="en-US" sz="1665" dirty="0"/>
              <a:t>Linguistic Inquiry and Word Count (LIWC) lexicon </a:t>
            </a:r>
            <a:endParaRPr dirty="0"/>
          </a:p>
          <a:p>
            <a:pPr marL="857250" lvl="2" indent="-171450">
              <a:lnSpc>
                <a:spcPct val="80000"/>
              </a:lnSpc>
              <a:spcBef>
                <a:spcPts val="333"/>
              </a:spcBef>
              <a:buSzPts val="2220"/>
              <a:buFont typeface="Times New Roman"/>
              <a:buChar char="•"/>
            </a:pPr>
            <a:r>
              <a:rPr lang="en-US" sz="1665" u="sng" dirty="0">
                <a:solidFill>
                  <a:schemeClr val="hlink"/>
                </a:solidFill>
                <a:hlinkClick r:id="rId3"/>
              </a:rPr>
              <a:t>MPQA Subjectivity lexicon</a:t>
            </a:r>
            <a:endParaRPr sz="1665" dirty="0"/>
          </a:p>
          <a:p>
            <a:pPr marL="857250" lvl="2" indent="-171450">
              <a:lnSpc>
                <a:spcPct val="80000"/>
              </a:lnSpc>
              <a:spcBef>
                <a:spcPts val="333"/>
              </a:spcBef>
              <a:buSzPts val="2220"/>
              <a:buFont typeface="Times New Roman"/>
              <a:buChar char="•"/>
            </a:pPr>
            <a:r>
              <a:rPr lang="en-US" sz="1665" dirty="0"/>
              <a:t>Change of sentiment [Joshi et al. 2015]</a:t>
            </a:r>
            <a:endParaRPr dirty="0"/>
          </a:p>
          <a:p>
            <a:pPr marL="728663" lvl="1" indent="-342900">
              <a:lnSpc>
                <a:spcPct val="80000"/>
              </a:lnSpc>
              <a:spcBef>
                <a:spcPts val="389"/>
              </a:spcBef>
              <a:buSzPts val="2590"/>
              <a:buFont typeface="Times New Roman"/>
              <a:buChar char="–"/>
            </a:pPr>
            <a:r>
              <a:rPr lang="en-US" sz="1943" dirty="0"/>
              <a:t>Sarcasm Markers </a:t>
            </a:r>
            <a:r>
              <a:rPr lang="en-US" sz="1665" dirty="0"/>
              <a:t>[Burgers et al. 2012]</a:t>
            </a:r>
            <a:endParaRPr dirty="0"/>
          </a:p>
          <a:p>
            <a:pPr marL="1028700" lvl="2" indent="-342900">
              <a:lnSpc>
                <a:spcPct val="80000"/>
              </a:lnSpc>
              <a:spcBef>
                <a:spcPts val="333"/>
              </a:spcBef>
              <a:buSzPts val="2220"/>
              <a:buFont typeface="Times New Roman"/>
              <a:buChar char="•"/>
            </a:pPr>
            <a:r>
              <a:rPr lang="en-US" sz="1665" dirty="0" err="1"/>
              <a:t>Morpho</a:t>
            </a:r>
            <a:r>
              <a:rPr lang="en-US" sz="1665" dirty="0"/>
              <a:t>-syntactic </a:t>
            </a:r>
            <a:endParaRPr dirty="0"/>
          </a:p>
          <a:p>
            <a:pPr marL="1371600" lvl="3">
              <a:lnSpc>
                <a:spcPct val="80000"/>
              </a:lnSpc>
              <a:spcBef>
                <a:spcPts val="333"/>
              </a:spcBef>
              <a:buSzPts val="2220"/>
              <a:buFont typeface="Times New Roman"/>
              <a:buChar char="–"/>
            </a:pPr>
            <a:r>
              <a:rPr lang="en-US" sz="1665" dirty="0"/>
              <a:t>(interjections: ``yeah’’; ``uh’’), Tag questions (``isn’t it?”), Exclamations</a:t>
            </a:r>
            <a:endParaRPr dirty="0"/>
          </a:p>
          <a:p>
            <a:pPr marL="1028700" lvl="2" indent="-342900">
              <a:lnSpc>
                <a:spcPct val="80000"/>
              </a:lnSpc>
              <a:spcBef>
                <a:spcPts val="333"/>
              </a:spcBef>
              <a:buSzPts val="2220"/>
              <a:buFont typeface="Times New Roman"/>
              <a:buChar char="•"/>
            </a:pPr>
            <a:r>
              <a:rPr lang="en-US" sz="1665" dirty="0"/>
              <a:t>Typographic</a:t>
            </a:r>
            <a:endParaRPr dirty="0"/>
          </a:p>
          <a:p>
            <a:pPr marL="1371600" lvl="3">
              <a:lnSpc>
                <a:spcPct val="80000"/>
              </a:lnSpc>
              <a:spcBef>
                <a:spcPts val="333"/>
              </a:spcBef>
              <a:buSzPts val="2220"/>
              <a:buFont typeface="Times New Roman"/>
              <a:buChar char="–"/>
            </a:pPr>
            <a:r>
              <a:rPr lang="en-US" sz="1665" dirty="0"/>
              <a:t>Capitalization (``NEVER’’), quotation marks, emoticons</a:t>
            </a:r>
            <a:endParaRPr dirty="0"/>
          </a:p>
          <a:p>
            <a:pPr marL="1028700" lvl="2" indent="-342900">
              <a:lnSpc>
                <a:spcPct val="80000"/>
              </a:lnSpc>
              <a:spcBef>
                <a:spcPts val="333"/>
              </a:spcBef>
              <a:buSzPts val="2220"/>
              <a:buFont typeface="Times New Roman"/>
              <a:buChar char="•"/>
            </a:pPr>
            <a:r>
              <a:rPr lang="en-US" sz="1665" dirty="0"/>
              <a:t>Tropes: figurative or metaphorical uses</a:t>
            </a:r>
            <a:endParaRPr dirty="0"/>
          </a:p>
          <a:p>
            <a:pPr marL="1371600" lvl="3">
              <a:lnSpc>
                <a:spcPct val="80000"/>
              </a:lnSpc>
              <a:spcBef>
                <a:spcPts val="333"/>
              </a:spcBef>
              <a:buSzPts val="2220"/>
              <a:buFont typeface="Times New Roman"/>
              <a:buChar char="–"/>
            </a:pPr>
            <a:r>
              <a:rPr lang="en-US" sz="1665" dirty="0"/>
              <a:t>Intensifiers (``greatest’’, ``best’’…)</a:t>
            </a:r>
            <a:endParaRPr dirty="0"/>
          </a:p>
          <a:p>
            <a:pPr marL="1371600" lvl="3" indent="-237173">
              <a:lnSpc>
                <a:spcPct val="80000"/>
              </a:lnSpc>
              <a:spcBef>
                <a:spcPts val="333"/>
              </a:spcBef>
              <a:buSzPts val="2220"/>
              <a:buNone/>
            </a:pPr>
            <a:endParaRPr sz="1665" dirty="0"/>
          </a:p>
          <a:p>
            <a:pPr marL="1028700" lvl="3" indent="0">
              <a:lnSpc>
                <a:spcPct val="80000"/>
              </a:lnSpc>
              <a:spcBef>
                <a:spcPts val="333"/>
              </a:spcBef>
              <a:buSzPts val="2220"/>
              <a:buNone/>
            </a:pPr>
            <a:endParaRPr sz="1665" dirty="0"/>
          </a:p>
          <a:p>
            <a:pPr marL="1028700" lvl="2" indent="-237173">
              <a:lnSpc>
                <a:spcPct val="80000"/>
              </a:lnSpc>
              <a:spcBef>
                <a:spcPts val="333"/>
              </a:spcBef>
              <a:buSzPts val="2220"/>
              <a:buNone/>
            </a:pPr>
            <a:endParaRPr sz="1665" dirty="0"/>
          </a:p>
          <a:p>
            <a:pPr marL="685800" lvl="2" indent="0">
              <a:lnSpc>
                <a:spcPct val="80000"/>
              </a:lnSpc>
              <a:spcBef>
                <a:spcPts val="333"/>
              </a:spcBef>
              <a:buSzPts val="2220"/>
              <a:buNone/>
            </a:pPr>
            <a:endParaRPr sz="1665" dirty="0"/>
          </a:p>
          <a:p>
            <a:pPr marL="557213" lvl="1" indent="-90963">
              <a:lnSpc>
                <a:spcPct val="80000"/>
              </a:lnSpc>
              <a:spcBef>
                <a:spcPts val="389"/>
              </a:spcBef>
              <a:buSzPts val="2590"/>
              <a:buNone/>
            </a:pPr>
            <a:endParaRPr sz="1943" dirty="0"/>
          </a:p>
        </p:txBody>
      </p:sp>
      <p:sp>
        <p:nvSpPr>
          <p:cNvPr id="444" name="Google Shape;444;p25"/>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12</a:t>
            </a:fld>
            <a:endParaRPr/>
          </a:p>
        </p:txBody>
      </p:sp>
      <p:sp>
        <p:nvSpPr>
          <p:cNvPr id="445" name="Google Shape;445;p25"/>
          <p:cNvSpPr txBox="1">
            <a:spLocks noGrp="1"/>
          </p:cNvSpPr>
          <p:nvPr>
            <p:ph type="title"/>
          </p:nvPr>
        </p:nvSpPr>
        <p:spPr>
          <a:xfrm>
            <a:off x="1143000" y="-15812"/>
            <a:ext cx="6858000" cy="857250"/>
          </a:xfrm>
          <a:prstGeom prst="rect">
            <a:avLst/>
          </a:prstGeom>
          <a:noFill/>
          <a:ln>
            <a:noFill/>
          </a:ln>
        </p:spPr>
        <p:txBody>
          <a:bodyPr spcFirstLastPara="1" wrap="square" lIns="68569" tIns="34275" rIns="68569" bIns="34275" anchor="ctr" anchorCtr="0">
            <a:noAutofit/>
          </a:bodyPr>
          <a:lstStyle/>
          <a:p>
            <a:pPr algn="ctr"/>
            <a:r>
              <a:rPr lang="en-US"/>
              <a:t>RQ1: Can Conversational Context Help in Sarcasm Detection?</a:t>
            </a:r>
            <a:endParaRPr/>
          </a:p>
        </p:txBody>
      </p:sp>
    </p:spTree>
    <p:extLst>
      <p:ext uri="{BB962C8B-B14F-4D97-AF65-F5344CB8AC3E}">
        <p14:creationId xmlns:p14="http://schemas.microsoft.com/office/powerpoint/2010/main" val="1410351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26"/>
          <p:cNvSpPr txBox="1">
            <a:spLocks noGrp="1"/>
          </p:cNvSpPr>
          <p:nvPr>
            <p:ph type="title"/>
          </p:nvPr>
        </p:nvSpPr>
        <p:spPr>
          <a:xfrm>
            <a:off x="1600200" y="266700"/>
            <a:ext cx="5829300" cy="695325"/>
          </a:xfrm>
          <a:prstGeom prst="rect">
            <a:avLst/>
          </a:prstGeom>
          <a:noFill/>
          <a:ln>
            <a:noFill/>
          </a:ln>
        </p:spPr>
        <p:txBody>
          <a:bodyPr spcFirstLastPara="1" wrap="square" lIns="68569" tIns="34275" rIns="68569" bIns="34275" anchor="ctr" anchorCtr="0">
            <a:noAutofit/>
          </a:bodyPr>
          <a:lstStyle/>
          <a:p>
            <a:pPr algn="ctr"/>
            <a:r>
              <a:rPr lang="en-US"/>
              <a:t>Computational Models</a:t>
            </a:r>
            <a:endParaRPr/>
          </a:p>
        </p:txBody>
      </p:sp>
      <p:sp>
        <p:nvSpPr>
          <p:cNvPr id="452" name="Google Shape;452;p26"/>
          <p:cNvSpPr txBox="1">
            <a:spLocks noGrp="1"/>
          </p:cNvSpPr>
          <p:nvPr>
            <p:ph type="body" idx="1"/>
          </p:nvPr>
        </p:nvSpPr>
        <p:spPr>
          <a:xfrm>
            <a:off x="584200" y="1104900"/>
            <a:ext cx="7806267" cy="3467100"/>
          </a:xfrm>
          <a:prstGeom prst="rect">
            <a:avLst/>
          </a:prstGeom>
          <a:noFill/>
          <a:ln>
            <a:noFill/>
          </a:ln>
        </p:spPr>
        <p:txBody>
          <a:bodyPr spcFirstLastPara="1" wrap="square" lIns="68569" tIns="34275" rIns="68569" bIns="34275" anchor="t" anchorCtr="0">
            <a:noAutofit/>
          </a:bodyPr>
          <a:lstStyle/>
          <a:p>
            <a:pPr marL="257175" indent="-257175">
              <a:spcBef>
                <a:spcPts val="0"/>
              </a:spcBef>
              <a:buFont typeface="Times New Roman"/>
              <a:buChar char="•"/>
            </a:pPr>
            <a:r>
              <a:rPr lang="en-US" dirty="0"/>
              <a:t>Long Short-Term Memory (LSTM) Networks [</a:t>
            </a:r>
            <a:r>
              <a:rPr lang="en-US" dirty="0" err="1"/>
              <a:t>Hochreiter</a:t>
            </a:r>
            <a:r>
              <a:rPr lang="en-US" dirty="0"/>
              <a:t> &amp; </a:t>
            </a:r>
            <a:r>
              <a:rPr lang="en-US" dirty="0" err="1"/>
              <a:t>Schmidhuber</a:t>
            </a:r>
            <a:r>
              <a:rPr lang="en-US" dirty="0"/>
              <a:t> 1997</a:t>
            </a:r>
            <a:r>
              <a:rPr lang="en-US" dirty="0" smtClean="0"/>
              <a:t>]</a:t>
            </a:r>
          </a:p>
          <a:p>
            <a:pPr marL="257175" indent="-257175">
              <a:spcBef>
                <a:spcPts val="0"/>
              </a:spcBef>
              <a:buFont typeface="Times New Roman"/>
              <a:buChar char="•"/>
            </a:pPr>
            <a:endParaRPr dirty="0"/>
          </a:p>
          <a:p>
            <a:pPr marL="557213" lvl="1" indent="-214313">
              <a:spcBef>
                <a:spcPts val="420"/>
              </a:spcBef>
              <a:buSzPts val="2800"/>
              <a:buFont typeface="Times New Roman"/>
              <a:buChar char="–"/>
            </a:pPr>
            <a:r>
              <a:rPr lang="en-US" dirty="0"/>
              <a:t>Type of RNN; able to </a:t>
            </a:r>
            <a:r>
              <a:rPr lang="en-US" dirty="0" smtClean="0"/>
              <a:t>learn </a:t>
            </a:r>
            <a:r>
              <a:rPr lang="en-US" dirty="0"/>
              <a:t>long-distance dependencies</a:t>
            </a:r>
            <a:endParaRPr dirty="0"/>
          </a:p>
          <a:p>
            <a:pPr marL="557213" lvl="1" indent="-214313">
              <a:spcBef>
                <a:spcPts val="420"/>
              </a:spcBef>
              <a:buSzPts val="2800"/>
              <a:buFont typeface="Times New Roman"/>
              <a:buChar char="–"/>
            </a:pPr>
            <a:r>
              <a:rPr lang="en-US" dirty="0"/>
              <a:t>One LSTM reads the context and another LSTM reads the response</a:t>
            </a:r>
            <a:endParaRPr dirty="0"/>
          </a:p>
          <a:p>
            <a:pPr marL="257175" indent="-257175">
              <a:spcBef>
                <a:spcPts val="420"/>
              </a:spcBef>
              <a:buFont typeface="Times New Roman"/>
              <a:buChar char="•"/>
            </a:pPr>
            <a:endParaRPr lang="en-US" dirty="0" smtClean="0"/>
          </a:p>
          <a:p>
            <a:pPr marL="257175" indent="-257175">
              <a:spcBef>
                <a:spcPts val="420"/>
              </a:spcBef>
              <a:buFont typeface="Times New Roman"/>
              <a:buChar char="•"/>
            </a:pPr>
            <a:r>
              <a:rPr lang="en-US" dirty="0" smtClean="0"/>
              <a:t>Attention-based </a:t>
            </a:r>
            <a:r>
              <a:rPr lang="en-US" dirty="0"/>
              <a:t>LSTM Networks allow focus</a:t>
            </a:r>
            <a:endParaRPr dirty="0"/>
          </a:p>
          <a:p>
            <a:pPr marL="557213" lvl="1" indent="-214313">
              <a:spcBef>
                <a:spcPts val="420"/>
              </a:spcBef>
              <a:buSzPts val="2800"/>
              <a:buFont typeface="Times New Roman"/>
              <a:buChar char="–"/>
            </a:pPr>
            <a:endParaRPr lang="en-US" dirty="0" smtClean="0"/>
          </a:p>
          <a:p>
            <a:pPr marL="557213" lvl="1" indent="-214313">
              <a:spcBef>
                <a:spcPts val="420"/>
              </a:spcBef>
              <a:buSzPts val="2800"/>
              <a:buFont typeface="Times New Roman"/>
              <a:buChar char="–"/>
            </a:pPr>
            <a:r>
              <a:rPr lang="en-US" dirty="0" smtClean="0"/>
              <a:t>Word </a:t>
            </a:r>
            <a:r>
              <a:rPr lang="en-US" dirty="0"/>
              <a:t>and sentence level attention (hierarchical model; Yang et al. 2016) or only sentence level (avg. word </a:t>
            </a:r>
            <a:r>
              <a:rPr lang="en-US" dirty="0" err="1"/>
              <a:t>embeddings</a:t>
            </a:r>
            <a:r>
              <a:rPr lang="en-US" dirty="0"/>
              <a:t>)</a:t>
            </a:r>
            <a:endParaRPr dirty="0"/>
          </a:p>
          <a:p>
            <a:pPr marL="557213" lvl="1" indent="-80963">
              <a:spcBef>
                <a:spcPts val="420"/>
              </a:spcBef>
              <a:buSzPts val="2800"/>
              <a:buNone/>
            </a:pPr>
            <a:endParaRPr dirty="0"/>
          </a:p>
          <a:p>
            <a:pPr marL="257175" indent="-123825">
              <a:spcBef>
                <a:spcPts val="420"/>
              </a:spcBef>
              <a:buNone/>
            </a:pPr>
            <a:endParaRPr dirty="0"/>
          </a:p>
          <a:p>
            <a:pPr marL="557213" lvl="1" indent="-80963">
              <a:spcBef>
                <a:spcPts val="420"/>
              </a:spcBef>
              <a:buSzPts val="2800"/>
              <a:buNone/>
            </a:pPr>
            <a:endParaRPr dirty="0"/>
          </a:p>
          <a:p>
            <a:pPr marL="1200150" lvl="3" indent="-57150">
              <a:buSzPts val="2400"/>
              <a:buNone/>
            </a:pPr>
            <a:endParaRPr dirty="0"/>
          </a:p>
          <a:p>
            <a:pPr marL="1200150" lvl="3" indent="-57150">
              <a:buSzPts val="2400"/>
              <a:buNone/>
            </a:pPr>
            <a:endParaRPr dirty="0"/>
          </a:p>
          <a:p>
            <a:pPr marL="857250" lvl="2" indent="-57150">
              <a:spcBef>
                <a:spcPts val="360"/>
              </a:spcBef>
              <a:buSzPts val="2400"/>
              <a:buNone/>
            </a:pPr>
            <a:endParaRPr dirty="0"/>
          </a:p>
          <a:p>
            <a:pPr marL="857250" lvl="2" indent="-57150">
              <a:spcBef>
                <a:spcPts val="360"/>
              </a:spcBef>
              <a:buSzPts val="2400"/>
              <a:buNone/>
            </a:pPr>
            <a:endParaRPr dirty="0"/>
          </a:p>
          <a:p>
            <a:pPr marL="557213" lvl="1" indent="-80963">
              <a:spcBef>
                <a:spcPts val="420"/>
              </a:spcBef>
              <a:buSzPts val="2800"/>
              <a:buNone/>
            </a:pPr>
            <a:endParaRPr dirty="0"/>
          </a:p>
        </p:txBody>
      </p:sp>
      <p:sp>
        <p:nvSpPr>
          <p:cNvPr id="453" name="Google Shape;453;p26"/>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13</a:t>
            </a:fld>
            <a:endParaRPr/>
          </a:p>
        </p:txBody>
      </p:sp>
    </p:spTree>
    <p:extLst>
      <p:ext uri="{BB962C8B-B14F-4D97-AF65-F5344CB8AC3E}">
        <p14:creationId xmlns:p14="http://schemas.microsoft.com/office/powerpoint/2010/main" val="2510792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pic>
        <p:nvPicPr>
          <p:cNvPr id="459" name="Google Shape;459;p27"/>
          <p:cNvPicPr preferRelativeResize="0"/>
          <p:nvPr/>
        </p:nvPicPr>
        <p:blipFill rotWithShape="1">
          <a:blip r:embed="rId3">
            <a:alphaModFix/>
          </a:blip>
          <a:srcRect/>
          <a:stretch/>
        </p:blipFill>
        <p:spPr>
          <a:xfrm>
            <a:off x="1435101" y="308164"/>
            <a:ext cx="6223000" cy="4431731"/>
          </a:xfrm>
          <a:prstGeom prst="rect">
            <a:avLst/>
          </a:prstGeom>
          <a:solidFill>
            <a:srgbClr val="8383E0"/>
          </a:solidFill>
          <a:ln>
            <a:noFill/>
          </a:ln>
        </p:spPr>
      </p:pic>
      <p:sp>
        <p:nvSpPr>
          <p:cNvPr id="460" name="Google Shape;460;p27"/>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14</a:t>
            </a:fld>
            <a:endParaRPr/>
          </a:p>
        </p:txBody>
      </p:sp>
      <p:sp>
        <p:nvSpPr>
          <p:cNvPr id="461" name="Google Shape;461;p27"/>
          <p:cNvSpPr txBox="1"/>
          <p:nvPr/>
        </p:nvSpPr>
        <p:spPr>
          <a:xfrm>
            <a:off x="1295405" y="4717661"/>
            <a:ext cx="228600" cy="276969"/>
          </a:xfrm>
          <a:prstGeom prst="rect">
            <a:avLst/>
          </a:prstGeom>
          <a:solidFill>
            <a:srgbClr val="197C86"/>
          </a:solidFill>
          <a:ln>
            <a:noFill/>
          </a:ln>
        </p:spPr>
        <p:txBody>
          <a:bodyPr spcFirstLastPara="1" wrap="square" lIns="68569" tIns="34275" rIns="68569" bIns="34275" anchor="t" anchorCtr="0">
            <a:spAutoFit/>
          </a:bodyPr>
          <a:lstStyle/>
          <a:p>
            <a:endParaRPr sz="1350">
              <a:solidFill>
                <a:schemeClr val="dk1"/>
              </a:solidFill>
              <a:latin typeface="Times New Roman"/>
              <a:ea typeface="Times New Roman"/>
              <a:cs typeface="Times New Roman"/>
              <a:sym typeface="Times New Roman"/>
            </a:endParaRPr>
          </a:p>
        </p:txBody>
      </p:sp>
      <p:sp>
        <p:nvSpPr>
          <p:cNvPr id="462" name="Google Shape;462;p27"/>
          <p:cNvSpPr txBox="1"/>
          <p:nvPr/>
        </p:nvSpPr>
        <p:spPr>
          <a:xfrm>
            <a:off x="1295405" y="4393006"/>
            <a:ext cx="228600" cy="276969"/>
          </a:xfrm>
          <a:prstGeom prst="rect">
            <a:avLst/>
          </a:prstGeom>
          <a:solidFill>
            <a:srgbClr val="666666"/>
          </a:solidFill>
          <a:ln>
            <a:noFill/>
          </a:ln>
        </p:spPr>
        <p:txBody>
          <a:bodyPr spcFirstLastPara="1" wrap="square" lIns="68569" tIns="34275" rIns="68569" bIns="34275" anchor="t" anchorCtr="0">
            <a:spAutoFit/>
          </a:bodyPr>
          <a:lstStyle/>
          <a:p>
            <a:endParaRPr sz="1350">
              <a:solidFill>
                <a:schemeClr val="dk1"/>
              </a:solidFill>
              <a:latin typeface="Times New Roman"/>
              <a:ea typeface="Times New Roman"/>
              <a:cs typeface="Times New Roman"/>
              <a:sym typeface="Times New Roman"/>
            </a:endParaRPr>
          </a:p>
        </p:txBody>
      </p:sp>
      <p:sp>
        <p:nvSpPr>
          <p:cNvPr id="463" name="Google Shape;463;p27"/>
          <p:cNvSpPr txBox="1"/>
          <p:nvPr/>
        </p:nvSpPr>
        <p:spPr>
          <a:xfrm>
            <a:off x="1295407" y="3719910"/>
            <a:ext cx="228600" cy="276969"/>
          </a:xfrm>
          <a:prstGeom prst="rect">
            <a:avLst/>
          </a:prstGeom>
          <a:solidFill>
            <a:srgbClr val="999999"/>
          </a:solidFill>
          <a:ln>
            <a:noFill/>
          </a:ln>
        </p:spPr>
        <p:txBody>
          <a:bodyPr spcFirstLastPara="1" wrap="square" lIns="68569" tIns="34275" rIns="68569" bIns="34275" anchor="t" anchorCtr="0">
            <a:spAutoFit/>
          </a:bodyPr>
          <a:lstStyle/>
          <a:p>
            <a:endParaRPr sz="1350">
              <a:solidFill>
                <a:schemeClr val="dk1"/>
              </a:solidFill>
              <a:latin typeface="Times New Roman"/>
              <a:ea typeface="Times New Roman"/>
              <a:cs typeface="Times New Roman"/>
              <a:sym typeface="Times New Roman"/>
            </a:endParaRPr>
          </a:p>
        </p:txBody>
      </p:sp>
      <p:sp>
        <p:nvSpPr>
          <p:cNvPr id="464" name="Google Shape;464;p27"/>
          <p:cNvSpPr txBox="1"/>
          <p:nvPr/>
        </p:nvSpPr>
        <p:spPr>
          <a:xfrm>
            <a:off x="1295409" y="4062805"/>
            <a:ext cx="228600" cy="276969"/>
          </a:xfrm>
          <a:prstGeom prst="rect">
            <a:avLst/>
          </a:prstGeom>
          <a:solidFill>
            <a:srgbClr val="A3A3E9"/>
          </a:solidFill>
          <a:ln>
            <a:noFill/>
          </a:ln>
        </p:spPr>
        <p:txBody>
          <a:bodyPr spcFirstLastPara="1" wrap="square" lIns="68569" tIns="34275" rIns="68569" bIns="34275" anchor="t" anchorCtr="0">
            <a:spAutoFit/>
          </a:bodyPr>
          <a:lstStyle/>
          <a:p>
            <a:endParaRPr sz="1350">
              <a:solidFill>
                <a:schemeClr val="dk1"/>
              </a:solidFill>
              <a:latin typeface="Times New Roman"/>
              <a:ea typeface="Times New Roman"/>
              <a:cs typeface="Times New Roman"/>
              <a:sym typeface="Times New Roman"/>
            </a:endParaRPr>
          </a:p>
        </p:txBody>
      </p:sp>
      <p:sp>
        <p:nvSpPr>
          <p:cNvPr id="465" name="Google Shape;465;p27"/>
          <p:cNvSpPr txBox="1"/>
          <p:nvPr/>
        </p:nvSpPr>
        <p:spPr>
          <a:xfrm>
            <a:off x="1549408" y="4717661"/>
            <a:ext cx="1816100" cy="276969"/>
          </a:xfrm>
          <a:prstGeom prst="rect">
            <a:avLst/>
          </a:prstGeom>
          <a:noFill/>
          <a:ln>
            <a:noFill/>
          </a:ln>
        </p:spPr>
        <p:txBody>
          <a:bodyPr spcFirstLastPara="1" wrap="square" lIns="68569" tIns="34275" rIns="68569" bIns="34275" anchor="t" anchorCtr="0">
            <a:spAutoFit/>
          </a:bodyPr>
          <a:lstStyle/>
          <a:p>
            <a:r>
              <a:rPr lang="en-US" sz="1350">
                <a:solidFill>
                  <a:schemeClr val="dk1"/>
                </a:solidFill>
                <a:latin typeface="Times New Roman"/>
                <a:ea typeface="Times New Roman"/>
                <a:cs typeface="Times New Roman"/>
                <a:sym typeface="Times New Roman"/>
              </a:rPr>
              <a:t>Sentence Embedding</a:t>
            </a:r>
            <a:endParaRPr sz="1350">
              <a:solidFill>
                <a:schemeClr val="dk1"/>
              </a:solidFill>
              <a:latin typeface="Times New Roman"/>
              <a:ea typeface="Times New Roman"/>
              <a:cs typeface="Times New Roman"/>
              <a:sym typeface="Times New Roman"/>
            </a:endParaRPr>
          </a:p>
        </p:txBody>
      </p:sp>
      <p:sp>
        <p:nvSpPr>
          <p:cNvPr id="466" name="Google Shape;466;p27"/>
          <p:cNvSpPr txBox="1"/>
          <p:nvPr/>
        </p:nvSpPr>
        <p:spPr>
          <a:xfrm>
            <a:off x="1549410" y="4438269"/>
            <a:ext cx="1816100" cy="276969"/>
          </a:xfrm>
          <a:prstGeom prst="rect">
            <a:avLst/>
          </a:prstGeom>
          <a:noFill/>
          <a:ln>
            <a:noFill/>
          </a:ln>
        </p:spPr>
        <p:txBody>
          <a:bodyPr spcFirstLastPara="1" wrap="square" lIns="68569" tIns="34275" rIns="68569" bIns="34275" anchor="t" anchorCtr="0">
            <a:spAutoFit/>
          </a:bodyPr>
          <a:lstStyle/>
          <a:p>
            <a:r>
              <a:rPr lang="en-US" sz="1350">
                <a:solidFill>
                  <a:schemeClr val="dk1"/>
                </a:solidFill>
                <a:latin typeface="Times New Roman"/>
                <a:ea typeface="Times New Roman"/>
                <a:cs typeface="Times New Roman"/>
                <a:sym typeface="Times New Roman"/>
              </a:rPr>
              <a:t>Hidden layers</a:t>
            </a:r>
            <a:endParaRPr sz="1350">
              <a:solidFill>
                <a:schemeClr val="dk1"/>
              </a:solidFill>
              <a:latin typeface="Times New Roman"/>
              <a:ea typeface="Times New Roman"/>
              <a:cs typeface="Times New Roman"/>
              <a:sym typeface="Times New Roman"/>
            </a:endParaRPr>
          </a:p>
        </p:txBody>
      </p:sp>
      <p:sp>
        <p:nvSpPr>
          <p:cNvPr id="467" name="Google Shape;467;p27"/>
          <p:cNvSpPr txBox="1"/>
          <p:nvPr/>
        </p:nvSpPr>
        <p:spPr>
          <a:xfrm>
            <a:off x="1574809" y="4116007"/>
            <a:ext cx="1816100" cy="276969"/>
          </a:xfrm>
          <a:prstGeom prst="rect">
            <a:avLst/>
          </a:prstGeom>
          <a:noFill/>
          <a:ln>
            <a:noFill/>
          </a:ln>
        </p:spPr>
        <p:txBody>
          <a:bodyPr spcFirstLastPara="1" wrap="square" lIns="68569" tIns="34275" rIns="68569" bIns="34275" anchor="t" anchorCtr="0">
            <a:spAutoFit/>
          </a:bodyPr>
          <a:lstStyle/>
          <a:p>
            <a:r>
              <a:rPr lang="en-US" sz="1350">
                <a:solidFill>
                  <a:schemeClr val="dk1"/>
                </a:solidFill>
                <a:latin typeface="Times New Roman"/>
                <a:ea typeface="Times New Roman"/>
                <a:cs typeface="Times New Roman"/>
                <a:sym typeface="Times New Roman"/>
              </a:rPr>
              <a:t>Attention</a:t>
            </a:r>
            <a:endParaRPr sz="1350">
              <a:solidFill>
                <a:schemeClr val="dk1"/>
              </a:solidFill>
              <a:latin typeface="Times New Roman"/>
              <a:ea typeface="Times New Roman"/>
              <a:cs typeface="Times New Roman"/>
              <a:sym typeface="Times New Roman"/>
            </a:endParaRPr>
          </a:p>
        </p:txBody>
      </p:sp>
      <p:sp>
        <p:nvSpPr>
          <p:cNvPr id="468" name="Google Shape;468;p27"/>
          <p:cNvSpPr txBox="1"/>
          <p:nvPr/>
        </p:nvSpPr>
        <p:spPr>
          <a:xfrm>
            <a:off x="1574809" y="3785806"/>
            <a:ext cx="1816100" cy="276969"/>
          </a:xfrm>
          <a:prstGeom prst="rect">
            <a:avLst/>
          </a:prstGeom>
          <a:noFill/>
          <a:ln>
            <a:noFill/>
          </a:ln>
        </p:spPr>
        <p:txBody>
          <a:bodyPr spcFirstLastPara="1" wrap="square" lIns="68569" tIns="34275" rIns="68569" bIns="34275" anchor="t" anchorCtr="0">
            <a:spAutoFit/>
          </a:bodyPr>
          <a:lstStyle/>
          <a:p>
            <a:r>
              <a:rPr lang="en-US" sz="1350">
                <a:solidFill>
                  <a:schemeClr val="dk1"/>
                </a:solidFill>
                <a:latin typeface="Times New Roman"/>
                <a:ea typeface="Times New Roman"/>
                <a:cs typeface="Times New Roman"/>
                <a:sym typeface="Times New Roman"/>
              </a:rPr>
              <a:t>Final Vector Rep.</a:t>
            </a:r>
            <a:endParaRPr sz="1350">
              <a:solidFill>
                <a:schemeClr val="dk1"/>
              </a:solidFill>
              <a:latin typeface="Times New Roman"/>
              <a:ea typeface="Times New Roman"/>
              <a:cs typeface="Times New Roman"/>
              <a:sym typeface="Times New Roman"/>
            </a:endParaRPr>
          </a:p>
        </p:txBody>
      </p:sp>
      <p:sp>
        <p:nvSpPr>
          <p:cNvPr id="469" name="Google Shape;469;p27"/>
          <p:cNvSpPr txBox="1"/>
          <p:nvPr/>
        </p:nvSpPr>
        <p:spPr>
          <a:xfrm>
            <a:off x="5207009" y="4844668"/>
            <a:ext cx="2539992" cy="276969"/>
          </a:xfrm>
          <a:prstGeom prst="rect">
            <a:avLst/>
          </a:prstGeom>
          <a:noFill/>
          <a:ln>
            <a:noFill/>
          </a:ln>
        </p:spPr>
        <p:txBody>
          <a:bodyPr spcFirstLastPara="1" wrap="square" lIns="68569" tIns="34275" rIns="68569" bIns="34275" anchor="t" anchorCtr="0">
            <a:spAutoFit/>
          </a:bodyPr>
          <a:lstStyle/>
          <a:p>
            <a:r>
              <a:rPr lang="en-US" sz="1350">
                <a:solidFill>
                  <a:schemeClr val="dk1"/>
                </a:solidFill>
                <a:latin typeface="Times New Roman"/>
                <a:ea typeface="Times New Roman"/>
                <a:cs typeface="Times New Roman"/>
                <a:sym typeface="Times New Roman"/>
              </a:rPr>
              <a:t>Fig. inspired by Yang et al. 2016</a:t>
            </a:r>
            <a:endParaRPr sz="135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3531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8"/>
          <p:cNvSpPr txBox="1">
            <a:spLocks noGrp="1"/>
          </p:cNvSpPr>
          <p:nvPr>
            <p:ph type="title"/>
          </p:nvPr>
        </p:nvSpPr>
        <p:spPr>
          <a:xfrm>
            <a:off x="1600200" y="266700"/>
            <a:ext cx="5829300" cy="695325"/>
          </a:xfrm>
          <a:prstGeom prst="rect">
            <a:avLst/>
          </a:prstGeom>
          <a:noFill/>
          <a:ln>
            <a:noFill/>
          </a:ln>
        </p:spPr>
        <p:txBody>
          <a:bodyPr spcFirstLastPara="1" wrap="square" lIns="68569" tIns="34275" rIns="68569" bIns="34275" anchor="ctr" anchorCtr="0">
            <a:noAutofit/>
          </a:bodyPr>
          <a:lstStyle/>
          <a:p>
            <a:pPr algn="ctr"/>
            <a:r>
              <a:rPr lang="en-US"/>
              <a:t>Computational Models</a:t>
            </a:r>
            <a:endParaRPr/>
          </a:p>
        </p:txBody>
      </p:sp>
      <p:sp>
        <p:nvSpPr>
          <p:cNvPr id="476" name="Google Shape;476;p28"/>
          <p:cNvSpPr txBox="1">
            <a:spLocks noGrp="1"/>
          </p:cNvSpPr>
          <p:nvPr>
            <p:ph type="body" idx="1"/>
          </p:nvPr>
        </p:nvSpPr>
        <p:spPr>
          <a:xfrm>
            <a:off x="1041400" y="1104900"/>
            <a:ext cx="6934200" cy="3467100"/>
          </a:xfrm>
          <a:prstGeom prst="rect">
            <a:avLst/>
          </a:prstGeom>
          <a:noFill/>
          <a:ln>
            <a:noFill/>
          </a:ln>
        </p:spPr>
        <p:txBody>
          <a:bodyPr spcFirstLastPara="1" wrap="square" lIns="68569" tIns="34275" rIns="68569" bIns="34275" anchor="t" anchorCtr="0">
            <a:noAutofit/>
          </a:bodyPr>
          <a:lstStyle/>
          <a:p>
            <a:pPr marL="257175" indent="-257175">
              <a:spcBef>
                <a:spcPts val="0"/>
              </a:spcBef>
              <a:buFont typeface="Times New Roman"/>
              <a:buChar char="•"/>
            </a:pPr>
            <a:endParaRPr lang="en-US" dirty="0" smtClean="0"/>
          </a:p>
          <a:p>
            <a:pPr marL="257175" indent="-257175">
              <a:spcBef>
                <a:spcPts val="0"/>
              </a:spcBef>
              <a:buFont typeface="Times New Roman"/>
              <a:buChar char="•"/>
            </a:pPr>
            <a:endParaRPr lang="en-US" dirty="0"/>
          </a:p>
          <a:p>
            <a:pPr marL="257175" indent="-257175">
              <a:spcBef>
                <a:spcPts val="0"/>
              </a:spcBef>
              <a:buFont typeface="Times New Roman"/>
              <a:buChar char="•"/>
            </a:pPr>
            <a:r>
              <a:rPr lang="en-US" dirty="0" smtClean="0"/>
              <a:t>Conditional </a:t>
            </a:r>
            <a:r>
              <a:rPr lang="en-US" dirty="0"/>
              <a:t>LSTM </a:t>
            </a:r>
          </a:p>
          <a:p>
            <a:pPr marL="257175" indent="-257175">
              <a:spcBef>
                <a:spcPts val="0"/>
              </a:spcBef>
              <a:buFont typeface="Times New Roman"/>
              <a:buChar char="•"/>
            </a:pPr>
            <a:endParaRPr dirty="0"/>
          </a:p>
          <a:p>
            <a:pPr marL="557213" lvl="1" indent="-214313">
              <a:spcBef>
                <a:spcPts val="420"/>
              </a:spcBef>
              <a:buSzPts val="2800"/>
              <a:buFont typeface="Times New Roman"/>
              <a:buChar char="–"/>
            </a:pPr>
            <a:r>
              <a:rPr lang="en-US" dirty="0"/>
              <a:t>Introduced for textual entailment [</a:t>
            </a:r>
            <a:r>
              <a:rPr lang="en-US" dirty="0" err="1"/>
              <a:t>Rocktäschel</a:t>
            </a:r>
            <a:r>
              <a:rPr lang="en-US" dirty="0"/>
              <a:t> et al. 2015]</a:t>
            </a:r>
            <a:endParaRPr dirty="0"/>
          </a:p>
          <a:p>
            <a:pPr marL="557213" lvl="1" indent="-214313">
              <a:spcBef>
                <a:spcPts val="420"/>
              </a:spcBef>
              <a:buSzPts val="2800"/>
              <a:buFont typeface="Times New Roman"/>
              <a:buChar char="–"/>
            </a:pPr>
            <a:r>
              <a:rPr lang="en-US" dirty="0"/>
              <a:t>LSTM that reads response is conditioned on representation of the first LSTM built for </a:t>
            </a:r>
            <a:r>
              <a:rPr lang="en-US" dirty="0" smtClean="0"/>
              <a:t>context</a:t>
            </a:r>
          </a:p>
          <a:p>
            <a:pPr marL="557213" lvl="1" indent="-214313">
              <a:spcBef>
                <a:spcPts val="420"/>
              </a:spcBef>
              <a:buSzPts val="2800"/>
              <a:buFont typeface="Times New Roman"/>
              <a:buChar char="–"/>
            </a:pPr>
            <a:endParaRPr dirty="0"/>
          </a:p>
          <a:p>
            <a:pPr marL="557213" lvl="1" indent="-80963">
              <a:spcBef>
                <a:spcPts val="420"/>
              </a:spcBef>
              <a:buSzPts val="2800"/>
              <a:buNone/>
            </a:pPr>
            <a:endParaRPr dirty="0"/>
          </a:p>
        </p:txBody>
      </p:sp>
      <p:sp>
        <p:nvSpPr>
          <p:cNvPr id="477" name="Google Shape;477;p28"/>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15</a:t>
            </a:fld>
            <a:endParaRPr/>
          </a:p>
        </p:txBody>
      </p:sp>
    </p:spTree>
    <p:extLst>
      <p:ext uri="{BB962C8B-B14F-4D97-AF65-F5344CB8AC3E}">
        <p14:creationId xmlns:p14="http://schemas.microsoft.com/office/powerpoint/2010/main" val="10018862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29"/>
          <p:cNvSpPr txBox="1">
            <a:spLocks noGrp="1"/>
          </p:cNvSpPr>
          <p:nvPr>
            <p:ph type="title"/>
          </p:nvPr>
        </p:nvSpPr>
        <p:spPr>
          <a:xfrm>
            <a:off x="1600200" y="266700"/>
            <a:ext cx="5829300" cy="695325"/>
          </a:xfrm>
          <a:prstGeom prst="rect">
            <a:avLst/>
          </a:prstGeom>
          <a:noFill/>
          <a:ln>
            <a:noFill/>
          </a:ln>
        </p:spPr>
        <p:txBody>
          <a:bodyPr spcFirstLastPara="1" wrap="square" lIns="68569" tIns="34275" rIns="68569" bIns="34275" anchor="ctr" anchorCtr="0">
            <a:noAutofit/>
          </a:bodyPr>
          <a:lstStyle/>
          <a:p>
            <a:pPr algn="ctr"/>
            <a:endParaRPr/>
          </a:p>
        </p:txBody>
      </p:sp>
      <p:sp>
        <p:nvSpPr>
          <p:cNvPr id="483" name="Google Shape;483;p29"/>
          <p:cNvSpPr txBox="1">
            <a:spLocks noGrp="1"/>
          </p:cNvSpPr>
          <p:nvPr>
            <p:ph type="body" idx="1"/>
          </p:nvPr>
        </p:nvSpPr>
        <p:spPr>
          <a:xfrm>
            <a:off x="1657350" y="1104900"/>
            <a:ext cx="5829300" cy="3467100"/>
          </a:xfrm>
          <a:prstGeom prst="rect">
            <a:avLst/>
          </a:prstGeom>
          <a:noFill/>
          <a:ln>
            <a:noFill/>
          </a:ln>
        </p:spPr>
        <p:txBody>
          <a:bodyPr spcFirstLastPara="1" wrap="square" lIns="68569" tIns="34275" rIns="68569" bIns="34275" anchor="t" anchorCtr="0">
            <a:noAutofit/>
          </a:bodyPr>
          <a:lstStyle/>
          <a:p>
            <a:pPr marL="257175" indent="-257175">
              <a:spcBef>
                <a:spcPts val="0"/>
              </a:spcBef>
              <a:buFont typeface="Times New Roman"/>
              <a:buChar char="•"/>
            </a:pPr>
            <a:r>
              <a:rPr lang="en-US"/>
              <a:t>Data Split: 80/10/10</a:t>
            </a:r>
            <a:endParaRPr/>
          </a:p>
          <a:p>
            <a:pPr marL="257175" lvl="2" indent="-257175">
              <a:spcBef>
                <a:spcPts val="420"/>
              </a:spcBef>
              <a:buSzPts val="2800"/>
              <a:buFont typeface="Times New Roman"/>
              <a:buChar char="•"/>
            </a:pPr>
            <a:r>
              <a:rPr lang="en-US" sz="2100"/>
              <a:t>Dev data is used for parameter tuning</a:t>
            </a:r>
            <a:endParaRPr/>
          </a:p>
          <a:p>
            <a:pPr marL="257175" indent="-123825">
              <a:spcBef>
                <a:spcPts val="420"/>
              </a:spcBef>
              <a:buNone/>
            </a:pPr>
            <a:endParaRPr/>
          </a:p>
          <a:p>
            <a:pPr marL="557213" lvl="1" indent="-80963">
              <a:spcBef>
                <a:spcPts val="420"/>
              </a:spcBef>
              <a:buSzPts val="2800"/>
              <a:buNone/>
            </a:pPr>
            <a:endParaRPr/>
          </a:p>
        </p:txBody>
      </p:sp>
      <p:sp>
        <p:nvSpPr>
          <p:cNvPr id="484" name="Google Shape;484;p29"/>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16</a:t>
            </a:fld>
            <a:endParaRPr/>
          </a:p>
        </p:txBody>
      </p:sp>
    </p:spTree>
    <p:extLst>
      <p:ext uri="{BB962C8B-B14F-4D97-AF65-F5344CB8AC3E}">
        <p14:creationId xmlns:p14="http://schemas.microsoft.com/office/powerpoint/2010/main" val="11428772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2"/>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17</a:t>
            </a:fld>
            <a:endParaRPr/>
          </a:p>
        </p:txBody>
      </p:sp>
      <p:sp>
        <p:nvSpPr>
          <p:cNvPr id="511" name="Google Shape;511;p32"/>
          <p:cNvSpPr txBox="1">
            <a:spLocks noGrp="1"/>
          </p:cNvSpPr>
          <p:nvPr>
            <p:ph type="title"/>
          </p:nvPr>
        </p:nvSpPr>
        <p:spPr>
          <a:xfrm>
            <a:off x="1143000" y="7390"/>
            <a:ext cx="6858000" cy="726035"/>
          </a:xfrm>
          <a:prstGeom prst="rect">
            <a:avLst/>
          </a:prstGeom>
          <a:noFill/>
          <a:ln>
            <a:noFill/>
          </a:ln>
        </p:spPr>
        <p:txBody>
          <a:bodyPr spcFirstLastPara="1" wrap="square" lIns="68569" tIns="34275" rIns="68569" bIns="34275" anchor="ctr" anchorCtr="0">
            <a:noAutofit/>
          </a:bodyPr>
          <a:lstStyle/>
          <a:p>
            <a:pPr algn="ctr"/>
            <a:r>
              <a:rPr lang="en-US" b="1">
                <a:solidFill>
                  <a:schemeClr val="lt1"/>
                </a:solidFill>
              </a:rPr>
              <a:t>Results: Prior Turn </a:t>
            </a:r>
            <a:endParaRPr b="1">
              <a:solidFill>
                <a:schemeClr val="lt1"/>
              </a:solidFill>
            </a:endParaRPr>
          </a:p>
        </p:txBody>
      </p:sp>
      <p:sp>
        <p:nvSpPr>
          <p:cNvPr id="512" name="Google Shape;512;p32"/>
          <p:cNvSpPr/>
          <p:nvPr/>
        </p:nvSpPr>
        <p:spPr>
          <a:xfrm>
            <a:off x="1381125" y="3302000"/>
            <a:ext cx="6416279" cy="577215"/>
          </a:xfrm>
          <a:prstGeom prst="rect">
            <a:avLst/>
          </a:prstGeom>
          <a:solidFill>
            <a:schemeClr val="lt1"/>
          </a:solidFill>
          <a:ln>
            <a:noFill/>
          </a:ln>
        </p:spPr>
        <p:txBody>
          <a:bodyPr spcFirstLastPara="1" wrap="square" lIns="68569" tIns="34275" rIns="68569" bIns="34275" anchor="ctr" anchorCtr="0">
            <a:noAutofit/>
          </a:bodyPr>
          <a:lstStyle/>
          <a:p>
            <a:pPr algn="ctr"/>
            <a:endParaRPr sz="1350">
              <a:solidFill>
                <a:schemeClr val="lt1"/>
              </a:solidFill>
              <a:latin typeface="Times New Roman"/>
              <a:ea typeface="Times New Roman"/>
              <a:cs typeface="Times New Roman"/>
              <a:sym typeface="Times New Roman"/>
            </a:endParaRPr>
          </a:p>
        </p:txBody>
      </p:sp>
      <p:graphicFrame>
        <p:nvGraphicFramePr>
          <p:cNvPr id="513" name="Google Shape;513;p32"/>
          <p:cNvGraphicFramePr/>
          <p:nvPr/>
        </p:nvGraphicFramePr>
        <p:xfrm>
          <a:off x="1562103" y="867812"/>
          <a:ext cx="5994394" cy="3413387"/>
        </p:xfrm>
        <a:graphic>
          <a:graphicData uri="http://schemas.openxmlformats.org/drawingml/2006/table">
            <a:tbl>
              <a:tblPr firstRow="1" bandRow="1">
                <a:noFill/>
              </a:tblPr>
              <a:tblGrid>
                <a:gridCol w="1552575">
                  <a:extLst>
                    <a:ext uri="{9D8B030D-6E8A-4147-A177-3AD203B41FA5}">
                      <a16:colId xmlns="" xmlns:a16="http://schemas.microsoft.com/office/drawing/2014/main" val="20000"/>
                    </a:ext>
                  </a:extLst>
                </a:gridCol>
                <a:gridCol w="1133475">
                  <a:extLst>
                    <a:ext uri="{9D8B030D-6E8A-4147-A177-3AD203B41FA5}">
                      <a16:colId xmlns="" xmlns:a16="http://schemas.microsoft.com/office/drawing/2014/main" val="20001"/>
                    </a:ext>
                  </a:extLst>
                </a:gridCol>
                <a:gridCol w="1332919">
                  <a:extLst>
                    <a:ext uri="{9D8B030D-6E8A-4147-A177-3AD203B41FA5}">
                      <a16:colId xmlns="" xmlns:a16="http://schemas.microsoft.com/office/drawing/2014/main" val="20002"/>
                    </a:ext>
                  </a:extLst>
                </a:gridCol>
                <a:gridCol w="1975425">
                  <a:extLst>
                    <a:ext uri="{9D8B030D-6E8A-4147-A177-3AD203B41FA5}">
                      <a16:colId xmlns="" xmlns:a16="http://schemas.microsoft.com/office/drawing/2014/main" val="20003"/>
                    </a:ext>
                  </a:extLst>
                </a:gridCol>
              </a:tblGrid>
              <a:tr h="567469">
                <a:tc>
                  <a:txBody>
                    <a:bodyPr/>
                    <a:lstStyle/>
                    <a:p>
                      <a:pPr marL="0" marR="0" lvl="0" indent="0" algn="l" rtl="0">
                        <a:spcBef>
                          <a:spcPts val="0"/>
                        </a:spcBef>
                        <a:spcAft>
                          <a:spcPts val="0"/>
                        </a:spcAft>
                        <a:buNone/>
                      </a:pPr>
                      <a:r>
                        <a:rPr lang="en-US" sz="1400"/>
                        <a:t>Model</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a:t>Twitter</a:t>
                      </a:r>
                      <a:endParaRPr sz="1100"/>
                    </a:p>
                    <a:p>
                      <a:pPr marL="0" marR="0" lvl="0" indent="0" algn="l" rtl="0">
                        <a:spcBef>
                          <a:spcPts val="0"/>
                        </a:spcBef>
                        <a:spcAft>
                          <a:spcPts val="0"/>
                        </a:spcAft>
                        <a:buNone/>
                      </a:pPr>
                      <a:r>
                        <a:rPr lang="en-US" sz="1400"/>
                        <a:t>F1</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a:t>IAC</a:t>
                      </a:r>
                      <a:r>
                        <a:rPr lang="en-US" sz="1400" baseline="-25000"/>
                        <a:t>v2</a:t>
                      </a:r>
                      <a:endParaRPr sz="1100"/>
                    </a:p>
                    <a:p>
                      <a:pPr marL="0" marR="0" lvl="0" indent="0" algn="l" rtl="0">
                        <a:spcBef>
                          <a:spcPts val="0"/>
                        </a:spcBef>
                        <a:spcAft>
                          <a:spcPts val="0"/>
                        </a:spcAft>
                        <a:buNone/>
                      </a:pPr>
                      <a:r>
                        <a:rPr lang="en-US" sz="1400"/>
                        <a:t>F1</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a:t>Reddit</a:t>
                      </a:r>
                      <a:endParaRPr sz="1400"/>
                    </a:p>
                    <a:p>
                      <a:pPr marL="0" marR="0" lvl="0" indent="0" algn="l" rtl="0">
                        <a:spcBef>
                          <a:spcPts val="0"/>
                        </a:spcBef>
                        <a:spcAft>
                          <a:spcPts val="0"/>
                        </a:spcAft>
                        <a:buNone/>
                      </a:pPr>
                      <a:r>
                        <a:rPr lang="en-US" sz="1400"/>
                        <a:t>F1</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0"/>
                  </a:ext>
                </a:extLst>
              </a:tr>
              <a:tr h="388628">
                <a:tc>
                  <a:txBody>
                    <a:bodyPr/>
                    <a:lstStyle/>
                    <a:p>
                      <a:pPr marL="0" marR="0" lvl="0" indent="0" algn="l" rtl="0">
                        <a:spcBef>
                          <a:spcPts val="0"/>
                        </a:spcBef>
                        <a:spcAft>
                          <a:spcPts val="0"/>
                        </a:spcAft>
                        <a:buNone/>
                      </a:pPr>
                      <a:r>
                        <a:rPr lang="en-US" sz="1400"/>
                        <a:t>SVM</a:t>
                      </a:r>
                      <a:r>
                        <a:rPr lang="en-US" sz="2100" baseline="30000"/>
                        <a:t>ct</a:t>
                      </a:r>
                      <a:endParaRPr sz="21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a:t>66.5</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a:t>65.8</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a:t>72.54</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1"/>
                  </a:ext>
                </a:extLst>
              </a:tr>
              <a:tr h="388628">
                <a:tc>
                  <a:txBody>
                    <a:bodyPr/>
                    <a:lstStyle/>
                    <a:p>
                      <a:pPr marL="0" marR="0" lvl="0" indent="0" algn="l" rtl="0">
                        <a:lnSpc>
                          <a:spcPct val="100000"/>
                        </a:lnSpc>
                        <a:spcBef>
                          <a:spcPts val="0"/>
                        </a:spcBef>
                        <a:spcAft>
                          <a:spcPts val="0"/>
                        </a:spcAft>
                        <a:buClr>
                          <a:schemeClr val="dk1"/>
                        </a:buClr>
                        <a:buSzPts val="1800"/>
                        <a:buFont typeface="Times New Roman"/>
                        <a:buNone/>
                      </a:pPr>
                      <a:r>
                        <a:rPr lang="en-US" sz="1400" dirty="0" err="1"/>
                        <a:t>SVM</a:t>
                      </a:r>
                      <a:r>
                        <a:rPr lang="en-US" sz="2100" baseline="30000" dirty="0" err="1"/>
                        <a:t>ct+pt</a:t>
                      </a:r>
                      <a:endParaRPr sz="2100" dirty="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a:t>67.9</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a:t>63.1</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a:t>67.00</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2"/>
                  </a:ext>
                </a:extLst>
              </a:tr>
              <a:tr h="448181">
                <a:tc>
                  <a:txBody>
                    <a:bodyPr/>
                    <a:lstStyle/>
                    <a:p>
                      <a:pPr marL="0" marR="0" lvl="0" indent="0" algn="l" rtl="0">
                        <a:spcBef>
                          <a:spcPts val="0"/>
                        </a:spcBef>
                        <a:spcAft>
                          <a:spcPts val="0"/>
                        </a:spcAft>
                        <a:buNone/>
                      </a:pPr>
                      <a:r>
                        <a:rPr lang="en-US" sz="1400" dirty="0" err="1"/>
                        <a:t>LSTM</a:t>
                      </a:r>
                      <a:r>
                        <a:rPr lang="en-US" sz="2100" baseline="30000" dirty="0" err="1"/>
                        <a:t>ct</a:t>
                      </a:r>
                      <a:endParaRPr sz="1400" dirty="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a:t>67.2</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dirty="0"/>
                        <a:t>67.5</a:t>
                      </a:r>
                      <a:endParaRPr sz="1400" dirty="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dirty="0"/>
                        <a:t>68.5</a:t>
                      </a:r>
                      <a:endParaRPr sz="1400" dirty="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3"/>
                  </a:ext>
                </a:extLst>
              </a:tr>
              <a:tr h="414975">
                <a:tc>
                  <a:txBody>
                    <a:bodyPr/>
                    <a:lstStyle/>
                    <a:p>
                      <a:pPr marL="0" marR="0" lvl="0" indent="0" algn="l" rtl="0">
                        <a:lnSpc>
                          <a:spcPct val="100000"/>
                        </a:lnSpc>
                        <a:spcBef>
                          <a:spcPts val="0"/>
                        </a:spcBef>
                        <a:spcAft>
                          <a:spcPts val="0"/>
                        </a:spcAft>
                        <a:buClr>
                          <a:schemeClr val="dk1"/>
                        </a:buClr>
                        <a:buSzPts val="1800"/>
                        <a:buFont typeface="Times New Roman"/>
                        <a:buNone/>
                      </a:pPr>
                      <a:r>
                        <a:rPr lang="en-US" sz="1400"/>
                        <a:t>LSTM</a:t>
                      </a:r>
                      <a:r>
                        <a:rPr lang="en-US" sz="2100" baseline="30000"/>
                        <a:t>ct+pt</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dirty="0"/>
                        <a:t>68.0</a:t>
                      </a:r>
                      <a:endParaRPr sz="1400" dirty="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dirty="0"/>
                        <a:t>69.9</a:t>
                      </a:r>
                      <a:endParaRPr sz="1400" dirty="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a:t>74.22</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4"/>
                  </a:ext>
                </a:extLst>
              </a:tr>
              <a:tr h="388628">
                <a:tc>
                  <a:txBody>
                    <a:bodyPr/>
                    <a:lstStyle/>
                    <a:p>
                      <a:pPr marL="0" marR="0" lvl="0" indent="0" algn="l" rtl="0">
                        <a:lnSpc>
                          <a:spcPct val="100000"/>
                        </a:lnSpc>
                        <a:spcBef>
                          <a:spcPts val="0"/>
                        </a:spcBef>
                        <a:spcAft>
                          <a:spcPts val="0"/>
                        </a:spcAft>
                        <a:buClr>
                          <a:schemeClr val="dk1"/>
                        </a:buClr>
                        <a:buSzPts val="1800"/>
                        <a:buFont typeface="Times New Roman"/>
                        <a:buNone/>
                      </a:pPr>
                      <a:r>
                        <a:rPr lang="en-US" sz="1400"/>
                        <a:t>LSTM</a:t>
                      </a:r>
                      <a:r>
                        <a:rPr lang="en-US" sz="2100" baseline="30000"/>
                        <a:t>conditional</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b="1" dirty="0">
                          <a:solidFill>
                            <a:srgbClr val="0000FF"/>
                          </a:solidFill>
                        </a:rPr>
                        <a:t>74.5</a:t>
                      </a:r>
                      <a:endParaRPr sz="1400" b="1" dirty="0">
                        <a:solidFill>
                          <a:srgbClr val="0000FF"/>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b="1" dirty="0">
                          <a:solidFill>
                            <a:srgbClr val="0000FF"/>
                          </a:solidFill>
                        </a:rPr>
                        <a:t>71.8</a:t>
                      </a:r>
                      <a:endParaRPr sz="1400" b="1" dirty="0">
                        <a:solidFill>
                          <a:srgbClr val="0000FF"/>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dirty="0"/>
                        <a:t>73.03</a:t>
                      </a:r>
                      <a:endParaRPr sz="1400" dirty="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5"/>
                  </a:ext>
                </a:extLst>
              </a:tr>
              <a:tr h="428250">
                <a:tc>
                  <a:txBody>
                    <a:bodyPr/>
                    <a:lstStyle/>
                    <a:p>
                      <a:pPr marL="0" marR="0" lvl="0" indent="0" algn="l" rtl="0">
                        <a:lnSpc>
                          <a:spcPct val="100000"/>
                        </a:lnSpc>
                        <a:spcBef>
                          <a:spcPts val="0"/>
                        </a:spcBef>
                        <a:spcAft>
                          <a:spcPts val="0"/>
                        </a:spcAft>
                        <a:buClr>
                          <a:schemeClr val="dk1"/>
                        </a:buClr>
                        <a:buSzPts val="1800"/>
                        <a:buFont typeface="Times New Roman"/>
                        <a:buNone/>
                      </a:pPr>
                      <a:r>
                        <a:rPr lang="en-US" sz="1400"/>
                        <a:t>LSTM</a:t>
                      </a:r>
                      <a:r>
                        <a:rPr lang="en-US" sz="2100" baseline="-25000"/>
                        <a:t>a</a:t>
                      </a:r>
                      <a:r>
                        <a:rPr lang="en-US" sz="2100" baseline="30000"/>
                        <a:t>ct</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dirty="0"/>
                        <a:t>73.4</a:t>
                      </a:r>
                      <a:endParaRPr sz="1400" dirty="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dirty="0"/>
                        <a:t>69.8</a:t>
                      </a:r>
                      <a:endParaRPr sz="1400" dirty="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a:t>74.68</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6"/>
                  </a:ext>
                </a:extLst>
              </a:tr>
              <a:tr h="388628">
                <a:tc>
                  <a:txBody>
                    <a:bodyPr/>
                    <a:lstStyle/>
                    <a:p>
                      <a:pPr marL="0" marR="0" lvl="0" indent="0" algn="l" rtl="0">
                        <a:lnSpc>
                          <a:spcPct val="100000"/>
                        </a:lnSpc>
                        <a:spcBef>
                          <a:spcPts val="0"/>
                        </a:spcBef>
                        <a:spcAft>
                          <a:spcPts val="0"/>
                        </a:spcAft>
                        <a:buClr>
                          <a:schemeClr val="dk1"/>
                        </a:buClr>
                        <a:buSzPts val="1800"/>
                        <a:buFont typeface="Times New Roman"/>
                        <a:buNone/>
                      </a:pPr>
                      <a:r>
                        <a:rPr lang="en-US" sz="1400"/>
                        <a:t>LSTM</a:t>
                      </a:r>
                      <a:r>
                        <a:rPr lang="en-US" sz="2100" baseline="-25000"/>
                        <a:t>a</a:t>
                      </a:r>
                      <a:r>
                        <a:rPr lang="en-US" sz="2100" baseline="30000"/>
                        <a:t>ct+pt</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b="1">
                          <a:solidFill>
                            <a:srgbClr val="0000FF"/>
                          </a:solidFill>
                        </a:rPr>
                        <a:t>75.1</a:t>
                      </a:r>
                      <a:endParaRPr sz="1400" b="1">
                        <a:solidFill>
                          <a:srgbClr val="0000FF"/>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b="1" dirty="0">
                          <a:solidFill>
                            <a:srgbClr val="0000FF"/>
                          </a:solidFill>
                        </a:rPr>
                        <a:t>71.3</a:t>
                      </a:r>
                      <a:endParaRPr sz="1400" b="1" dirty="0">
                        <a:solidFill>
                          <a:srgbClr val="0000FF"/>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b="1" dirty="0">
                          <a:solidFill>
                            <a:srgbClr val="0000FF"/>
                          </a:solidFill>
                        </a:rPr>
                        <a:t>75.42</a:t>
                      </a:r>
                      <a:endParaRPr sz="1400" b="1" dirty="0">
                        <a:solidFill>
                          <a:srgbClr val="0000FF"/>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7"/>
                  </a:ext>
                </a:extLst>
              </a:tr>
            </a:tbl>
          </a:graphicData>
        </a:graphic>
      </p:graphicFrame>
      <p:sp>
        <p:nvSpPr>
          <p:cNvPr id="514" name="Google Shape;514;p32"/>
          <p:cNvSpPr txBox="1"/>
          <p:nvPr/>
        </p:nvSpPr>
        <p:spPr>
          <a:xfrm>
            <a:off x="1504950" y="4495800"/>
            <a:ext cx="5981700" cy="276969"/>
          </a:xfrm>
          <a:prstGeom prst="rect">
            <a:avLst/>
          </a:prstGeom>
          <a:noFill/>
          <a:ln>
            <a:noFill/>
          </a:ln>
        </p:spPr>
        <p:txBody>
          <a:bodyPr spcFirstLastPara="1" wrap="square" lIns="68569" tIns="34275" rIns="68569" bIns="34275" anchor="t" anchorCtr="0">
            <a:spAutoFit/>
          </a:bodyPr>
          <a:lstStyle/>
          <a:p>
            <a:r>
              <a:rPr lang="en-US" sz="1350">
                <a:solidFill>
                  <a:schemeClr val="dk1"/>
                </a:solidFill>
                <a:latin typeface="Times New Roman"/>
                <a:ea typeface="Times New Roman"/>
                <a:cs typeface="Times New Roman"/>
                <a:sym typeface="Times New Roman"/>
              </a:rPr>
              <a:t>Twitter: using only immediate prior turn: LSMT</a:t>
            </a:r>
            <a:r>
              <a:rPr lang="en-US" sz="1350" baseline="-25000">
                <a:solidFill>
                  <a:schemeClr val="dk1"/>
                </a:solidFill>
                <a:latin typeface="Times New Roman"/>
                <a:ea typeface="Times New Roman"/>
                <a:cs typeface="Times New Roman"/>
                <a:sym typeface="Times New Roman"/>
              </a:rPr>
              <a:t>a</a:t>
            </a:r>
            <a:r>
              <a:rPr lang="en-US" sz="1350" baseline="30000">
                <a:solidFill>
                  <a:schemeClr val="dk1"/>
                </a:solidFill>
                <a:latin typeface="Times New Roman"/>
                <a:ea typeface="Times New Roman"/>
                <a:cs typeface="Times New Roman"/>
                <a:sym typeface="Times New Roman"/>
              </a:rPr>
              <a:t>ct+pt_last</a:t>
            </a:r>
            <a:r>
              <a:rPr lang="en-US" sz="1350">
                <a:solidFill>
                  <a:schemeClr val="dk1"/>
                </a:solidFill>
                <a:latin typeface="Times New Roman"/>
                <a:ea typeface="Times New Roman"/>
                <a:cs typeface="Times New Roman"/>
                <a:sym typeface="Times New Roman"/>
              </a:rPr>
              <a:t>:  73.71</a:t>
            </a:r>
            <a:endParaRPr sz="135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42122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34"/>
          <p:cNvSpPr txBox="1">
            <a:spLocks noGrp="1"/>
          </p:cNvSpPr>
          <p:nvPr>
            <p:ph type="title"/>
          </p:nvPr>
        </p:nvSpPr>
        <p:spPr>
          <a:xfrm>
            <a:off x="1600200" y="266700"/>
            <a:ext cx="5829300" cy="695325"/>
          </a:xfrm>
          <a:prstGeom prst="rect">
            <a:avLst/>
          </a:prstGeom>
          <a:noFill/>
          <a:ln>
            <a:noFill/>
          </a:ln>
        </p:spPr>
        <p:txBody>
          <a:bodyPr spcFirstLastPara="1" wrap="square" lIns="68569" tIns="34275" rIns="68569" bIns="34275" anchor="ctr" anchorCtr="0">
            <a:noAutofit/>
          </a:bodyPr>
          <a:lstStyle/>
          <a:p>
            <a:pPr algn="ctr"/>
            <a:r>
              <a:rPr lang="en-US"/>
              <a:t>Results: Cross-corpora training</a:t>
            </a:r>
            <a:endParaRPr/>
          </a:p>
        </p:txBody>
      </p:sp>
      <p:sp>
        <p:nvSpPr>
          <p:cNvPr id="528" name="Google Shape;528;p34"/>
          <p:cNvSpPr txBox="1">
            <a:spLocks noGrp="1"/>
          </p:cNvSpPr>
          <p:nvPr>
            <p:ph type="body" idx="1"/>
          </p:nvPr>
        </p:nvSpPr>
        <p:spPr>
          <a:xfrm>
            <a:off x="1485900" y="1209676"/>
            <a:ext cx="6172200" cy="942974"/>
          </a:xfrm>
          <a:prstGeom prst="rect">
            <a:avLst/>
          </a:prstGeom>
          <a:noFill/>
          <a:ln>
            <a:noFill/>
          </a:ln>
        </p:spPr>
        <p:txBody>
          <a:bodyPr spcFirstLastPara="1" wrap="square" lIns="68569" tIns="34275" rIns="68569" bIns="34275" anchor="t" anchorCtr="0">
            <a:normAutofit/>
          </a:bodyPr>
          <a:lstStyle/>
          <a:p>
            <a:pPr marL="257175" indent="-257175">
              <a:spcBef>
                <a:spcPts val="0"/>
              </a:spcBef>
              <a:buFont typeface="Times New Roman"/>
              <a:buChar char="•"/>
            </a:pPr>
            <a:r>
              <a:rPr lang="en-US"/>
              <a:t>Reddit data is self labeled and is larger </a:t>
            </a:r>
            <a:endParaRPr/>
          </a:p>
          <a:p>
            <a:pPr marL="257175" indent="-257175">
              <a:spcBef>
                <a:spcPts val="420"/>
              </a:spcBef>
              <a:buFont typeface="Times New Roman"/>
              <a:buChar char="•"/>
            </a:pPr>
            <a:r>
              <a:rPr lang="en-US"/>
              <a:t>Train on Reddit and Test on IAC</a:t>
            </a:r>
            <a:r>
              <a:rPr lang="en-US" baseline="-25000"/>
              <a:t>v2</a:t>
            </a:r>
            <a:endParaRPr/>
          </a:p>
        </p:txBody>
      </p:sp>
      <p:sp>
        <p:nvSpPr>
          <p:cNvPr id="529" name="Google Shape;529;p34"/>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18</a:t>
            </a:fld>
            <a:endParaRPr/>
          </a:p>
        </p:txBody>
      </p:sp>
      <p:graphicFrame>
        <p:nvGraphicFramePr>
          <p:cNvPr id="530" name="Google Shape;530;p34"/>
          <p:cNvGraphicFramePr/>
          <p:nvPr/>
        </p:nvGraphicFramePr>
        <p:xfrm>
          <a:off x="2924175" y="2486025"/>
          <a:ext cx="2686050" cy="1344725"/>
        </p:xfrm>
        <a:graphic>
          <a:graphicData uri="http://schemas.openxmlformats.org/drawingml/2006/table">
            <a:tbl>
              <a:tblPr firstRow="1" bandRow="1">
                <a:noFill/>
              </a:tblPr>
              <a:tblGrid>
                <a:gridCol w="1552575">
                  <a:extLst>
                    <a:ext uri="{9D8B030D-6E8A-4147-A177-3AD203B41FA5}">
                      <a16:colId xmlns="" xmlns:a16="http://schemas.microsoft.com/office/drawing/2014/main" val="20000"/>
                    </a:ext>
                  </a:extLst>
                </a:gridCol>
                <a:gridCol w="1133475">
                  <a:extLst>
                    <a:ext uri="{9D8B030D-6E8A-4147-A177-3AD203B41FA5}">
                      <a16:colId xmlns="" xmlns:a16="http://schemas.microsoft.com/office/drawing/2014/main" val="20001"/>
                    </a:ext>
                  </a:extLst>
                </a:gridCol>
              </a:tblGrid>
              <a:tr h="567469">
                <a:tc>
                  <a:txBody>
                    <a:bodyPr/>
                    <a:lstStyle/>
                    <a:p>
                      <a:pPr marL="0" marR="0" lvl="0" indent="0" algn="l" rtl="0">
                        <a:spcBef>
                          <a:spcPts val="0"/>
                        </a:spcBef>
                        <a:spcAft>
                          <a:spcPts val="0"/>
                        </a:spcAft>
                        <a:buNone/>
                      </a:pPr>
                      <a:r>
                        <a:rPr lang="en-US" sz="1400"/>
                        <a:t>Model</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a:t>F1</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0"/>
                  </a:ext>
                </a:extLst>
              </a:tr>
              <a:tr h="388628">
                <a:tc>
                  <a:txBody>
                    <a:bodyPr/>
                    <a:lstStyle/>
                    <a:p>
                      <a:pPr marL="0" marR="0" lvl="0" indent="0" algn="l" rtl="0">
                        <a:lnSpc>
                          <a:spcPct val="100000"/>
                        </a:lnSpc>
                        <a:spcBef>
                          <a:spcPts val="0"/>
                        </a:spcBef>
                        <a:spcAft>
                          <a:spcPts val="0"/>
                        </a:spcAft>
                        <a:buClr>
                          <a:schemeClr val="dk1"/>
                        </a:buClr>
                        <a:buSzPts val="1800"/>
                        <a:buFont typeface="Times New Roman"/>
                        <a:buNone/>
                      </a:pPr>
                      <a:r>
                        <a:rPr lang="en-US" sz="1400"/>
                        <a:t>LSTM</a:t>
                      </a:r>
                      <a:r>
                        <a:rPr lang="en-US" sz="2100" baseline="-25000"/>
                        <a:t>a</a:t>
                      </a:r>
                      <a:r>
                        <a:rPr lang="en-US" sz="2100" baseline="30000"/>
                        <a:t>ct</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a:t>65.11</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1"/>
                  </a:ext>
                </a:extLst>
              </a:tr>
              <a:tr h="388628">
                <a:tc>
                  <a:txBody>
                    <a:bodyPr/>
                    <a:lstStyle/>
                    <a:p>
                      <a:pPr marL="0" marR="0" lvl="0" indent="0" algn="l" rtl="0">
                        <a:lnSpc>
                          <a:spcPct val="100000"/>
                        </a:lnSpc>
                        <a:spcBef>
                          <a:spcPts val="0"/>
                        </a:spcBef>
                        <a:spcAft>
                          <a:spcPts val="0"/>
                        </a:spcAft>
                        <a:buClr>
                          <a:schemeClr val="dk1"/>
                        </a:buClr>
                        <a:buSzPts val="1800"/>
                        <a:buFont typeface="Times New Roman"/>
                        <a:buNone/>
                      </a:pPr>
                      <a:r>
                        <a:rPr lang="en-US" sz="1400"/>
                        <a:t>LSTM</a:t>
                      </a:r>
                      <a:r>
                        <a:rPr lang="en-US" sz="2100" baseline="-25000"/>
                        <a:t>a</a:t>
                      </a:r>
                      <a:r>
                        <a:rPr lang="en-US" sz="2100" baseline="30000"/>
                        <a:t>ct+pt</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400"/>
                        <a:t>63.23</a:t>
                      </a:r>
                      <a:endParaRPr sz="1400"/>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2"/>
                  </a:ext>
                </a:extLst>
              </a:tr>
            </a:tbl>
          </a:graphicData>
        </a:graphic>
      </p:graphicFrame>
      <p:sp>
        <p:nvSpPr>
          <p:cNvPr id="531" name="Google Shape;531;p34"/>
          <p:cNvSpPr txBox="1"/>
          <p:nvPr/>
        </p:nvSpPr>
        <p:spPr>
          <a:xfrm>
            <a:off x="1943100" y="4188485"/>
            <a:ext cx="4714875" cy="900216"/>
          </a:xfrm>
          <a:prstGeom prst="rect">
            <a:avLst/>
          </a:prstGeom>
          <a:noFill/>
          <a:ln>
            <a:noFill/>
          </a:ln>
        </p:spPr>
        <p:txBody>
          <a:bodyPr spcFirstLastPara="1" wrap="square" lIns="68569" tIns="34275" rIns="68569" bIns="34275" anchor="t" anchorCtr="0">
            <a:spAutoFit/>
          </a:bodyPr>
          <a:lstStyle/>
          <a:p>
            <a:r>
              <a:rPr lang="en-US" sz="1350">
                <a:solidFill>
                  <a:schemeClr val="dk1"/>
                </a:solidFill>
                <a:latin typeface="Times New Roman"/>
                <a:ea typeface="Times New Roman"/>
                <a:cs typeface="Times New Roman"/>
                <a:sym typeface="Times New Roman"/>
              </a:rPr>
              <a:t>Possible issues: </a:t>
            </a:r>
            <a:endParaRPr sz="1050"/>
          </a:p>
          <a:p>
            <a:r>
              <a:rPr lang="en-US" sz="1350">
                <a:solidFill>
                  <a:schemeClr val="dk1"/>
                </a:solidFill>
                <a:latin typeface="Times New Roman"/>
                <a:ea typeface="Times New Roman"/>
                <a:cs typeface="Times New Roman"/>
                <a:sym typeface="Times New Roman"/>
              </a:rPr>
              <a:t>           -  self-labeled vs. crowdsourced labeled</a:t>
            </a:r>
            <a:endParaRPr sz="1050"/>
          </a:p>
          <a:p>
            <a:r>
              <a:rPr lang="en-US" sz="1350">
                <a:solidFill>
                  <a:schemeClr val="dk1"/>
                </a:solidFill>
                <a:latin typeface="Times New Roman"/>
                <a:ea typeface="Times New Roman"/>
                <a:cs typeface="Times New Roman"/>
                <a:sym typeface="Times New Roman"/>
              </a:rPr>
              <a:t>           -  topics</a:t>
            </a:r>
            <a:endParaRPr sz="1050"/>
          </a:p>
          <a:p>
            <a:r>
              <a:rPr lang="en-US" sz="1350">
                <a:solidFill>
                  <a:schemeClr val="dk1"/>
                </a:solidFill>
                <a:latin typeface="Times New Roman"/>
                <a:ea typeface="Times New Roman"/>
                <a:cs typeface="Times New Roman"/>
                <a:sym typeface="Times New Roman"/>
              </a:rPr>
              <a:t> </a:t>
            </a:r>
            <a:endParaRPr sz="1050"/>
          </a:p>
        </p:txBody>
      </p:sp>
    </p:spTree>
    <p:extLst>
      <p:ext uri="{BB962C8B-B14F-4D97-AF65-F5344CB8AC3E}">
        <p14:creationId xmlns:p14="http://schemas.microsoft.com/office/powerpoint/2010/main" val="1751504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6" name="Google Shape;556;p37"/>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19</a:t>
            </a:fld>
            <a:endParaRPr/>
          </a:p>
        </p:txBody>
      </p:sp>
      <p:sp>
        <p:nvSpPr>
          <p:cNvPr id="557" name="Google Shape;557;p37"/>
          <p:cNvSpPr txBox="1">
            <a:spLocks noGrp="1"/>
          </p:cNvSpPr>
          <p:nvPr>
            <p:ph type="title"/>
          </p:nvPr>
        </p:nvSpPr>
        <p:spPr>
          <a:xfrm>
            <a:off x="1143000" y="-2135"/>
            <a:ext cx="6858000" cy="726035"/>
          </a:xfrm>
          <a:prstGeom prst="rect">
            <a:avLst/>
          </a:prstGeom>
          <a:noFill/>
          <a:ln>
            <a:noFill/>
          </a:ln>
        </p:spPr>
        <p:txBody>
          <a:bodyPr spcFirstLastPara="1" wrap="square" lIns="68569" tIns="34275" rIns="68569" bIns="34275" anchor="ctr" anchorCtr="0">
            <a:noAutofit/>
          </a:bodyPr>
          <a:lstStyle/>
          <a:p>
            <a:pPr algn="ctr"/>
            <a:r>
              <a:rPr lang="en-US" b="1" dirty="0">
                <a:solidFill>
                  <a:schemeClr val="dk1"/>
                </a:solidFill>
              </a:rPr>
              <a:t>Train and Test on </a:t>
            </a:r>
            <a:r>
              <a:rPr lang="en-US" b="1" dirty="0" smtClean="0">
                <a:solidFill>
                  <a:schemeClr val="dk1"/>
                </a:solidFill>
              </a:rPr>
              <a:t>IAC</a:t>
            </a:r>
            <a:r>
              <a:rPr lang="en-US" b="1" baseline="30000" dirty="0" smtClean="0">
                <a:solidFill>
                  <a:schemeClr val="dk1"/>
                </a:solidFill>
              </a:rPr>
              <a:t>+</a:t>
            </a:r>
            <a:r>
              <a:rPr lang="en-US" baseline="-25000" dirty="0" smtClean="0">
                <a:solidFill>
                  <a:schemeClr val="dk1"/>
                </a:solidFill>
              </a:rPr>
              <a:t>v2</a:t>
            </a:r>
            <a:endParaRPr b="1" baseline="-25000" dirty="0">
              <a:solidFill>
                <a:schemeClr val="dk1"/>
              </a:solidFill>
            </a:endParaRPr>
          </a:p>
        </p:txBody>
      </p:sp>
      <p:graphicFrame>
        <p:nvGraphicFramePr>
          <p:cNvPr id="558" name="Google Shape;558;p37"/>
          <p:cNvGraphicFramePr/>
          <p:nvPr/>
        </p:nvGraphicFramePr>
        <p:xfrm>
          <a:off x="1781176" y="876299"/>
          <a:ext cx="2686050" cy="3981450"/>
        </p:xfrm>
        <a:graphic>
          <a:graphicData uri="http://schemas.openxmlformats.org/drawingml/2006/table">
            <a:tbl>
              <a:tblPr firstRow="1" bandRow="1">
                <a:noFill/>
              </a:tblPr>
              <a:tblGrid>
                <a:gridCol w="1552575">
                  <a:extLst>
                    <a:ext uri="{9D8B030D-6E8A-4147-A177-3AD203B41FA5}">
                      <a16:colId xmlns="" xmlns:a16="http://schemas.microsoft.com/office/drawing/2014/main" val="20000"/>
                    </a:ext>
                  </a:extLst>
                </a:gridCol>
                <a:gridCol w="1133475">
                  <a:extLst>
                    <a:ext uri="{9D8B030D-6E8A-4147-A177-3AD203B41FA5}">
                      <a16:colId xmlns="" xmlns:a16="http://schemas.microsoft.com/office/drawing/2014/main" val="20001"/>
                    </a:ext>
                  </a:extLst>
                </a:gridCol>
              </a:tblGrid>
              <a:tr h="253650">
                <a:tc>
                  <a:txBody>
                    <a:bodyPr/>
                    <a:lstStyle/>
                    <a:p>
                      <a:pPr marL="0" marR="0" lvl="0" indent="0" algn="l" rtl="0">
                        <a:spcBef>
                          <a:spcPts val="0"/>
                        </a:spcBef>
                        <a:spcAft>
                          <a:spcPts val="0"/>
                        </a:spcAft>
                        <a:buNone/>
                      </a:pPr>
                      <a:r>
                        <a:rPr lang="en-US" sz="1200" b="0">
                          <a:solidFill>
                            <a:schemeClr val="lt1"/>
                          </a:solidFill>
                        </a:rPr>
                        <a:t>Model</a:t>
                      </a:r>
                      <a:endParaRPr sz="1200" b="0">
                        <a:solidFill>
                          <a:schemeClr val="lt1"/>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a:t>IAC</a:t>
                      </a:r>
                      <a:r>
                        <a:rPr lang="en-US" sz="1200" baseline="30000"/>
                        <a:t>+</a:t>
                      </a:r>
                      <a:r>
                        <a:rPr lang="en-US" sz="1200" baseline="-25000"/>
                        <a:t>v2</a:t>
                      </a:r>
                      <a:r>
                        <a:rPr lang="en-US" sz="1200"/>
                        <a:t> </a:t>
                      </a:r>
                      <a:r>
                        <a:rPr lang="en-US" sz="1200" b="0">
                          <a:solidFill>
                            <a:schemeClr val="lt1"/>
                          </a:solidFill>
                        </a:rPr>
                        <a:t>(F1)</a:t>
                      </a:r>
                      <a:endParaRPr sz="1200" b="0">
                        <a:solidFill>
                          <a:schemeClr val="lt1"/>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0"/>
                  </a:ext>
                </a:extLst>
              </a:tr>
              <a:tr h="322050">
                <a:tc>
                  <a:txBody>
                    <a:bodyPr/>
                    <a:lstStyle/>
                    <a:p>
                      <a:pPr marL="0" marR="0" lvl="0" indent="0" algn="l" rtl="0">
                        <a:spcBef>
                          <a:spcPts val="0"/>
                        </a:spcBef>
                        <a:spcAft>
                          <a:spcPts val="0"/>
                        </a:spcAft>
                        <a:buNone/>
                      </a:pPr>
                      <a:r>
                        <a:rPr lang="en-US" sz="1200" b="0">
                          <a:solidFill>
                            <a:srgbClr val="000000"/>
                          </a:solidFill>
                        </a:rPr>
                        <a:t>SVM</a:t>
                      </a:r>
                      <a:r>
                        <a:rPr lang="en-US" sz="1200" b="0" baseline="30000">
                          <a:solidFill>
                            <a:srgbClr val="000000"/>
                          </a:solidFill>
                        </a:rPr>
                        <a:t>ct</a:t>
                      </a:r>
                      <a:endParaRPr sz="1200" b="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a:solidFill>
                            <a:srgbClr val="000000"/>
                          </a:solidFill>
                        </a:rPr>
                        <a:t>77.89</a:t>
                      </a:r>
                      <a:endParaRPr sz="1200" b="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1"/>
                  </a:ext>
                </a:extLst>
              </a:tr>
              <a:tr h="32205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200" b="0">
                          <a:solidFill>
                            <a:srgbClr val="000000"/>
                          </a:solidFill>
                        </a:rPr>
                        <a:t>SVM</a:t>
                      </a:r>
                      <a:r>
                        <a:rPr lang="en-US" sz="1200" b="0" baseline="30000">
                          <a:solidFill>
                            <a:srgbClr val="000000"/>
                          </a:solidFill>
                        </a:rPr>
                        <a:t>ct+pt</a:t>
                      </a:r>
                      <a:endParaRPr sz="1200" b="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a:solidFill>
                            <a:srgbClr val="000000"/>
                          </a:solidFill>
                        </a:rPr>
                        <a:t>76.43</a:t>
                      </a:r>
                      <a:endParaRPr sz="1200" b="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2"/>
                  </a:ext>
                </a:extLst>
              </a:tr>
              <a:tr h="32205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200" b="0" i="0" u="none" strike="noStrike" cap="none">
                          <a:solidFill>
                            <a:srgbClr val="000000"/>
                          </a:solidFill>
                          <a:latin typeface="Times New Roman"/>
                          <a:ea typeface="Times New Roman"/>
                          <a:cs typeface="Times New Roman"/>
                          <a:sym typeface="Times New Roman"/>
                        </a:rPr>
                        <a:t>SVM</a:t>
                      </a:r>
                      <a:r>
                        <a:rPr lang="en-US" sz="1200" b="0" i="0" u="none" strike="noStrike" cap="none" baseline="30000">
                          <a:solidFill>
                            <a:srgbClr val="000000"/>
                          </a:solidFill>
                          <a:latin typeface="Times New Roman"/>
                          <a:ea typeface="Times New Roman"/>
                          <a:cs typeface="Times New Roman"/>
                          <a:sym typeface="Times New Roman"/>
                        </a:rPr>
                        <a:t>ct+st</a:t>
                      </a:r>
                      <a:endParaRPr sz="1200" b="0" i="0" u="none" strike="noStrike" cap="none">
                        <a:solidFill>
                          <a:srgbClr val="000000"/>
                        </a:solidFill>
                        <a:latin typeface="Times New Roman"/>
                        <a:ea typeface="Times New Roman"/>
                        <a:cs typeface="Times New Roman"/>
                        <a:sym typeface="Times New Roman"/>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a:solidFill>
                            <a:srgbClr val="000000"/>
                          </a:solidFill>
                        </a:rPr>
                        <a:t>68.83</a:t>
                      </a:r>
                      <a:endParaRPr sz="1200" b="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3"/>
                  </a:ext>
                </a:extLst>
              </a:tr>
              <a:tr h="32205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200" b="0" i="0" u="none" strike="noStrike" cap="none">
                          <a:solidFill>
                            <a:srgbClr val="000000"/>
                          </a:solidFill>
                          <a:latin typeface="Times New Roman"/>
                          <a:ea typeface="Times New Roman"/>
                          <a:cs typeface="Times New Roman"/>
                          <a:sym typeface="Times New Roman"/>
                        </a:rPr>
                        <a:t>SVM</a:t>
                      </a:r>
                      <a:r>
                        <a:rPr lang="en-US" sz="1200" b="0" i="0" u="none" strike="noStrike" cap="none" baseline="30000">
                          <a:solidFill>
                            <a:srgbClr val="000000"/>
                          </a:solidFill>
                          <a:latin typeface="Times New Roman"/>
                          <a:ea typeface="Times New Roman"/>
                          <a:cs typeface="Times New Roman"/>
                          <a:sym typeface="Times New Roman"/>
                        </a:rPr>
                        <a:t>ct+ps+st</a:t>
                      </a:r>
                      <a:endParaRPr sz="1200" b="0" i="0" u="none" strike="noStrike" cap="none">
                        <a:solidFill>
                          <a:srgbClr val="000000"/>
                        </a:solidFill>
                        <a:latin typeface="Times New Roman"/>
                        <a:ea typeface="Times New Roman"/>
                        <a:cs typeface="Times New Roman"/>
                        <a:sym typeface="Times New Roman"/>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a:solidFill>
                            <a:srgbClr val="000000"/>
                          </a:solidFill>
                        </a:rPr>
                        <a:t>72.77</a:t>
                      </a:r>
                      <a:endParaRPr sz="1200" b="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4"/>
                  </a:ext>
                </a:extLst>
              </a:tr>
              <a:tr h="322050">
                <a:tc>
                  <a:txBody>
                    <a:bodyPr/>
                    <a:lstStyle/>
                    <a:p>
                      <a:pPr marL="0" marR="0" lvl="0" indent="0" algn="l" rtl="0">
                        <a:spcBef>
                          <a:spcPts val="0"/>
                        </a:spcBef>
                        <a:spcAft>
                          <a:spcPts val="0"/>
                        </a:spcAft>
                        <a:buNone/>
                      </a:pPr>
                      <a:r>
                        <a:rPr lang="en-US" sz="1200" b="0">
                          <a:solidFill>
                            <a:srgbClr val="000000"/>
                          </a:solidFill>
                        </a:rPr>
                        <a:t>LSTM</a:t>
                      </a:r>
                      <a:r>
                        <a:rPr lang="en-US" sz="1200" b="0" baseline="30000">
                          <a:solidFill>
                            <a:srgbClr val="000000"/>
                          </a:solidFill>
                        </a:rPr>
                        <a:t>ct</a:t>
                      </a:r>
                      <a:endParaRPr sz="1200" b="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a:solidFill>
                            <a:srgbClr val="000000"/>
                          </a:solidFill>
                        </a:rPr>
                        <a:t>79.25</a:t>
                      </a:r>
                      <a:endParaRPr sz="1200" b="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5"/>
                  </a:ext>
                </a:extLst>
              </a:tr>
              <a:tr h="32205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200" b="0">
                          <a:solidFill>
                            <a:srgbClr val="000000"/>
                          </a:solidFill>
                        </a:rPr>
                        <a:t>LSTM</a:t>
                      </a:r>
                      <a:r>
                        <a:rPr lang="en-US" sz="1200" b="0" baseline="30000">
                          <a:solidFill>
                            <a:srgbClr val="000000"/>
                          </a:solidFill>
                        </a:rPr>
                        <a:t>ct+pt</a:t>
                      </a:r>
                      <a:endParaRPr sz="1200" b="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a:solidFill>
                            <a:srgbClr val="0000FF"/>
                          </a:solidFill>
                        </a:rPr>
                        <a:t>83.32</a:t>
                      </a:r>
                      <a:endParaRPr sz="1200" b="1">
                        <a:solidFill>
                          <a:srgbClr val="0000FF"/>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6"/>
                  </a:ext>
                </a:extLst>
              </a:tr>
              <a:tr h="32205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200" b="0">
                          <a:solidFill>
                            <a:srgbClr val="000000"/>
                          </a:solidFill>
                        </a:rPr>
                        <a:t>LSTM</a:t>
                      </a:r>
                      <a:r>
                        <a:rPr lang="en-US" sz="1200" b="0" baseline="30000">
                          <a:solidFill>
                            <a:srgbClr val="000000"/>
                          </a:solidFill>
                        </a:rPr>
                        <a:t>ct+st</a:t>
                      </a:r>
                      <a:endParaRPr sz="1200" b="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a:solidFill>
                            <a:srgbClr val="000000"/>
                          </a:solidFill>
                        </a:rPr>
                        <a:t>82.60</a:t>
                      </a:r>
                      <a:endParaRPr sz="1200" b="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7"/>
                  </a:ext>
                </a:extLst>
              </a:tr>
              <a:tr h="25365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200" b="0">
                          <a:solidFill>
                            <a:srgbClr val="000000"/>
                          </a:solidFill>
                        </a:rPr>
                        <a:t>LSTM</a:t>
                      </a:r>
                      <a:r>
                        <a:rPr lang="en-US" sz="1200" b="0" baseline="30000">
                          <a:solidFill>
                            <a:srgbClr val="000000"/>
                          </a:solidFill>
                        </a:rPr>
                        <a:t>ct+pt+st</a:t>
                      </a:r>
                      <a:endParaRPr sz="1200" b="0" baseline="3000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1">
                          <a:solidFill>
                            <a:srgbClr val="0000FF"/>
                          </a:solidFill>
                        </a:rPr>
                        <a:t>83.33</a:t>
                      </a:r>
                      <a:endParaRPr sz="1200" b="1">
                        <a:solidFill>
                          <a:srgbClr val="0000FF"/>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8"/>
                  </a:ext>
                </a:extLst>
              </a:tr>
              <a:tr h="32205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200" b="0">
                          <a:solidFill>
                            <a:srgbClr val="000000"/>
                          </a:solidFill>
                        </a:rPr>
                        <a:t>LSTM</a:t>
                      </a:r>
                      <a:r>
                        <a:rPr lang="en-US" sz="1200" b="0" baseline="-25000">
                          <a:solidFill>
                            <a:srgbClr val="000000"/>
                          </a:solidFill>
                        </a:rPr>
                        <a:t>a</a:t>
                      </a:r>
                      <a:r>
                        <a:rPr lang="en-US" sz="1200" b="0" baseline="30000">
                          <a:solidFill>
                            <a:srgbClr val="000000"/>
                          </a:solidFill>
                        </a:rPr>
                        <a:t>ct</a:t>
                      </a:r>
                      <a:endParaRPr sz="1200" b="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a:solidFill>
                            <a:srgbClr val="000000"/>
                          </a:solidFill>
                        </a:rPr>
                        <a:t>80.05</a:t>
                      </a:r>
                      <a:endParaRPr sz="1200" b="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09"/>
                  </a:ext>
                </a:extLst>
              </a:tr>
              <a:tr h="32205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200" b="0">
                          <a:solidFill>
                            <a:srgbClr val="000000"/>
                          </a:solidFill>
                        </a:rPr>
                        <a:t>LSTM</a:t>
                      </a:r>
                      <a:r>
                        <a:rPr lang="en-US" sz="1200" b="0" baseline="-25000">
                          <a:solidFill>
                            <a:srgbClr val="000000"/>
                          </a:solidFill>
                        </a:rPr>
                        <a:t>a</a:t>
                      </a:r>
                      <a:r>
                        <a:rPr lang="en-US" sz="1200" b="0" baseline="30000">
                          <a:solidFill>
                            <a:srgbClr val="000000"/>
                          </a:solidFill>
                        </a:rPr>
                        <a:t>ct+pt</a:t>
                      </a:r>
                      <a:endParaRPr sz="1200" b="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a:solidFill>
                            <a:srgbClr val="000000"/>
                          </a:solidFill>
                        </a:rPr>
                        <a:t>81.52</a:t>
                      </a:r>
                      <a:endParaRPr sz="1200" b="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10"/>
                  </a:ext>
                </a:extLst>
              </a:tr>
              <a:tr h="25365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200" b="0">
                          <a:solidFill>
                            <a:srgbClr val="000000"/>
                          </a:solidFill>
                        </a:rPr>
                        <a:t>LSTM</a:t>
                      </a:r>
                      <a:r>
                        <a:rPr lang="en-US" sz="1200" b="0" baseline="-25000">
                          <a:solidFill>
                            <a:srgbClr val="000000"/>
                          </a:solidFill>
                        </a:rPr>
                        <a:t>a</a:t>
                      </a:r>
                      <a:r>
                        <a:rPr lang="en-US" sz="1200" b="0" baseline="30000">
                          <a:solidFill>
                            <a:srgbClr val="000000"/>
                          </a:solidFill>
                        </a:rPr>
                        <a:t>ct+st</a:t>
                      </a:r>
                      <a:endParaRPr sz="1200" b="0" baseline="3000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a:solidFill>
                            <a:srgbClr val="000000"/>
                          </a:solidFill>
                        </a:rPr>
                        <a:t>80.67</a:t>
                      </a:r>
                      <a:endParaRPr sz="1200" b="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11"/>
                  </a:ext>
                </a:extLst>
              </a:tr>
              <a:tr h="322050">
                <a:tc>
                  <a:txBody>
                    <a:bodyPr/>
                    <a:lstStyle/>
                    <a:p>
                      <a:pPr marL="0" marR="0" lvl="0" indent="0" algn="l" rtl="0">
                        <a:lnSpc>
                          <a:spcPct val="100000"/>
                        </a:lnSpc>
                        <a:spcBef>
                          <a:spcPts val="0"/>
                        </a:spcBef>
                        <a:spcAft>
                          <a:spcPts val="0"/>
                        </a:spcAft>
                        <a:buClr>
                          <a:srgbClr val="000000"/>
                        </a:buClr>
                        <a:buSzPts val="1600"/>
                        <a:buFont typeface="Times New Roman"/>
                        <a:buNone/>
                      </a:pPr>
                      <a:r>
                        <a:rPr lang="en-US" sz="1200" b="0">
                          <a:solidFill>
                            <a:srgbClr val="000000"/>
                          </a:solidFill>
                        </a:rPr>
                        <a:t>LSTM</a:t>
                      </a:r>
                      <a:r>
                        <a:rPr lang="en-US" sz="1200" b="0" baseline="-25000">
                          <a:solidFill>
                            <a:srgbClr val="000000"/>
                          </a:solidFill>
                        </a:rPr>
                        <a:t>a</a:t>
                      </a:r>
                      <a:r>
                        <a:rPr lang="en-US" sz="1200" b="0" baseline="30000">
                          <a:solidFill>
                            <a:srgbClr val="000000"/>
                          </a:solidFill>
                        </a:rPr>
                        <a:t>ct+pt+st</a:t>
                      </a:r>
                      <a:endParaRPr sz="1200" b="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spcBef>
                          <a:spcPts val="0"/>
                        </a:spcBef>
                        <a:spcAft>
                          <a:spcPts val="0"/>
                        </a:spcAft>
                        <a:buNone/>
                      </a:pPr>
                      <a:r>
                        <a:rPr lang="en-US" sz="1200" b="0">
                          <a:solidFill>
                            <a:srgbClr val="000000"/>
                          </a:solidFill>
                        </a:rPr>
                        <a:t>81.08</a:t>
                      </a:r>
                      <a:endParaRPr sz="1200" b="0">
                        <a:solidFill>
                          <a:srgbClr val="000000"/>
                        </a:solidFill>
                      </a:endParaRPr>
                    </a:p>
                  </a:txBody>
                  <a:tcPr marL="68588" marR="68588" marT="34294" marB="34294">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 xmlns:a16="http://schemas.microsoft.com/office/drawing/2014/main" val="10012"/>
                  </a:ext>
                </a:extLst>
              </a:tr>
            </a:tbl>
          </a:graphicData>
        </a:graphic>
      </p:graphicFrame>
      <p:sp>
        <p:nvSpPr>
          <p:cNvPr id="559" name="Google Shape;559;p37"/>
          <p:cNvSpPr txBox="1"/>
          <p:nvPr/>
        </p:nvSpPr>
        <p:spPr>
          <a:xfrm>
            <a:off x="5324475" y="1181101"/>
            <a:ext cx="2447925" cy="2146711"/>
          </a:xfrm>
          <a:prstGeom prst="rect">
            <a:avLst/>
          </a:prstGeom>
          <a:noFill/>
          <a:ln>
            <a:noFill/>
          </a:ln>
        </p:spPr>
        <p:txBody>
          <a:bodyPr spcFirstLastPara="1" wrap="square" lIns="68569" tIns="34275" rIns="68569" bIns="34275" anchor="t" anchorCtr="0">
            <a:spAutoFit/>
          </a:bodyPr>
          <a:lstStyle/>
          <a:p>
            <a:r>
              <a:rPr lang="en-US" sz="1350" dirty="0">
                <a:solidFill>
                  <a:schemeClr val="dk1"/>
                </a:solidFill>
                <a:latin typeface="Times New Roman"/>
                <a:ea typeface="Times New Roman"/>
                <a:cs typeface="Times New Roman"/>
                <a:sym typeface="Times New Roman"/>
              </a:rPr>
              <a:t>Even if dataset is smaller the results are higher….</a:t>
            </a:r>
            <a:endParaRPr sz="1050" dirty="0"/>
          </a:p>
          <a:p>
            <a:endParaRPr sz="1350" dirty="0">
              <a:solidFill>
                <a:schemeClr val="dk1"/>
              </a:solidFill>
              <a:latin typeface="Times New Roman"/>
              <a:ea typeface="Times New Roman"/>
              <a:cs typeface="Times New Roman"/>
              <a:sym typeface="Times New Roman"/>
            </a:endParaRPr>
          </a:p>
          <a:p>
            <a:r>
              <a:rPr lang="en-US" sz="1350" dirty="0">
                <a:solidFill>
                  <a:schemeClr val="dk1"/>
                </a:solidFill>
                <a:latin typeface="Times New Roman"/>
                <a:ea typeface="Times New Roman"/>
                <a:cs typeface="Times New Roman"/>
                <a:sym typeface="Times New Roman"/>
              </a:rPr>
              <a:t>Possible answer: IAC</a:t>
            </a:r>
            <a:r>
              <a:rPr lang="en-US" sz="1350" baseline="30000" dirty="0">
                <a:solidFill>
                  <a:schemeClr val="dk1"/>
                </a:solidFill>
                <a:latin typeface="Times New Roman"/>
                <a:ea typeface="Times New Roman"/>
                <a:cs typeface="Times New Roman"/>
                <a:sym typeface="Times New Roman"/>
              </a:rPr>
              <a:t>+</a:t>
            </a:r>
            <a:r>
              <a:rPr lang="en-US" sz="1350" baseline="-25000" dirty="0">
                <a:solidFill>
                  <a:schemeClr val="dk1"/>
                </a:solidFill>
                <a:latin typeface="Times New Roman"/>
                <a:ea typeface="Times New Roman"/>
                <a:cs typeface="Times New Roman"/>
                <a:sym typeface="Times New Roman"/>
              </a:rPr>
              <a:t>v2</a:t>
            </a:r>
            <a:r>
              <a:rPr lang="en-US" sz="1350" dirty="0">
                <a:solidFill>
                  <a:schemeClr val="dk1"/>
                </a:solidFill>
                <a:latin typeface="Times New Roman"/>
                <a:ea typeface="Times New Roman"/>
                <a:cs typeface="Times New Roman"/>
                <a:sym typeface="Times New Roman"/>
              </a:rPr>
              <a:t> contains mostly Generic type of Sarcasm (95%) while  IAC</a:t>
            </a:r>
            <a:r>
              <a:rPr lang="en-US" sz="1350" baseline="-25000" dirty="0">
                <a:solidFill>
                  <a:schemeClr val="dk1"/>
                </a:solidFill>
                <a:latin typeface="Times New Roman"/>
                <a:ea typeface="Times New Roman"/>
                <a:cs typeface="Times New Roman"/>
                <a:sym typeface="Times New Roman"/>
              </a:rPr>
              <a:t>v2</a:t>
            </a:r>
            <a:r>
              <a:rPr lang="en-US" sz="1350" dirty="0">
                <a:solidFill>
                  <a:schemeClr val="dk1"/>
                </a:solidFill>
                <a:latin typeface="Times New Roman"/>
                <a:ea typeface="Times New Roman"/>
                <a:cs typeface="Times New Roman"/>
                <a:sym typeface="Times New Roman"/>
              </a:rPr>
              <a:t> contains an equal distribution of Generic, Rhetorical Questions and Hyperbole</a:t>
            </a:r>
            <a:endParaRPr sz="1050" dirty="0"/>
          </a:p>
          <a:p>
            <a:endParaRPr sz="135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07136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3"/>
          <p:cNvSpPr txBox="1">
            <a:spLocks noGrp="1"/>
          </p:cNvSpPr>
          <p:nvPr>
            <p:ph type="title"/>
          </p:nvPr>
        </p:nvSpPr>
        <p:spPr>
          <a:xfrm>
            <a:off x="0" y="18388"/>
            <a:ext cx="9143999" cy="908621"/>
          </a:xfrm>
          <a:prstGeom prst="rect">
            <a:avLst/>
          </a:prstGeom>
          <a:noFill/>
          <a:ln>
            <a:noFill/>
          </a:ln>
        </p:spPr>
        <p:txBody>
          <a:bodyPr spcFirstLastPara="1" wrap="square" lIns="68569" tIns="34275" rIns="68569" bIns="34275" anchor="ctr" anchorCtr="0">
            <a:noAutofit/>
          </a:bodyPr>
          <a:lstStyle/>
          <a:p>
            <a:pPr algn="ctr"/>
            <a:r>
              <a:rPr lang="en-US" sz="2700"/>
              <a:t>Understanding People’s Attitudes is Important</a:t>
            </a:r>
            <a:endParaRPr sz="2700"/>
          </a:p>
        </p:txBody>
      </p:sp>
      <p:sp>
        <p:nvSpPr>
          <p:cNvPr id="122" name="Google Shape;122;p3"/>
          <p:cNvSpPr txBox="1">
            <a:spLocks noGrp="1"/>
          </p:cNvSpPr>
          <p:nvPr>
            <p:ph type="sldNum" idx="12"/>
          </p:nvPr>
        </p:nvSpPr>
        <p:spPr>
          <a:xfrm>
            <a:off x="6400800" y="4968763"/>
            <a:ext cx="1600200" cy="273844"/>
          </a:xfrm>
          <a:prstGeom prst="rect">
            <a:avLst/>
          </a:prstGeom>
          <a:noFill/>
          <a:ln>
            <a:noFill/>
          </a:ln>
        </p:spPr>
        <p:txBody>
          <a:bodyPr spcFirstLastPara="1" wrap="square" lIns="68569" tIns="34275" rIns="68569" bIns="34275" anchor="t" anchorCtr="0">
            <a:noAutofit/>
          </a:bodyPr>
          <a:lstStyle/>
          <a:p>
            <a:fld id="{00000000-1234-1234-1234-123412341234}" type="slidenum">
              <a:rPr lang="en-US" sz="1200"/>
              <a:pPr/>
              <a:t>2</a:t>
            </a:fld>
            <a:endParaRPr sz="1200"/>
          </a:p>
        </p:txBody>
      </p:sp>
      <p:pic>
        <p:nvPicPr>
          <p:cNvPr id="123" name="Google Shape;123;p3" descr="ex1.tiff"/>
          <p:cNvPicPr preferRelativeResize="0"/>
          <p:nvPr/>
        </p:nvPicPr>
        <p:blipFill rotWithShape="1">
          <a:blip r:embed="rId3">
            <a:alphaModFix/>
          </a:blip>
          <a:srcRect/>
          <a:stretch/>
        </p:blipFill>
        <p:spPr>
          <a:xfrm>
            <a:off x="1127170" y="1337426"/>
            <a:ext cx="2563298" cy="2810624"/>
          </a:xfrm>
          <a:prstGeom prst="rect">
            <a:avLst/>
          </a:prstGeom>
          <a:noFill/>
          <a:ln>
            <a:noFill/>
          </a:ln>
        </p:spPr>
      </p:pic>
      <p:sp>
        <p:nvSpPr>
          <p:cNvPr id="124" name="Google Shape;124;p3"/>
          <p:cNvSpPr/>
          <p:nvPr/>
        </p:nvSpPr>
        <p:spPr>
          <a:xfrm>
            <a:off x="4142447" y="1504625"/>
            <a:ext cx="3509016" cy="253885"/>
          </a:xfrm>
          <a:prstGeom prst="rect">
            <a:avLst/>
          </a:prstGeom>
          <a:noFill/>
          <a:ln>
            <a:noFill/>
          </a:ln>
        </p:spPr>
        <p:txBody>
          <a:bodyPr spcFirstLastPara="1" wrap="square" lIns="68569" tIns="34275" rIns="68569" bIns="34275" anchor="t" anchorCtr="0">
            <a:spAutoFit/>
          </a:bodyPr>
          <a:lstStyle/>
          <a:p>
            <a:r>
              <a:rPr lang="en-US" sz="1200">
                <a:solidFill>
                  <a:schemeClr val="dk1"/>
                </a:solidFill>
                <a:latin typeface="Times New Roman"/>
                <a:ea typeface="Times New Roman"/>
                <a:cs typeface="Times New Roman"/>
                <a:sym typeface="Times New Roman"/>
              </a:rPr>
              <a:t>User1</a:t>
            </a:r>
            <a:r>
              <a:rPr lang="en-US" sz="1200">
                <a:solidFill>
                  <a:srgbClr val="008000"/>
                </a:solidFill>
                <a:latin typeface="Times New Roman"/>
                <a:ea typeface="Times New Roman"/>
                <a:cs typeface="Times New Roman"/>
                <a:sym typeface="Times New Roman"/>
              </a:rPr>
              <a:t>: A shooting in Oakland? That NEVER happens.</a:t>
            </a:r>
            <a:endParaRPr sz="1050"/>
          </a:p>
        </p:txBody>
      </p:sp>
      <p:sp>
        <p:nvSpPr>
          <p:cNvPr id="125" name="Google Shape;125;p3"/>
          <p:cNvSpPr/>
          <p:nvPr/>
        </p:nvSpPr>
        <p:spPr>
          <a:xfrm>
            <a:off x="4346257" y="1860104"/>
            <a:ext cx="3545900" cy="438551"/>
          </a:xfrm>
          <a:prstGeom prst="rect">
            <a:avLst/>
          </a:prstGeom>
          <a:noFill/>
          <a:ln>
            <a:noFill/>
          </a:ln>
        </p:spPr>
        <p:txBody>
          <a:bodyPr spcFirstLastPara="1" wrap="square" lIns="68569" tIns="34275" rIns="68569" bIns="34275" anchor="t" anchorCtr="0">
            <a:spAutoFit/>
          </a:bodyPr>
          <a:lstStyle/>
          <a:p>
            <a:r>
              <a:rPr lang="en-US" sz="1200">
                <a:solidFill>
                  <a:schemeClr val="dk1"/>
                </a:solidFill>
                <a:latin typeface="Times New Roman"/>
                <a:ea typeface="Times New Roman"/>
                <a:cs typeface="Times New Roman"/>
                <a:sym typeface="Times New Roman"/>
              </a:rPr>
              <a:t>User2</a:t>
            </a:r>
            <a:r>
              <a:rPr lang="en-US" sz="1200" b="1">
                <a:solidFill>
                  <a:schemeClr val="dk1"/>
                </a:solidFill>
                <a:latin typeface="Times New Roman"/>
                <a:ea typeface="Times New Roman"/>
                <a:cs typeface="Times New Roman"/>
                <a:sym typeface="Times New Roman"/>
              </a:rPr>
              <a:t>: </a:t>
            </a:r>
            <a:r>
              <a:rPr lang="en-US" sz="1200" b="1" i="1">
                <a:solidFill>
                  <a:schemeClr val="dk1"/>
                </a:solidFill>
                <a:latin typeface="Times New Roman"/>
                <a:ea typeface="Times New Roman"/>
                <a:cs typeface="Times New Roman"/>
                <a:sym typeface="Times New Roman"/>
              </a:rPr>
              <a:t>Shootings happen in Oakland all the time </a:t>
            </a:r>
            <a:r>
              <a:rPr lang="en-US" sz="1200">
                <a:solidFill>
                  <a:schemeClr val="dk1"/>
                </a:solidFill>
                <a:latin typeface="Times New Roman"/>
                <a:ea typeface="Times New Roman"/>
                <a:cs typeface="Times New Roman"/>
                <a:sym typeface="Times New Roman"/>
              </a:rPr>
              <a:t>and</a:t>
            </a:r>
            <a:r>
              <a:rPr lang="en-US" sz="1200">
                <a:solidFill>
                  <a:srgbClr val="0000FF"/>
                </a:solidFill>
                <a:latin typeface="Times New Roman"/>
                <a:ea typeface="Times New Roman"/>
                <a:cs typeface="Times New Roman"/>
                <a:sym typeface="Times New Roman"/>
              </a:rPr>
              <a:t> </a:t>
            </a:r>
            <a:r>
              <a:rPr lang="en-US" sz="1200">
                <a:solidFill>
                  <a:schemeClr val="dk1"/>
                </a:solidFill>
                <a:latin typeface="Times New Roman"/>
                <a:ea typeface="Times New Roman"/>
                <a:cs typeface="Times New Roman"/>
                <a:sym typeface="Times New Roman"/>
              </a:rPr>
              <a:t>it had nothing to do with the Occupy movement. […]</a:t>
            </a:r>
            <a:endParaRPr sz="1200">
              <a:solidFill>
                <a:schemeClr val="dk1"/>
              </a:solidFill>
              <a:latin typeface="Times New Roman"/>
              <a:ea typeface="Times New Roman"/>
              <a:cs typeface="Times New Roman"/>
              <a:sym typeface="Times New Roman"/>
            </a:endParaRPr>
          </a:p>
        </p:txBody>
      </p:sp>
      <p:sp>
        <p:nvSpPr>
          <p:cNvPr id="126" name="Google Shape;126;p3"/>
          <p:cNvSpPr/>
          <p:nvPr/>
        </p:nvSpPr>
        <p:spPr>
          <a:xfrm>
            <a:off x="4601887" y="2476059"/>
            <a:ext cx="3399113" cy="807883"/>
          </a:xfrm>
          <a:prstGeom prst="rect">
            <a:avLst/>
          </a:prstGeom>
          <a:noFill/>
          <a:ln>
            <a:noFill/>
          </a:ln>
        </p:spPr>
        <p:txBody>
          <a:bodyPr spcFirstLastPara="1" wrap="square" lIns="68569" tIns="34275" rIns="68569" bIns="34275" anchor="t" anchorCtr="0">
            <a:spAutoFit/>
          </a:bodyPr>
          <a:lstStyle/>
          <a:p>
            <a:r>
              <a:rPr lang="en-US" sz="1200">
                <a:solidFill>
                  <a:schemeClr val="dk1"/>
                </a:solidFill>
                <a:latin typeface="Times New Roman"/>
                <a:ea typeface="Times New Roman"/>
                <a:cs typeface="Times New Roman"/>
                <a:sym typeface="Times New Roman"/>
              </a:rPr>
              <a:t>User3: </a:t>
            </a:r>
            <a:r>
              <a:rPr lang="en-US" sz="1200">
                <a:latin typeface="Times New Roman"/>
                <a:ea typeface="Times New Roman"/>
                <a:cs typeface="Times New Roman"/>
                <a:sym typeface="Times New Roman"/>
              </a:rPr>
              <a:t>This shooting does have something to do with the Occupy movement </a:t>
            </a:r>
            <a:r>
              <a:rPr lang="en-US" sz="1200">
                <a:solidFill>
                  <a:schemeClr val="dk1"/>
                </a:solidFill>
                <a:latin typeface="Times New Roman"/>
                <a:ea typeface="Times New Roman"/>
                <a:cs typeface="Times New Roman"/>
                <a:sym typeface="Times New Roman"/>
              </a:rPr>
              <a:t>because many of the witnesses are the Occupiers and it happened only a few yards away from the encampment.</a:t>
            </a:r>
            <a:endParaRPr sz="1050"/>
          </a:p>
        </p:txBody>
      </p:sp>
      <p:sp>
        <p:nvSpPr>
          <p:cNvPr id="127" name="Google Shape;127;p3"/>
          <p:cNvSpPr txBox="1"/>
          <p:nvPr/>
        </p:nvSpPr>
        <p:spPr>
          <a:xfrm>
            <a:off x="1326165" y="1048216"/>
            <a:ext cx="1416476" cy="276969"/>
          </a:xfrm>
          <a:prstGeom prst="rect">
            <a:avLst/>
          </a:prstGeom>
          <a:noFill/>
          <a:ln>
            <a:noFill/>
          </a:ln>
        </p:spPr>
        <p:txBody>
          <a:bodyPr spcFirstLastPara="1" wrap="square" lIns="68569" tIns="34275" rIns="68569" bIns="34275" anchor="t" anchorCtr="0">
            <a:spAutoFit/>
          </a:bodyPr>
          <a:lstStyle/>
          <a:p>
            <a:r>
              <a:rPr lang="en-US" sz="1350">
                <a:solidFill>
                  <a:schemeClr val="dk1"/>
                </a:solidFill>
                <a:latin typeface="Times New Roman"/>
                <a:ea typeface="Times New Roman"/>
                <a:cs typeface="Times New Roman"/>
                <a:sym typeface="Times New Roman"/>
              </a:rPr>
              <a:t>News Item</a:t>
            </a:r>
            <a:endParaRPr sz="1350">
              <a:solidFill>
                <a:schemeClr val="dk1"/>
              </a:solidFill>
              <a:latin typeface="Times New Roman"/>
              <a:ea typeface="Times New Roman"/>
              <a:cs typeface="Times New Roman"/>
              <a:sym typeface="Times New Roman"/>
            </a:endParaRPr>
          </a:p>
        </p:txBody>
      </p:sp>
      <p:sp>
        <p:nvSpPr>
          <p:cNvPr id="128" name="Google Shape;128;p3"/>
          <p:cNvSpPr txBox="1"/>
          <p:nvPr/>
        </p:nvSpPr>
        <p:spPr>
          <a:xfrm>
            <a:off x="4126721" y="1135849"/>
            <a:ext cx="2291436" cy="276969"/>
          </a:xfrm>
          <a:prstGeom prst="rect">
            <a:avLst/>
          </a:prstGeom>
          <a:noFill/>
          <a:ln>
            <a:noFill/>
          </a:ln>
        </p:spPr>
        <p:txBody>
          <a:bodyPr spcFirstLastPara="1" wrap="square" lIns="68569" tIns="34275" rIns="68569" bIns="34275" anchor="t" anchorCtr="0">
            <a:spAutoFit/>
          </a:bodyPr>
          <a:lstStyle/>
          <a:p>
            <a:r>
              <a:rPr lang="en-US" sz="1350">
                <a:solidFill>
                  <a:schemeClr val="dk1"/>
                </a:solidFill>
                <a:latin typeface="Times New Roman"/>
                <a:ea typeface="Times New Roman"/>
                <a:cs typeface="Times New Roman"/>
                <a:sym typeface="Times New Roman"/>
              </a:rPr>
              <a:t>Discussion Forum</a:t>
            </a:r>
            <a:endParaRPr sz="1350">
              <a:solidFill>
                <a:schemeClr val="dk1"/>
              </a:solidFill>
              <a:latin typeface="Times New Roman"/>
              <a:ea typeface="Times New Roman"/>
              <a:cs typeface="Times New Roman"/>
              <a:sym typeface="Times New Roman"/>
            </a:endParaRPr>
          </a:p>
        </p:txBody>
      </p:sp>
      <p:sp>
        <p:nvSpPr>
          <p:cNvPr id="129" name="Google Shape;129;p3"/>
          <p:cNvSpPr txBox="1"/>
          <p:nvPr/>
        </p:nvSpPr>
        <p:spPr>
          <a:xfrm>
            <a:off x="4452664" y="3647632"/>
            <a:ext cx="3545900" cy="484718"/>
          </a:xfrm>
          <a:prstGeom prst="rect">
            <a:avLst/>
          </a:prstGeom>
          <a:noFill/>
          <a:ln>
            <a:noFill/>
          </a:ln>
        </p:spPr>
        <p:txBody>
          <a:bodyPr spcFirstLastPara="1" wrap="square" lIns="68569" tIns="34275" rIns="68569" bIns="34275" anchor="t" anchorCtr="0">
            <a:spAutoFit/>
          </a:bodyPr>
          <a:lstStyle/>
          <a:p>
            <a:r>
              <a:rPr lang="en-US" sz="1350">
                <a:solidFill>
                  <a:schemeClr val="dk1"/>
                </a:solidFill>
                <a:latin typeface="Times New Roman"/>
                <a:ea typeface="Times New Roman"/>
                <a:cs typeface="Times New Roman"/>
                <a:sym typeface="Times New Roman"/>
              </a:rPr>
              <a:t>Very sad news, regardless of if this young man was w/ #OO or not URL… via @sfgate</a:t>
            </a:r>
            <a:endParaRPr sz="1350">
              <a:solidFill>
                <a:schemeClr val="dk1"/>
              </a:solidFill>
              <a:latin typeface="Times New Roman"/>
              <a:ea typeface="Times New Roman"/>
              <a:cs typeface="Times New Roman"/>
              <a:sym typeface="Times New Roman"/>
            </a:endParaRPr>
          </a:p>
        </p:txBody>
      </p:sp>
      <p:pic>
        <p:nvPicPr>
          <p:cNvPr id="130" name="Google Shape;130;p3"/>
          <p:cNvPicPr preferRelativeResize="0"/>
          <p:nvPr/>
        </p:nvPicPr>
        <p:blipFill rotWithShape="1">
          <a:blip r:embed="rId4">
            <a:alphaModFix/>
          </a:blip>
          <a:srcRect t="18822" b="18822"/>
          <a:stretch/>
        </p:blipFill>
        <p:spPr>
          <a:xfrm>
            <a:off x="3986876" y="3701867"/>
            <a:ext cx="499535" cy="311873"/>
          </a:xfrm>
          <a:prstGeom prst="wedgeEllipseCallout">
            <a:avLst>
              <a:gd name="adj1" fmla="val -20833"/>
              <a:gd name="adj2" fmla="val 62500"/>
            </a:avLst>
          </a:prstGeom>
          <a:noFill/>
          <a:ln>
            <a:noFill/>
          </a:ln>
        </p:spPr>
      </p:pic>
      <p:sp>
        <p:nvSpPr>
          <p:cNvPr id="131" name="Google Shape;131;p3"/>
          <p:cNvSpPr txBox="1"/>
          <p:nvPr/>
        </p:nvSpPr>
        <p:spPr>
          <a:xfrm>
            <a:off x="4486411" y="4263996"/>
            <a:ext cx="3405746" cy="276969"/>
          </a:xfrm>
          <a:prstGeom prst="rect">
            <a:avLst/>
          </a:prstGeom>
          <a:noFill/>
          <a:ln>
            <a:noFill/>
          </a:ln>
        </p:spPr>
        <p:txBody>
          <a:bodyPr spcFirstLastPara="1" wrap="square" lIns="68569" tIns="34275" rIns="68569" bIns="34275" anchor="t" anchorCtr="0">
            <a:spAutoFit/>
          </a:bodyPr>
          <a:lstStyle/>
          <a:p>
            <a:r>
              <a:rPr lang="en-US" sz="1350">
                <a:solidFill>
                  <a:srgbClr val="008000"/>
                </a:solidFill>
                <a:latin typeface="Times New Roman"/>
                <a:ea typeface="Times New Roman"/>
                <a:cs typeface="Times New Roman"/>
                <a:sym typeface="Times New Roman"/>
              </a:rPr>
              <a:t>Oh yay. Another shooting #sarcasm </a:t>
            </a:r>
            <a:endParaRPr sz="1050"/>
          </a:p>
        </p:txBody>
      </p:sp>
      <p:pic>
        <p:nvPicPr>
          <p:cNvPr id="132" name="Google Shape;132;p3"/>
          <p:cNvPicPr preferRelativeResize="0"/>
          <p:nvPr/>
        </p:nvPicPr>
        <p:blipFill rotWithShape="1">
          <a:blip r:embed="rId4">
            <a:alphaModFix/>
          </a:blip>
          <a:srcRect t="18822" b="18822"/>
          <a:stretch/>
        </p:blipFill>
        <p:spPr>
          <a:xfrm>
            <a:off x="3990852" y="4248214"/>
            <a:ext cx="499535" cy="311873"/>
          </a:xfrm>
          <a:prstGeom prst="wedgeEllipseCallout">
            <a:avLst>
              <a:gd name="adj1" fmla="val -20833"/>
              <a:gd name="adj2" fmla="val 62500"/>
            </a:avLst>
          </a:prstGeom>
          <a:noFill/>
          <a:ln>
            <a:noFill/>
          </a:ln>
        </p:spPr>
      </p:pic>
      <p:sp>
        <p:nvSpPr>
          <p:cNvPr id="133" name="Google Shape;133;p3"/>
          <p:cNvSpPr txBox="1"/>
          <p:nvPr/>
        </p:nvSpPr>
        <p:spPr>
          <a:xfrm>
            <a:off x="1326166" y="4742522"/>
            <a:ext cx="6325298" cy="300052"/>
          </a:xfrm>
          <a:prstGeom prst="rect">
            <a:avLst/>
          </a:prstGeom>
          <a:noFill/>
          <a:ln>
            <a:noFill/>
          </a:ln>
        </p:spPr>
        <p:txBody>
          <a:bodyPr spcFirstLastPara="1" wrap="square" lIns="68569" tIns="34275" rIns="68569" bIns="34275" anchor="t" anchorCtr="0">
            <a:spAutoFit/>
          </a:bodyPr>
          <a:lstStyle/>
          <a:p>
            <a:r>
              <a:rPr lang="en-US" sz="1500" b="1" i="1">
                <a:solidFill>
                  <a:schemeClr val="dk1"/>
                </a:solidFill>
                <a:latin typeface="Times New Roman"/>
                <a:ea typeface="Times New Roman"/>
                <a:cs typeface="Times New Roman"/>
                <a:sym typeface="Times New Roman"/>
              </a:rPr>
              <a:t>Unrecognized Sarcasm will lead to erroneous belief and sentiment detection </a:t>
            </a:r>
            <a:endParaRPr sz="1500" b="1" i="1">
              <a:solidFill>
                <a:schemeClr val="dk1"/>
              </a:solidFill>
              <a:latin typeface="Times New Roman"/>
              <a:ea typeface="Times New Roman"/>
              <a:cs typeface="Times New Roman"/>
              <a:sym typeface="Times New Roman"/>
            </a:endParaRPr>
          </a:p>
        </p:txBody>
      </p:sp>
      <p:cxnSp>
        <p:nvCxnSpPr>
          <p:cNvPr id="134" name="Google Shape;134;p3"/>
          <p:cNvCxnSpPr/>
          <p:nvPr/>
        </p:nvCxnSpPr>
        <p:spPr>
          <a:xfrm>
            <a:off x="4142447" y="3446011"/>
            <a:ext cx="3749709" cy="10468"/>
          </a:xfrm>
          <a:prstGeom prst="straightConnector1">
            <a:avLst/>
          </a:prstGeom>
          <a:noFill/>
          <a:ln w="254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spTree>
    <p:extLst>
      <p:ext uri="{BB962C8B-B14F-4D97-AF65-F5344CB8AC3E}">
        <p14:creationId xmlns:p14="http://schemas.microsoft.com/office/powerpoint/2010/main" val="180641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38"/>
          <p:cNvSpPr txBox="1">
            <a:spLocks noGrp="1"/>
          </p:cNvSpPr>
          <p:nvPr>
            <p:ph type="title"/>
          </p:nvPr>
        </p:nvSpPr>
        <p:spPr>
          <a:xfrm>
            <a:off x="1600200" y="266700"/>
            <a:ext cx="5829300" cy="695325"/>
          </a:xfrm>
          <a:prstGeom prst="rect">
            <a:avLst/>
          </a:prstGeom>
          <a:noFill/>
          <a:ln>
            <a:noFill/>
          </a:ln>
        </p:spPr>
        <p:txBody>
          <a:bodyPr spcFirstLastPara="1" wrap="square" lIns="68569" tIns="34275" rIns="68569" bIns="34275" anchor="ctr" anchorCtr="0">
            <a:noAutofit/>
          </a:bodyPr>
          <a:lstStyle/>
          <a:p>
            <a:pPr algn="ctr"/>
            <a:r>
              <a:rPr lang="en-US"/>
              <a:t>Error Analysis</a:t>
            </a:r>
            <a:endParaRPr/>
          </a:p>
        </p:txBody>
      </p:sp>
      <p:sp>
        <p:nvSpPr>
          <p:cNvPr id="566" name="Google Shape;566;p38"/>
          <p:cNvSpPr txBox="1">
            <a:spLocks noGrp="1"/>
          </p:cNvSpPr>
          <p:nvPr>
            <p:ph type="body" idx="1"/>
          </p:nvPr>
        </p:nvSpPr>
        <p:spPr>
          <a:xfrm>
            <a:off x="753533" y="1104900"/>
            <a:ext cx="7315200" cy="3467100"/>
          </a:xfrm>
          <a:prstGeom prst="rect">
            <a:avLst/>
          </a:prstGeom>
          <a:noFill/>
          <a:ln>
            <a:noFill/>
          </a:ln>
        </p:spPr>
        <p:txBody>
          <a:bodyPr spcFirstLastPara="1" wrap="square" lIns="68569" tIns="34275" rIns="68569" bIns="34275" anchor="t" anchorCtr="0">
            <a:noAutofit/>
          </a:bodyPr>
          <a:lstStyle/>
          <a:p>
            <a:pPr marL="257175" indent="-257175">
              <a:spcBef>
                <a:spcPts val="0"/>
              </a:spcBef>
              <a:buFont typeface="Times New Roman"/>
              <a:buChar char="•"/>
            </a:pPr>
            <a:r>
              <a:rPr lang="en-US" dirty="0"/>
              <a:t>Can capture cases of context incongruity</a:t>
            </a:r>
            <a:endParaRPr dirty="0"/>
          </a:p>
          <a:p>
            <a:pPr marL="257175" indent="-257175">
              <a:spcBef>
                <a:spcPts val="420"/>
              </a:spcBef>
              <a:buFont typeface="Times New Roman"/>
              <a:buChar char="•"/>
            </a:pPr>
            <a:endParaRPr lang="en-US" dirty="0" smtClean="0"/>
          </a:p>
          <a:p>
            <a:pPr marL="257175" indent="-257175">
              <a:spcBef>
                <a:spcPts val="420"/>
              </a:spcBef>
              <a:buFont typeface="Times New Roman"/>
              <a:buChar char="•"/>
            </a:pPr>
            <a:r>
              <a:rPr lang="en-US" dirty="0" smtClean="0"/>
              <a:t>Misses</a:t>
            </a:r>
            <a:r>
              <a:rPr lang="en-US" dirty="0"/>
              <a:t>:</a:t>
            </a:r>
            <a:endParaRPr dirty="0"/>
          </a:p>
          <a:p>
            <a:pPr marL="557213" lvl="1" indent="-214313">
              <a:spcBef>
                <a:spcPts val="420"/>
              </a:spcBef>
              <a:buSzPts val="2800"/>
              <a:buFont typeface="Times New Roman"/>
              <a:buChar char="–"/>
            </a:pPr>
            <a:r>
              <a:rPr lang="en-US" dirty="0"/>
              <a:t>Use of contextual information outside the text (shared common ground)</a:t>
            </a:r>
            <a:endParaRPr dirty="0"/>
          </a:p>
          <a:p>
            <a:pPr marL="557213" lvl="1" indent="-214313">
              <a:spcBef>
                <a:spcPts val="420"/>
              </a:spcBef>
              <a:buSzPts val="2800"/>
              <a:buFont typeface="Times New Roman"/>
              <a:buChar char="–"/>
            </a:pPr>
            <a:r>
              <a:rPr lang="en-US" dirty="0"/>
              <a:t>Sarcastic turns with more than 5 sentences </a:t>
            </a:r>
            <a:endParaRPr dirty="0"/>
          </a:p>
          <a:p>
            <a:pPr marL="557213" lvl="1" indent="-214313">
              <a:spcBef>
                <a:spcPts val="420"/>
              </a:spcBef>
              <a:buSzPts val="2800"/>
              <a:buFont typeface="Times New Roman"/>
              <a:buChar char="–"/>
            </a:pPr>
            <a:r>
              <a:rPr lang="en-US" dirty="0"/>
              <a:t>User of profanity and slang</a:t>
            </a:r>
            <a:endParaRPr dirty="0"/>
          </a:p>
          <a:p>
            <a:pPr marL="557213" lvl="1" indent="-214313">
              <a:spcBef>
                <a:spcPts val="420"/>
              </a:spcBef>
              <a:buSzPts val="2800"/>
              <a:buFont typeface="Times New Roman"/>
              <a:buChar char="–"/>
            </a:pPr>
            <a:r>
              <a:rPr lang="en-US" dirty="0"/>
              <a:t>Use of rhetorical questions</a:t>
            </a:r>
            <a:endParaRPr dirty="0"/>
          </a:p>
        </p:txBody>
      </p:sp>
      <p:sp>
        <p:nvSpPr>
          <p:cNvPr id="567" name="Google Shape;567;p38"/>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20</a:t>
            </a:fld>
            <a:endParaRPr/>
          </a:p>
        </p:txBody>
      </p:sp>
    </p:spTree>
    <p:extLst>
      <p:ext uri="{BB962C8B-B14F-4D97-AF65-F5344CB8AC3E}">
        <p14:creationId xmlns:p14="http://schemas.microsoft.com/office/powerpoint/2010/main" val="656217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sp>
        <p:nvSpPr>
          <p:cNvPr id="631" name="Google Shape;631;p44"/>
          <p:cNvSpPr txBox="1">
            <a:spLocks noGrp="1"/>
          </p:cNvSpPr>
          <p:nvPr>
            <p:ph type="title"/>
          </p:nvPr>
        </p:nvSpPr>
        <p:spPr>
          <a:xfrm>
            <a:off x="1600200" y="266700"/>
            <a:ext cx="5829300" cy="695325"/>
          </a:xfrm>
          <a:prstGeom prst="rect">
            <a:avLst/>
          </a:prstGeom>
          <a:noFill/>
          <a:ln>
            <a:noFill/>
          </a:ln>
        </p:spPr>
        <p:txBody>
          <a:bodyPr spcFirstLastPara="1" wrap="square" lIns="68569" tIns="34275" rIns="68569" bIns="34275" anchor="ctr" anchorCtr="0">
            <a:noAutofit/>
          </a:bodyPr>
          <a:lstStyle/>
          <a:p>
            <a:pPr algn="ctr"/>
            <a:r>
              <a:rPr lang="en-US"/>
              <a:t>Attention Weights</a:t>
            </a:r>
            <a:endParaRPr/>
          </a:p>
        </p:txBody>
      </p:sp>
      <p:sp>
        <p:nvSpPr>
          <p:cNvPr id="632" name="Google Shape;632;p44"/>
          <p:cNvSpPr txBox="1">
            <a:spLocks noGrp="1"/>
          </p:cNvSpPr>
          <p:nvPr>
            <p:ph type="body" idx="1"/>
          </p:nvPr>
        </p:nvSpPr>
        <p:spPr>
          <a:xfrm>
            <a:off x="880533" y="1104900"/>
            <a:ext cx="6815667" cy="3467100"/>
          </a:xfrm>
          <a:prstGeom prst="rect">
            <a:avLst/>
          </a:prstGeom>
          <a:noFill/>
          <a:ln>
            <a:noFill/>
          </a:ln>
        </p:spPr>
        <p:txBody>
          <a:bodyPr spcFirstLastPara="1" wrap="square" lIns="68569" tIns="34275" rIns="68569" bIns="34275" anchor="t" anchorCtr="0">
            <a:noAutofit/>
          </a:bodyPr>
          <a:lstStyle/>
          <a:p>
            <a:pPr marL="257175" indent="-257175">
              <a:spcBef>
                <a:spcPts val="0"/>
              </a:spcBef>
              <a:buFont typeface="Times New Roman"/>
              <a:buChar char="•"/>
            </a:pPr>
            <a:r>
              <a:rPr lang="en-US" dirty="0"/>
              <a:t>Sarcasm markers</a:t>
            </a:r>
            <a:endParaRPr dirty="0"/>
          </a:p>
          <a:p>
            <a:pPr marL="557213" lvl="1" indent="-214313">
              <a:spcBef>
                <a:spcPts val="420"/>
              </a:spcBef>
              <a:buSzPts val="2800"/>
              <a:buFont typeface="Times New Roman"/>
              <a:buChar char="–"/>
            </a:pPr>
            <a:r>
              <a:rPr lang="en-US" dirty="0"/>
              <a:t>Explicit indicators of sarcasm </a:t>
            </a:r>
            <a:endParaRPr dirty="0"/>
          </a:p>
          <a:p>
            <a:pPr marL="557213" lvl="1" indent="-214313">
              <a:spcBef>
                <a:spcPts val="420"/>
              </a:spcBef>
              <a:buSzPts val="2800"/>
              <a:buFont typeface="Times New Roman"/>
              <a:buChar char="–"/>
            </a:pPr>
            <a:r>
              <a:rPr lang="en-US" dirty="0"/>
              <a:t>Attention put more weights on markers, such as emoticons (``:p’’) and interjections (``yeah’’, ``hmm’’) </a:t>
            </a:r>
            <a:endParaRPr dirty="0"/>
          </a:p>
          <a:p>
            <a:pPr marL="257175" indent="-257175">
              <a:spcBef>
                <a:spcPts val="420"/>
              </a:spcBef>
              <a:buFont typeface="Times New Roman"/>
              <a:buChar char="•"/>
            </a:pPr>
            <a:endParaRPr lang="en-US" dirty="0" smtClean="0"/>
          </a:p>
          <a:p>
            <a:pPr marL="257175" indent="-257175">
              <a:spcBef>
                <a:spcPts val="420"/>
              </a:spcBef>
              <a:buFont typeface="Times New Roman"/>
              <a:buChar char="•"/>
            </a:pPr>
            <a:r>
              <a:rPr lang="en-US" dirty="0" smtClean="0"/>
              <a:t>However</a:t>
            </a:r>
            <a:r>
              <a:rPr lang="en-US" dirty="0"/>
              <a:t>, </a:t>
            </a:r>
            <a:endParaRPr dirty="0"/>
          </a:p>
          <a:p>
            <a:pPr marL="557213" lvl="1" indent="-214313">
              <a:spcBef>
                <a:spcPts val="420"/>
              </a:spcBef>
              <a:buSzPts val="2800"/>
              <a:buFont typeface="Times New Roman"/>
              <a:buChar char="–"/>
            </a:pPr>
            <a:r>
              <a:rPr lang="en-US" dirty="0"/>
              <a:t>Interpretations based on attention weights have to be taken with care: classification should not rely solely on attention weights [</a:t>
            </a:r>
            <a:r>
              <a:rPr lang="en-US" dirty="0" err="1"/>
              <a:t>Rocktäschel</a:t>
            </a:r>
            <a:r>
              <a:rPr lang="en-US" dirty="0"/>
              <a:t> et al. 2015]</a:t>
            </a:r>
            <a:endParaRPr dirty="0"/>
          </a:p>
        </p:txBody>
      </p:sp>
      <p:sp>
        <p:nvSpPr>
          <p:cNvPr id="633" name="Google Shape;633;p44"/>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21</a:t>
            </a:fld>
            <a:endParaRPr/>
          </a:p>
        </p:txBody>
      </p:sp>
    </p:spTree>
    <p:extLst>
      <p:ext uri="{BB962C8B-B14F-4D97-AF65-F5344CB8AC3E}">
        <p14:creationId xmlns:p14="http://schemas.microsoft.com/office/powerpoint/2010/main" val="138130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2">
                                            <p:txEl>
                                              <p:pRg st="0" end="0"/>
                                            </p:txEl>
                                          </p:spTgt>
                                        </p:tgtEl>
                                        <p:attrNameLst>
                                          <p:attrName>style.visibility</p:attrName>
                                        </p:attrNameLst>
                                      </p:cBhvr>
                                      <p:to>
                                        <p:strVal val="visible"/>
                                      </p:to>
                                    </p:set>
                                    <p:animEffect transition="in" filter="fade">
                                      <p:cBhvr>
                                        <p:cTn id="7" dur="500"/>
                                        <p:tgtEl>
                                          <p:spTgt spid="6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32">
                                            <p:txEl>
                                              <p:pRg st="1" end="1"/>
                                            </p:txEl>
                                          </p:spTgt>
                                        </p:tgtEl>
                                        <p:attrNameLst>
                                          <p:attrName>style.visibility</p:attrName>
                                        </p:attrNameLst>
                                      </p:cBhvr>
                                      <p:to>
                                        <p:strVal val="visible"/>
                                      </p:to>
                                    </p:set>
                                    <p:animEffect transition="in" filter="fade">
                                      <p:cBhvr>
                                        <p:cTn id="12" dur="500"/>
                                        <p:tgtEl>
                                          <p:spTgt spid="63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32">
                                            <p:txEl>
                                              <p:pRg st="2" end="2"/>
                                            </p:txEl>
                                          </p:spTgt>
                                        </p:tgtEl>
                                        <p:attrNameLst>
                                          <p:attrName>style.visibility</p:attrName>
                                        </p:attrNameLst>
                                      </p:cBhvr>
                                      <p:to>
                                        <p:strVal val="visible"/>
                                      </p:to>
                                    </p:set>
                                    <p:animEffect transition="in" filter="fade">
                                      <p:cBhvr>
                                        <p:cTn id="17" dur="500"/>
                                        <p:tgtEl>
                                          <p:spTgt spid="63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32">
                                            <p:txEl>
                                              <p:pRg st="4" end="4"/>
                                            </p:txEl>
                                          </p:spTgt>
                                        </p:tgtEl>
                                        <p:attrNameLst>
                                          <p:attrName>style.visibility</p:attrName>
                                        </p:attrNameLst>
                                      </p:cBhvr>
                                      <p:to>
                                        <p:strVal val="visible"/>
                                      </p:to>
                                    </p:set>
                                    <p:animEffect transition="in" filter="fade">
                                      <p:cBhvr>
                                        <p:cTn id="22" dur="500"/>
                                        <p:tgtEl>
                                          <p:spTgt spid="63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32">
                                            <p:txEl>
                                              <p:pRg st="5" end="5"/>
                                            </p:txEl>
                                          </p:spTgt>
                                        </p:tgtEl>
                                        <p:attrNameLst>
                                          <p:attrName>style.visibility</p:attrName>
                                        </p:attrNameLst>
                                      </p:cBhvr>
                                      <p:to>
                                        <p:strVal val="visible"/>
                                      </p:to>
                                    </p:set>
                                    <p:animEffect transition="in" filter="fade">
                                      <p:cBhvr>
                                        <p:cTn id="27" dur="500"/>
                                        <p:tgtEl>
                                          <p:spTgt spid="63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45"/>
          <p:cNvSpPr txBox="1">
            <a:spLocks noGrp="1"/>
          </p:cNvSpPr>
          <p:nvPr>
            <p:ph type="title"/>
          </p:nvPr>
        </p:nvSpPr>
        <p:spPr>
          <a:xfrm>
            <a:off x="1600200" y="266700"/>
            <a:ext cx="5829300" cy="695325"/>
          </a:xfrm>
          <a:prstGeom prst="rect">
            <a:avLst/>
          </a:prstGeom>
          <a:noFill/>
          <a:ln>
            <a:noFill/>
          </a:ln>
        </p:spPr>
        <p:txBody>
          <a:bodyPr spcFirstLastPara="1" wrap="square" lIns="68569" tIns="34275" rIns="68569" bIns="34275" anchor="ctr" anchorCtr="0">
            <a:noAutofit/>
          </a:bodyPr>
          <a:lstStyle/>
          <a:p>
            <a:pPr algn="ctr"/>
            <a:r>
              <a:rPr lang="en-US"/>
              <a:t>Conclusion</a:t>
            </a:r>
            <a:endParaRPr/>
          </a:p>
        </p:txBody>
      </p:sp>
      <p:sp>
        <p:nvSpPr>
          <p:cNvPr id="639" name="Google Shape;639;p45"/>
          <p:cNvSpPr txBox="1">
            <a:spLocks noGrp="1"/>
          </p:cNvSpPr>
          <p:nvPr>
            <p:ph type="body" idx="1"/>
          </p:nvPr>
        </p:nvSpPr>
        <p:spPr>
          <a:xfrm>
            <a:off x="567559" y="1104900"/>
            <a:ext cx="7509641" cy="3467100"/>
          </a:xfrm>
          <a:prstGeom prst="rect">
            <a:avLst/>
          </a:prstGeom>
          <a:noFill/>
          <a:ln>
            <a:noFill/>
          </a:ln>
        </p:spPr>
        <p:txBody>
          <a:bodyPr spcFirstLastPara="1" wrap="square" lIns="68569" tIns="34275" rIns="68569" bIns="34275" anchor="t" anchorCtr="0">
            <a:noAutofit/>
          </a:bodyPr>
          <a:lstStyle/>
          <a:p>
            <a:pPr marL="257175" indent="-257175">
              <a:spcBef>
                <a:spcPts val="0"/>
              </a:spcBef>
              <a:buFont typeface="Times New Roman"/>
              <a:buChar char="•"/>
            </a:pPr>
            <a:r>
              <a:rPr lang="en-US" dirty="0"/>
              <a:t>Conversation context helps, particularly prior context</a:t>
            </a:r>
            <a:endParaRPr dirty="0"/>
          </a:p>
          <a:p>
            <a:pPr marL="257175" indent="-257175">
              <a:spcBef>
                <a:spcPts val="420"/>
              </a:spcBef>
              <a:buFont typeface="Times New Roman"/>
              <a:buChar char="•"/>
            </a:pPr>
            <a:endParaRPr lang="en-US" dirty="0" smtClean="0"/>
          </a:p>
          <a:p>
            <a:pPr marL="257175" indent="-257175">
              <a:spcBef>
                <a:spcPts val="420"/>
              </a:spcBef>
              <a:buFont typeface="Times New Roman"/>
              <a:buChar char="•"/>
            </a:pPr>
            <a:endParaRPr lang="en-US" dirty="0" smtClean="0"/>
          </a:p>
          <a:p>
            <a:pPr marL="257175" indent="-257175">
              <a:spcBef>
                <a:spcPts val="420"/>
              </a:spcBef>
              <a:buFont typeface="Times New Roman"/>
              <a:buChar char="•"/>
            </a:pPr>
            <a:r>
              <a:rPr lang="en-US" dirty="0" smtClean="0"/>
              <a:t>Results </a:t>
            </a:r>
            <a:r>
              <a:rPr lang="en-US" dirty="0"/>
              <a:t>might differ depending on corpora</a:t>
            </a:r>
            <a:endParaRPr dirty="0"/>
          </a:p>
          <a:p>
            <a:pPr marL="557213" lvl="1" indent="-214313">
              <a:spcBef>
                <a:spcPts val="420"/>
              </a:spcBef>
              <a:buSzPts val="2800"/>
              <a:buFont typeface="Times New Roman"/>
              <a:buChar char="–"/>
            </a:pPr>
            <a:r>
              <a:rPr lang="en-US" dirty="0"/>
              <a:t>Twitter vs. Discussion Forums</a:t>
            </a:r>
            <a:endParaRPr dirty="0"/>
          </a:p>
          <a:p>
            <a:pPr marL="557213" lvl="1" indent="-214313">
              <a:spcBef>
                <a:spcPts val="420"/>
              </a:spcBef>
              <a:buSzPts val="2800"/>
              <a:buFont typeface="Times New Roman"/>
              <a:buChar char="–"/>
            </a:pPr>
            <a:r>
              <a:rPr lang="en-US" dirty="0"/>
              <a:t>Self-labeled vs. Crowdsourcing labeled </a:t>
            </a:r>
            <a:endParaRPr dirty="0"/>
          </a:p>
          <a:p>
            <a:pPr marL="557213" lvl="1" indent="-214313">
              <a:spcBef>
                <a:spcPts val="420"/>
              </a:spcBef>
              <a:buSzPts val="2800"/>
              <a:buFont typeface="Times New Roman"/>
              <a:buChar char="–"/>
            </a:pPr>
            <a:r>
              <a:rPr lang="en-US" dirty="0"/>
              <a:t>Topics could have an influence</a:t>
            </a:r>
            <a:endParaRPr dirty="0"/>
          </a:p>
          <a:p>
            <a:pPr marL="557213" lvl="1" indent="-214313">
              <a:spcBef>
                <a:spcPts val="420"/>
              </a:spcBef>
              <a:buSzPts val="2800"/>
              <a:buFont typeface="Times New Roman"/>
              <a:buChar char="–"/>
            </a:pPr>
            <a:r>
              <a:rPr lang="en-US" dirty="0"/>
              <a:t>Size of data</a:t>
            </a:r>
            <a:endParaRPr dirty="0"/>
          </a:p>
        </p:txBody>
      </p:sp>
      <p:sp>
        <p:nvSpPr>
          <p:cNvPr id="640" name="Google Shape;640;p45"/>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22</a:t>
            </a:fld>
            <a:endParaRPr/>
          </a:p>
        </p:txBody>
      </p:sp>
    </p:spTree>
    <p:extLst>
      <p:ext uri="{BB962C8B-B14F-4D97-AF65-F5344CB8AC3E}">
        <p14:creationId xmlns:p14="http://schemas.microsoft.com/office/powerpoint/2010/main" val="823394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Sarcasm Detection: Modeling the conversation context</a:t>
            </a:r>
          </a:p>
          <a:p>
            <a:r>
              <a:rPr lang="en-US" dirty="0" smtClean="0"/>
              <a:t>Pragmatic Role of Sarcasm: Modeling Disagreement Space</a:t>
            </a:r>
          </a:p>
          <a:p>
            <a:r>
              <a:rPr lang="en-US" dirty="0" smtClean="0"/>
              <a:t>Sarcasm Generation</a:t>
            </a: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23</a:t>
            </a:fld>
            <a:endParaRPr lang="uk-UA"/>
          </a:p>
        </p:txBody>
      </p:sp>
      <p:sp>
        <p:nvSpPr>
          <p:cNvPr id="4" name="Title 3"/>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10213135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1143000" y="841772"/>
            <a:ext cx="6858000" cy="1790700"/>
          </a:xfrm>
          <a:prstGeom prst="rect">
            <a:avLst/>
          </a:prstGeom>
          <a:noFill/>
          <a:ln>
            <a:noFill/>
          </a:ln>
        </p:spPr>
        <p:txBody>
          <a:bodyPr spcFirstLastPara="1" wrap="square" lIns="68569" tIns="34275" rIns="68569" bIns="34275" anchor="b" anchorCtr="0">
            <a:normAutofit fontScale="90000"/>
          </a:bodyPr>
          <a:lstStyle/>
          <a:p>
            <a:pPr>
              <a:lnSpc>
                <a:spcPct val="90000"/>
              </a:lnSpc>
              <a:buSzPts val="4500"/>
            </a:pPr>
            <a:r>
              <a:rPr lang="en-US" sz="3375" b="1" i="1" dirty="0"/>
              <a:t>“Laughing at you or with you”</a:t>
            </a:r>
            <a:br>
              <a:rPr lang="en-US" sz="3375" b="1" i="1" dirty="0"/>
            </a:br>
            <a:r>
              <a:rPr lang="en-US" sz="3375" b="1" dirty="0"/>
              <a:t>The Role of Sarcasm in </a:t>
            </a:r>
            <a:br>
              <a:rPr lang="en-US" sz="3375" b="1" dirty="0"/>
            </a:br>
            <a:r>
              <a:rPr lang="en-US" sz="3375" b="1" dirty="0"/>
              <a:t>Shaping the Disagreement </a:t>
            </a:r>
            <a:r>
              <a:rPr lang="en-US" sz="3375" b="1" dirty="0" smtClean="0"/>
              <a:t>Space </a:t>
            </a:r>
            <a:r>
              <a:rPr lang="en-US" sz="2600" b="1" dirty="0" smtClean="0"/>
              <a:t>(EACL 2021)</a:t>
            </a:r>
            <a:endParaRPr sz="2600" dirty="0"/>
          </a:p>
        </p:txBody>
      </p:sp>
      <p:sp>
        <p:nvSpPr>
          <p:cNvPr id="85" name="Google Shape;85;p13"/>
          <p:cNvSpPr txBox="1">
            <a:spLocks noGrp="1"/>
          </p:cNvSpPr>
          <p:nvPr>
            <p:ph type="subTitle" idx="1"/>
          </p:nvPr>
        </p:nvSpPr>
        <p:spPr>
          <a:xfrm>
            <a:off x="1143000" y="3107759"/>
            <a:ext cx="6858000" cy="370659"/>
          </a:xfrm>
          <a:prstGeom prst="rect">
            <a:avLst/>
          </a:prstGeom>
          <a:noFill/>
          <a:ln>
            <a:noFill/>
          </a:ln>
        </p:spPr>
        <p:txBody>
          <a:bodyPr spcFirstLastPara="1" wrap="square" lIns="68569" tIns="34275" rIns="68569" bIns="34275" anchor="t" anchorCtr="0">
            <a:normAutofit fontScale="62500" lnSpcReduction="20000"/>
          </a:bodyPr>
          <a:lstStyle/>
          <a:p>
            <a:pPr marL="0" indent="0">
              <a:lnSpc>
                <a:spcPct val="90000"/>
              </a:lnSpc>
              <a:buClr>
                <a:schemeClr val="dk1"/>
              </a:buClr>
              <a:buSzPts val="2400"/>
            </a:pPr>
            <a:r>
              <a:rPr lang="en-US" dirty="0" err="1"/>
              <a:t>Debanjan</a:t>
            </a:r>
            <a:r>
              <a:rPr lang="en-US" dirty="0"/>
              <a:t> Ghosh, </a:t>
            </a:r>
            <a:r>
              <a:rPr lang="en-US" dirty="0" err="1"/>
              <a:t>Ritvik</a:t>
            </a:r>
            <a:r>
              <a:rPr lang="en-US" dirty="0"/>
              <a:t> </a:t>
            </a:r>
            <a:r>
              <a:rPr lang="en-US" dirty="0" err="1"/>
              <a:t>Shrivastava</a:t>
            </a:r>
            <a:r>
              <a:rPr lang="en-US" dirty="0"/>
              <a:t> and </a:t>
            </a:r>
            <a:r>
              <a:rPr lang="en-US" dirty="0" err="1"/>
              <a:t>Smaranda</a:t>
            </a:r>
            <a:r>
              <a:rPr lang="en-US" dirty="0"/>
              <a:t> </a:t>
            </a:r>
            <a:r>
              <a:rPr lang="en-US" dirty="0" err="1"/>
              <a:t>Muresan</a:t>
            </a:r>
            <a:endParaRPr dirty="0"/>
          </a:p>
        </p:txBody>
      </p:sp>
    </p:spTree>
    <p:extLst>
      <p:ext uri="{BB962C8B-B14F-4D97-AF65-F5344CB8AC3E}">
        <p14:creationId xmlns:p14="http://schemas.microsoft.com/office/powerpoint/2010/main" val="3171594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628650" y="286725"/>
            <a:ext cx="7886700" cy="994275"/>
          </a:xfrm>
          <a:prstGeom prst="rect">
            <a:avLst/>
          </a:prstGeom>
          <a:noFill/>
          <a:ln>
            <a:noFill/>
          </a:ln>
        </p:spPr>
        <p:txBody>
          <a:bodyPr spcFirstLastPara="1" wrap="square" lIns="68569" tIns="34275" rIns="68569" bIns="34275" anchor="ctr" anchorCtr="0">
            <a:normAutofit/>
          </a:bodyPr>
          <a:lstStyle/>
          <a:p>
            <a:pPr>
              <a:lnSpc>
                <a:spcPct val="90000"/>
              </a:lnSpc>
              <a:buClr>
                <a:schemeClr val="dk1"/>
              </a:buClr>
              <a:buSzPts val="4400"/>
            </a:pPr>
            <a:r>
              <a:rPr lang="en-US" sz="2700"/>
              <a:t>Sarcasm’s Influence in Shaping the Disagreement Space</a:t>
            </a:r>
            <a:endParaRPr sz="2700"/>
          </a:p>
        </p:txBody>
      </p:sp>
      <p:sp>
        <p:nvSpPr>
          <p:cNvPr id="124" name="Google Shape;124;p19"/>
          <p:cNvSpPr txBox="1">
            <a:spLocks noGrp="1"/>
          </p:cNvSpPr>
          <p:nvPr>
            <p:ph type="body" idx="1"/>
          </p:nvPr>
        </p:nvSpPr>
        <p:spPr>
          <a:xfrm>
            <a:off x="628650" y="1575881"/>
            <a:ext cx="7886700" cy="2502441"/>
          </a:xfrm>
          <a:prstGeom prst="rect">
            <a:avLst/>
          </a:prstGeom>
          <a:noFill/>
          <a:ln>
            <a:noFill/>
          </a:ln>
        </p:spPr>
        <p:txBody>
          <a:bodyPr spcFirstLastPara="1" wrap="square" lIns="68569" tIns="34275" rIns="68569" bIns="34275" anchor="t" anchorCtr="0">
            <a:normAutofit/>
          </a:bodyPr>
          <a:lstStyle/>
          <a:p>
            <a:pPr marL="0" indent="0" algn="ctr">
              <a:lnSpc>
                <a:spcPct val="90000"/>
              </a:lnSpc>
              <a:spcBef>
                <a:spcPts val="0"/>
              </a:spcBef>
              <a:buNone/>
            </a:pPr>
            <a:r>
              <a:rPr lang="en-US" b="1" i="1"/>
              <a:t>Agreement</a:t>
            </a:r>
            <a:r>
              <a:rPr lang="en-US" i="1"/>
              <a:t/>
            </a:r>
            <a:br>
              <a:rPr lang="en-US" i="1"/>
            </a:br>
            <a:r>
              <a:rPr lang="en-US"/>
              <a:t>Often used as a persuasive device to gain/give support</a:t>
            </a:r>
            <a:br>
              <a:rPr lang="en-US"/>
            </a:br>
            <a:r>
              <a:rPr lang="en-US"/>
              <a:t/>
            </a:r>
            <a:br>
              <a:rPr lang="en-US"/>
            </a:br>
            <a:endParaRPr/>
          </a:p>
          <a:p>
            <a:pPr marL="0" indent="0" algn="ctr">
              <a:lnSpc>
                <a:spcPct val="90000"/>
              </a:lnSpc>
              <a:spcBef>
                <a:spcPts val="750"/>
              </a:spcBef>
              <a:buNone/>
            </a:pPr>
            <a:r>
              <a:rPr lang="en-US" b="1" i="1"/>
              <a:t>Disagreement</a:t>
            </a:r>
            <a:endParaRPr b="1"/>
          </a:p>
          <a:p>
            <a:pPr marL="0" indent="0" algn="ctr">
              <a:lnSpc>
                <a:spcPct val="90000"/>
              </a:lnSpc>
              <a:spcBef>
                <a:spcPts val="750"/>
              </a:spcBef>
              <a:buNone/>
            </a:pPr>
            <a:r>
              <a:rPr lang="en-US"/>
              <a:t>Used to convey contempt/mock or attack the opponent through undercutting or ad-hominem arguments.</a:t>
            </a:r>
            <a:endParaRPr/>
          </a:p>
        </p:txBody>
      </p:sp>
    </p:spTree>
    <p:extLst>
      <p:ext uri="{BB962C8B-B14F-4D97-AF65-F5344CB8AC3E}">
        <p14:creationId xmlns:p14="http://schemas.microsoft.com/office/powerpoint/2010/main" val="639331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lnSpc>
                <a:spcPct val="90000"/>
              </a:lnSpc>
              <a:buClr>
                <a:schemeClr val="dk1"/>
              </a:buClr>
              <a:buSzPts val="4400"/>
            </a:pPr>
            <a:r>
              <a:rPr lang="en-US" dirty="0"/>
              <a:t>Problem Definition</a:t>
            </a:r>
            <a:endParaRPr dirty="0"/>
          </a:p>
        </p:txBody>
      </p:sp>
      <p:sp>
        <p:nvSpPr>
          <p:cNvPr id="136" name="Google Shape;136;p21"/>
          <p:cNvSpPr txBox="1">
            <a:spLocks noGrp="1"/>
          </p:cNvSpPr>
          <p:nvPr>
            <p:ph type="body" idx="1"/>
          </p:nvPr>
        </p:nvSpPr>
        <p:spPr>
          <a:xfrm>
            <a:off x="628650" y="1801927"/>
            <a:ext cx="7886700" cy="1122929"/>
          </a:xfrm>
          <a:prstGeom prst="rect">
            <a:avLst/>
          </a:prstGeom>
          <a:noFill/>
          <a:ln>
            <a:noFill/>
          </a:ln>
        </p:spPr>
        <p:txBody>
          <a:bodyPr spcFirstLastPara="1" wrap="square" lIns="68569" tIns="34275" rIns="68569" bIns="34275" anchor="t" anchorCtr="0">
            <a:normAutofit/>
          </a:bodyPr>
          <a:lstStyle/>
          <a:p>
            <a:pPr marL="0" indent="0" algn="ctr">
              <a:lnSpc>
                <a:spcPct val="90000"/>
              </a:lnSpc>
              <a:spcBef>
                <a:spcPts val="0"/>
              </a:spcBef>
              <a:buNone/>
            </a:pPr>
            <a:r>
              <a:rPr lang="en-US" dirty="0"/>
              <a:t>Study whether modeling sarcasm can improve the detection and classification of argumentative relations in online discussions (agree/disagree/none) using a thorough experimental setup.</a:t>
            </a:r>
            <a:endParaRPr dirty="0"/>
          </a:p>
        </p:txBody>
      </p:sp>
    </p:spTree>
    <p:extLst>
      <p:ext uri="{BB962C8B-B14F-4D97-AF65-F5344CB8AC3E}">
        <p14:creationId xmlns:p14="http://schemas.microsoft.com/office/powerpoint/2010/main" val="1018673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lnSpc>
                <a:spcPct val="90000"/>
              </a:lnSpc>
              <a:buClr>
                <a:schemeClr val="dk1"/>
              </a:buClr>
              <a:buSzPts val="4400"/>
            </a:pPr>
            <a:r>
              <a:rPr lang="en-US"/>
              <a:t>Dataset</a:t>
            </a:r>
            <a:endParaRPr/>
          </a:p>
        </p:txBody>
      </p:sp>
      <p:sp>
        <p:nvSpPr>
          <p:cNvPr id="160" name="Google Shape;160;p25"/>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171450" indent="-171450">
              <a:lnSpc>
                <a:spcPct val="90000"/>
              </a:lnSpc>
              <a:spcBef>
                <a:spcPts val="0"/>
              </a:spcBef>
            </a:pPr>
            <a:r>
              <a:rPr lang="en-US"/>
              <a:t>We use the Internet Argument Corpus (Walker et. al., 2012)</a:t>
            </a:r>
            <a:br>
              <a:rPr lang="en-US"/>
            </a:br>
            <a:endParaRPr/>
          </a:p>
          <a:p>
            <a:pPr marL="171450" indent="-171450">
              <a:lnSpc>
                <a:spcPct val="90000"/>
              </a:lnSpc>
              <a:spcBef>
                <a:spcPts val="750"/>
              </a:spcBef>
            </a:pPr>
            <a:r>
              <a:rPr lang="en-US"/>
              <a:t>Consists of posts from conversations in online forums on a range of controversial political and social topics such as:</a:t>
            </a:r>
            <a:br>
              <a:rPr lang="en-US"/>
            </a:br>
            <a:r>
              <a:rPr lang="en-US" i="1"/>
              <a:t>Evolution, Abortion, Gun Control, and Gay Marriage.</a:t>
            </a:r>
            <a:br>
              <a:rPr lang="en-US" i="1"/>
            </a:br>
            <a:endParaRPr i="1"/>
          </a:p>
          <a:p>
            <a:pPr marL="171450" indent="-171450">
              <a:lnSpc>
                <a:spcPct val="90000"/>
              </a:lnSpc>
              <a:spcBef>
                <a:spcPts val="750"/>
              </a:spcBef>
            </a:pPr>
            <a:r>
              <a:rPr lang="en-US"/>
              <a:t>This consists of around 10K pairs of conversation turns, we split these into train (80%), dev (10%), and test (10%).</a:t>
            </a:r>
            <a:r>
              <a:rPr lang="en-US" i="1"/>
              <a:t/>
            </a:r>
            <a:br>
              <a:rPr lang="en-US" i="1"/>
            </a:br>
            <a:endParaRPr i="1"/>
          </a:p>
        </p:txBody>
      </p:sp>
    </p:spTree>
    <p:extLst>
      <p:ext uri="{BB962C8B-B14F-4D97-AF65-F5344CB8AC3E}">
        <p14:creationId xmlns:p14="http://schemas.microsoft.com/office/powerpoint/2010/main" val="2351069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6"/>
          <p:cNvSpPr txBox="1">
            <a:spLocks noGrp="1"/>
          </p:cNvSpPr>
          <p:nvPr>
            <p:ph type="title"/>
          </p:nvPr>
        </p:nvSpPr>
        <p:spPr>
          <a:xfrm>
            <a:off x="628650" y="112288"/>
            <a:ext cx="7886700" cy="994172"/>
          </a:xfrm>
          <a:prstGeom prst="rect">
            <a:avLst/>
          </a:prstGeom>
          <a:noFill/>
          <a:ln>
            <a:noFill/>
          </a:ln>
        </p:spPr>
        <p:txBody>
          <a:bodyPr spcFirstLastPara="1" wrap="square" lIns="68569" tIns="34275" rIns="68569" bIns="34275" anchor="ctr" anchorCtr="0">
            <a:normAutofit/>
          </a:bodyPr>
          <a:lstStyle/>
          <a:p>
            <a:pPr>
              <a:lnSpc>
                <a:spcPct val="90000"/>
              </a:lnSpc>
              <a:buClr>
                <a:schemeClr val="dk1"/>
              </a:buClr>
              <a:buSzPts val="4400"/>
            </a:pPr>
            <a:r>
              <a:rPr lang="en-US"/>
              <a:t>Dataset</a:t>
            </a:r>
            <a:endParaRPr/>
          </a:p>
        </p:txBody>
      </p:sp>
      <p:sp>
        <p:nvSpPr>
          <p:cNvPr id="166" name="Google Shape;166;p26"/>
          <p:cNvSpPr txBox="1">
            <a:spLocks noGrp="1"/>
          </p:cNvSpPr>
          <p:nvPr>
            <p:ph type="body" idx="1"/>
          </p:nvPr>
        </p:nvSpPr>
        <p:spPr>
          <a:xfrm>
            <a:off x="525517" y="1106460"/>
            <a:ext cx="4162097" cy="3591664"/>
          </a:xfrm>
          <a:prstGeom prst="rect">
            <a:avLst/>
          </a:prstGeom>
          <a:noFill/>
          <a:ln>
            <a:noFill/>
          </a:ln>
        </p:spPr>
        <p:txBody>
          <a:bodyPr spcFirstLastPara="1" wrap="square" lIns="68569" tIns="34275" rIns="68569" bIns="34275" anchor="t" anchorCtr="0">
            <a:normAutofit/>
          </a:bodyPr>
          <a:lstStyle/>
          <a:p>
            <a:pPr marL="171450" indent="-171450">
              <a:lnSpc>
                <a:spcPct val="90000"/>
              </a:lnSpc>
              <a:spcBef>
                <a:spcPts val="0"/>
              </a:spcBef>
            </a:pPr>
            <a:r>
              <a:rPr lang="en-US" dirty="0"/>
              <a:t>All conversation turns have the following structure:</a:t>
            </a:r>
            <a:endParaRPr dirty="0"/>
          </a:p>
          <a:p>
            <a:pPr marL="514350" lvl="1" indent="-171450">
              <a:lnSpc>
                <a:spcPct val="90000"/>
              </a:lnSpc>
              <a:spcBef>
                <a:spcPts val="375"/>
              </a:spcBef>
              <a:buChar char="•"/>
            </a:pPr>
            <a:r>
              <a:rPr lang="en-US" dirty="0"/>
              <a:t>prior turn </a:t>
            </a:r>
            <a:r>
              <a:rPr lang="en-US" b="1" i="1" dirty="0" err="1"/>
              <a:t>pt</a:t>
            </a:r>
            <a:r>
              <a:rPr lang="en-US" dirty="0"/>
              <a:t> </a:t>
            </a:r>
            <a:endParaRPr dirty="0"/>
          </a:p>
          <a:p>
            <a:pPr marL="514350" lvl="1" indent="-171450">
              <a:lnSpc>
                <a:spcPct val="90000"/>
              </a:lnSpc>
              <a:spcBef>
                <a:spcPts val="375"/>
              </a:spcBef>
              <a:buChar char="•"/>
            </a:pPr>
            <a:r>
              <a:rPr lang="en-US" dirty="0"/>
              <a:t>current turn </a:t>
            </a:r>
            <a:r>
              <a:rPr lang="en-US" b="1" i="1" dirty="0" err="1"/>
              <a:t>ct</a:t>
            </a:r>
            <a:endParaRPr b="1" i="1" dirty="0"/>
          </a:p>
          <a:p>
            <a:pPr marL="171450" indent="0">
              <a:lnSpc>
                <a:spcPct val="90000"/>
              </a:lnSpc>
              <a:spcBef>
                <a:spcPts val="750"/>
              </a:spcBef>
              <a:buNone/>
            </a:pPr>
            <a:endParaRPr dirty="0"/>
          </a:p>
          <a:p>
            <a:pPr marL="171450" indent="-171450">
              <a:lnSpc>
                <a:spcPct val="90000"/>
              </a:lnSpc>
              <a:spcBef>
                <a:spcPts val="750"/>
              </a:spcBef>
              <a:buSzPts val="1800"/>
            </a:pPr>
            <a:r>
              <a:rPr lang="en-US" dirty="0"/>
              <a:t>These were annotated using Mechanical Turk for argumentative relations (agree/disagree/none).</a:t>
            </a:r>
            <a:br>
              <a:rPr lang="en-US" dirty="0"/>
            </a:br>
            <a:endParaRPr dirty="0"/>
          </a:p>
          <a:p>
            <a:pPr marL="171450" indent="-171450">
              <a:lnSpc>
                <a:spcPct val="90000"/>
              </a:lnSpc>
              <a:spcBef>
                <a:spcPts val="750"/>
              </a:spcBef>
            </a:pPr>
            <a:r>
              <a:rPr lang="en-US" dirty="0"/>
              <a:t>Each “current turn” that is part of a pair is also labeled with a Sarcasm (S) or Non-Sarcasm (NS) label.</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1872" y="977025"/>
            <a:ext cx="3703478" cy="2512410"/>
          </a:xfrm>
          <a:prstGeom prst="rect">
            <a:avLst/>
          </a:prstGeom>
        </p:spPr>
      </p:pic>
    </p:spTree>
    <p:extLst>
      <p:ext uri="{BB962C8B-B14F-4D97-AF65-F5344CB8AC3E}">
        <p14:creationId xmlns:p14="http://schemas.microsoft.com/office/powerpoint/2010/main" val="7270455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8"/>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lnSpc>
                <a:spcPct val="90000"/>
              </a:lnSpc>
              <a:buClr>
                <a:schemeClr val="dk1"/>
              </a:buClr>
              <a:buSzPts val="4400"/>
            </a:pPr>
            <a:r>
              <a:rPr lang="en-US"/>
              <a:t>Our Approach</a:t>
            </a:r>
            <a:endParaRPr/>
          </a:p>
        </p:txBody>
      </p:sp>
      <p:sp>
        <p:nvSpPr>
          <p:cNvPr id="178" name="Google Shape;178;p28"/>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171450" indent="-171450">
              <a:lnSpc>
                <a:spcPct val="90000"/>
              </a:lnSpc>
              <a:spcBef>
                <a:spcPts val="0"/>
              </a:spcBef>
            </a:pPr>
            <a:r>
              <a:rPr lang="en-US"/>
              <a:t>Joint modelling across two tasks, showcasing their linguistic alignment and how they benefit from each other - </a:t>
            </a:r>
            <a:endParaRPr/>
          </a:p>
          <a:p>
            <a:pPr marL="514350" lvl="1" indent="-171450">
              <a:lnSpc>
                <a:spcPct val="90000"/>
              </a:lnSpc>
              <a:spcBef>
                <a:spcPts val="375"/>
              </a:spcBef>
              <a:buChar char="•"/>
            </a:pPr>
            <a:r>
              <a:rPr lang="en-US"/>
              <a:t>Sarcasm detection (Sarcastic vs Non-Sarcastic)</a:t>
            </a:r>
            <a:endParaRPr/>
          </a:p>
          <a:p>
            <a:pPr marL="514350" lvl="1" indent="-171450">
              <a:lnSpc>
                <a:spcPct val="90000"/>
              </a:lnSpc>
              <a:spcBef>
                <a:spcPts val="375"/>
              </a:spcBef>
              <a:buChar char="•"/>
            </a:pPr>
            <a:r>
              <a:rPr lang="en-US"/>
              <a:t>Argumentative Relation Detection (agree/disagree/none)</a:t>
            </a:r>
            <a:br>
              <a:rPr lang="en-US"/>
            </a:br>
            <a:endParaRPr/>
          </a:p>
          <a:p>
            <a:pPr marL="171450" indent="-171450">
              <a:lnSpc>
                <a:spcPct val="90000"/>
              </a:lnSpc>
              <a:spcBef>
                <a:spcPts val="750"/>
              </a:spcBef>
            </a:pPr>
            <a:r>
              <a:rPr lang="en-US"/>
              <a:t>Show that hypothesis is model-agnostic and holds across both feature-based and deep learning approaches.</a:t>
            </a:r>
            <a:br>
              <a:rPr lang="en-US"/>
            </a:br>
            <a:endParaRPr/>
          </a:p>
          <a:p>
            <a:pPr marL="171450" indent="-171450">
              <a:lnSpc>
                <a:spcPct val="90000"/>
              </a:lnSpc>
              <a:spcBef>
                <a:spcPts val="750"/>
              </a:spcBef>
            </a:pPr>
            <a:r>
              <a:rPr lang="en-US"/>
              <a:t>Detailed qualitative and quantitative analysis to show when and how joint—modeling is beneficial.</a:t>
            </a:r>
            <a:br>
              <a:rPr lang="en-US"/>
            </a:br>
            <a:endParaRPr/>
          </a:p>
          <a:p>
            <a:pPr marL="171450" indent="-38100">
              <a:lnSpc>
                <a:spcPct val="90000"/>
              </a:lnSpc>
              <a:spcBef>
                <a:spcPts val="750"/>
              </a:spcBef>
              <a:buNone/>
            </a:pPr>
            <a:endParaRPr/>
          </a:p>
        </p:txBody>
      </p:sp>
    </p:spTree>
    <p:extLst>
      <p:ext uri="{BB962C8B-B14F-4D97-AF65-F5344CB8AC3E}">
        <p14:creationId xmlns:p14="http://schemas.microsoft.com/office/powerpoint/2010/main" val="1799309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4"/>
          <p:cNvSpPr txBox="1">
            <a:spLocks noGrp="1"/>
          </p:cNvSpPr>
          <p:nvPr>
            <p:ph type="body" idx="1"/>
          </p:nvPr>
        </p:nvSpPr>
        <p:spPr>
          <a:xfrm>
            <a:off x="1272341" y="277144"/>
            <a:ext cx="6651888" cy="4490119"/>
          </a:xfrm>
          <a:prstGeom prst="rect">
            <a:avLst/>
          </a:prstGeom>
          <a:noFill/>
          <a:ln>
            <a:noFill/>
          </a:ln>
        </p:spPr>
        <p:txBody>
          <a:bodyPr spcFirstLastPara="1" wrap="square" lIns="68569" tIns="34275" rIns="68569" bIns="34275" anchor="t" anchorCtr="0">
            <a:normAutofit/>
          </a:bodyPr>
          <a:lstStyle/>
          <a:p>
            <a:pPr marL="0" indent="0">
              <a:spcBef>
                <a:spcPts val="0"/>
              </a:spcBef>
              <a:buNone/>
            </a:pPr>
            <a:endParaRPr/>
          </a:p>
          <a:p>
            <a:pPr marL="0" indent="0">
              <a:spcBef>
                <a:spcPts val="420"/>
              </a:spcBef>
              <a:buNone/>
            </a:pPr>
            <a:endParaRPr/>
          </a:p>
        </p:txBody>
      </p:sp>
      <p:sp>
        <p:nvSpPr>
          <p:cNvPr id="141" name="Google Shape;141;p4"/>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3</a:t>
            </a:fld>
            <a:endParaRPr/>
          </a:p>
        </p:txBody>
      </p:sp>
      <p:sp>
        <p:nvSpPr>
          <p:cNvPr id="142" name="Google Shape;142;p4"/>
          <p:cNvSpPr txBox="1"/>
          <p:nvPr/>
        </p:nvSpPr>
        <p:spPr>
          <a:xfrm>
            <a:off x="1272341" y="1095375"/>
            <a:ext cx="6651888" cy="3786188"/>
          </a:xfrm>
          <a:prstGeom prst="rect">
            <a:avLst/>
          </a:prstGeom>
          <a:noFill/>
          <a:ln>
            <a:noFill/>
          </a:ln>
        </p:spPr>
        <p:txBody>
          <a:bodyPr spcFirstLastPara="1" wrap="square" lIns="68569" tIns="34275" rIns="68569" bIns="34275" anchor="t" anchorCtr="0">
            <a:normAutofit/>
          </a:bodyPr>
          <a:lstStyle/>
          <a:p>
            <a:pPr>
              <a:spcBef>
                <a:spcPts val="360"/>
              </a:spcBef>
              <a:buClr>
                <a:schemeClr val="dk1"/>
              </a:buClr>
              <a:buSzPts val="2400"/>
            </a:pPr>
            <a:r>
              <a:rPr lang="en-US" sz="1800" dirty="0" smtClean="0">
                <a:solidFill>
                  <a:schemeClr val="dk1"/>
                </a:solidFill>
                <a:latin typeface="Times New Roman"/>
                <a:ea typeface="Times New Roman"/>
                <a:cs typeface="Times New Roman"/>
                <a:sym typeface="Times New Roman"/>
              </a:rPr>
              <a:t>Type of Figurative Language</a:t>
            </a:r>
          </a:p>
          <a:p>
            <a:pPr>
              <a:spcBef>
                <a:spcPts val="360"/>
              </a:spcBef>
              <a:buClr>
                <a:schemeClr val="dk1"/>
              </a:buClr>
              <a:buSzPts val="2400"/>
            </a:pPr>
            <a:r>
              <a:rPr lang="en-US" sz="1800" dirty="0" smtClean="0">
                <a:solidFill>
                  <a:schemeClr val="dk1"/>
                </a:solidFill>
                <a:latin typeface="Times New Roman"/>
                <a:ea typeface="Times New Roman"/>
                <a:cs typeface="Times New Roman"/>
                <a:sym typeface="Times New Roman"/>
              </a:rPr>
              <a:t> </a:t>
            </a:r>
            <a:r>
              <a:rPr lang="en-US" sz="1350" b="1" i="1" dirty="0">
                <a:solidFill>
                  <a:srgbClr val="0070C0"/>
                </a:solidFill>
                <a:latin typeface="Times New Roman"/>
                <a:ea typeface="Times New Roman"/>
                <a:cs typeface="Times New Roman"/>
                <a:sym typeface="Times New Roman"/>
              </a:rPr>
              <a:t>Verbal Irony</a:t>
            </a:r>
            <a:r>
              <a:rPr lang="en-US" sz="1350" dirty="0">
                <a:solidFill>
                  <a:schemeClr val="dk1"/>
                </a:solidFill>
                <a:latin typeface="Times New Roman"/>
                <a:ea typeface="Times New Roman"/>
                <a:cs typeface="Times New Roman"/>
                <a:sym typeface="Times New Roman"/>
              </a:rPr>
              <a:t>: the use of words to express something other than and especially the opposite of the literal meaning (</a:t>
            </a:r>
            <a:r>
              <a:rPr lang="en-US" sz="1350" dirty="0" err="1">
                <a:solidFill>
                  <a:schemeClr val="dk1"/>
                </a:solidFill>
                <a:latin typeface="Times New Roman"/>
                <a:ea typeface="Times New Roman"/>
                <a:cs typeface="Times New Roman"/>
                <a:sym typeface="Times New Roman"/>
              </a:rPr>
              <a:t>Mirriam</a:t>
            </a:r>
            <a:r>
              <a:rPr lang="en-US" sz="1350" dirty="0">
                <a:solidFill>
                  <a:schemeClr val="dk1"/>
                </a:solidFill>
                <a:latin typeface="Times New Roman"/>
                <a:ea typeface="Times New Roman"/>
                <a:cs typeface="Times New Roman"/>
                <a:sym typeface="Times New Roman"/>
              </a:rPr>
              <a:t>-Webster dictionary)</a:t>
            </a:r>
            <a:endParaRPr sz="1050" dirty="0"/>
          </a:p>
          <a:p>
            <a:pPr>
              <a:spcBef>
                <a:spcPts val="270"/>
              </a:spcBef>
              <a:buClr>
                <a:schemeClr val="dk1"/>
              </a:buClr>
              <a:buSzPts val="1800"/>
            </a:pPr>
            <a:r>
              <a:rPr lang="en-US" sz="1350" dirty="0">
                <a:solidFill>
                  <a:schemeClr val="dk1"/>
                </a:solidFill>
                <a:latin typeface="Times New Roman"/>
                <a:ea typeface="Times New Roman"/>
                <a:cs typeface="Times New Roman"/>
                <a:sym typeface="Times New Roman"/>
              </a:rPr>
              <a:t>  </a:t>
            </a:r>
            <a:r>
              <a:rPr lang="en-US" sz="1350" b="1" i="1" dirty="0" smtClean="0">
                <a:solidFill>
                  <a:srgbClr val="0070C0"/>
                </a:solidFill>
                <a:latin typeface="Times New Roman"/>
                <a:ea typeface="Times New Roman"/>
                <a:cs typeface="Times New Roman"/>
                <a:sym typeface="Times New Roman"/>
              </a:rPr>
              <a:t>Sarcasm</a:t>
            </a:r>
            <a:r>
              <a:rPr lang="en-US" sz="1350" dirty="0">
                <a:solidFill>
                  <a:schemeClr val="dk1"/>
                </a:solidFill>
                <a:latin typeface="Times New Roman"/>
                <a:ea typeface="Times New Roman"/>
                <a:cs typeface="Times New Roman"/>
                <a:sym typeface="Times New Roman"/>
              </a:rPr>
              <a:t>: the use of words that mean the opposite of what you really want to say especially in order to insult someone, to show irritation, or to be funny”	(</a:t>
            </a:r>
            <a:r>
              <a:rPr lang="en-US" sz="1350" dirty="0" err="1">
                <a:solidFill>
                  <a:schemeClr val="dk1"/>
                </a:solidFill>
                <a:latin typeface="Times New Roman"/>
                <a:ea typeface="Times New Roman"/>
                <a:cs typeface="Times New Roman"/>
                <a:sym typeface="Times New Roman"/>
              </a:rPr>
              <a:t>Mirriam</a:t>
            </a:r>
            <a:r>
              <a:rPr lang="en-US" sz="1350" dirty="0">
                <a:solidFill>
                  <a:schemeClr val="dk1"/>
                </a:solidFill>
                <a:latin typeface="Times New Roman"/>
                <a:ea typeface="Times New Roman"/>
                <a:cs typeface="Times New Roman"/>
                <a:sym typeface="Times New Roman"/>
              </a:rPr>
              <a:t>-Webster dictionary)</a:t>
            </a:r>
            <a:endParaRPr sz="1050" dirty="0"/>
          </a:p>
          <a:p>
            <a:pPr>
              <a:spcBef>
                <a:spcPts val="360"/>
              </a:spcBef>
              <a:buClr>
                <a:schemeClr val="dk1"/>
              </a:buClr>
              <a:buSzPts val="2400"/>
            </a:pPr>
            <a:endParaRPr sz="1800" dirty="0">
              <a:solidFill>
                <a:schemeClr val="dk1"/>
              </a:solidFill>
              <a:latin typeface="Times New Roman"/>
              <a:ea typeface="Times New Roman"/>
              <a:cs typeface="Times New Roman"/>
              <a:sym typeface="Times New Roman"/>
            </a:endParaRPr>
          </a:p>
        </p:txBody>
      </p:sp>
      <p:pic>
        <p:nvPicPr>
          <p:cNvPr id="143" name="Google Shape;143;p4"/>
          <p:cNvPicPr preferRelativeResize="0"/>
          <p:nvPr/>
        </p:nvPicPr>
        <p:blipFill rotWithShape="1">
          <a:blip r:embed="rId3">
            <a:alphaModFix/>
          </a:blip>
          <a:srcRect t="18822" b="18822"/>
          <a:stretch/>
        </p:blipFill>
        <p:spPr>
          <a:xfrm>
            <a:off x="1649761" y="3089473"/>
            <a:ext cx="528701" cy="330083"/>
          </a:xfrm>
          <a:prstGeom prst="wedgeEllipseCallout">
            <a:avLst>
              <a:gd name="adj1" fmla="val -20833"/>
              <a:gd name="adj2" fmla="val 62500"/>
            </a:avLst>
          </a:prstGeom>
          <a:noFill/>
          <a:ln>
            <a:noFill/>
          </a:ln>
        </p:spPr>
      </p:pic>
      <p:sp>
        <p:nvSpPr>
          <p:cNvPr id="144" name="Google Shape;144;p4"/>
          <p:cNvSpPr/>
          <p:nvPr/>
        </p:nvSpPr>
        <p:spPr>
          <a:xfrm>
            <a:off x="3019381" y="3566590"/>
            <a:ext cx="4350503" cy="276969"/>
          </a:xfrm>
          <a:prstGeom prst="rect">
            <a:avLst/>
          </a:prstGeom>
          <a:noFill/>
          <a:ln>
            <a:noFill/>
          </a:ln>
        </p:spPr>
        <p:txBody>
          <a:bodyPr spcFirstLastPara="1" wrap="square" lIns="68569" tIns="34275" rIns="68569" bIns="34275" anchor="t" anchorCtr="0">
            <a:spAutoFit/>
          </a:bodyPr>
          <a:lstStyle/>
          <a:p>
            <a:r>
              <a:rPr lang="en-US" sz="1350">
                <a:solidFill>
                  <a:schemeClr val="dk1"/>
                </a:solidFill>
                <a:latin typeface="Times New Roman"/>
                <a:ea typeface="Times New Roman"/>
                <a:cs typeface="Times New Roman"/>
                <a:sym typeface="Times New Roman"/>
              </a:rPr>
              <a:t>	</a:t>
            </a:r>
            <a:endParaRPr sz="1350" i="1">
              <a:solidFill>
                <a:schemeClr val="dk1"/>
              </a:solidFill>
              <a:latin typeface="Times New Roman"/>
              <a:ea typeface="Times New Roman"/>
              <a:cs typeface="Times New Roman"/>
              <a:sym typeface="Times New Roman"/>
            </a:endParaRPr>
          </a:p>
        </p:txBody>
      </p:sp>
      <p:sp>
        <p:nvSpPr>
          <p:cNvPr id="145" name="Google Shape;145;p4"/>
          <p:cNvSpPr/>
          <p:nvPr/>
        </p:nvSpPr>
        <p:spPr>
          <a:xfrm>
            <a:off x="2698458" y="3089473"/>
            <a:ext cx="4012569" cy="558044"/>
          </a:xfrm>
          <a:prstGeom prst="wedgeRoundRectCallout">
            <a:avLst>
              <a:gd name="adj1" fmla="val -62757"/>
              <a:gd name="adj2" fmla="val -28598"/>
              <a:gd name="adj3" fmla="val 16667"/>
            </a:avLst>
          </a:prstGeom>
          <a:no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4950">
              <a:solidFill>
                <a:schemeClr val="lt1"/>
              </a:solidFill>
              <a:latin typeface="Times New Roman"/>
              <a:ea typeface="Times New Roman"/>
              <a:cs typeface="Times New Roman"/>
              <a:sym typeface="Times New Roman"/>
            </a:endParaRPr>
          </a:p>
        </p:txBody>
      </p:sp>
      <p:sp>
        <p:nvSpPr>
          <p:cNvPr id="146" name="Google Shape;146;p4"/>
          <p:cNvSpPr txBox="1"/>
          <p:nvPr/>
        </p:nvSpPr>
        <p:spPr>
          <a:xfrm>
            <a:off x="2698458" y="3162769"/>
            <a:ext cx="3746023" cy="484718"/>
          </a:xfrm>
          <a:prstGeom prst="rect">
            <a:avLst/>
          </a:prstGeom>
          <a:noFill/>
          <a:ln>
            <a:noFill/>
          </a:ln>
        </p:spPr>
        <p:txBody>
          <a:bodyPr spcFirstLastPara="1" wrap="square" lIns="68569" tIns="34275" rIns="68569" bIns="34275" anchor="t" anchorCtr="0">
            <a:spAutoFit/>
          </a:bodyPr>
          <a:lstStyle/>
          <a:p>
            <a:r>
              <a:rPr lang="en-US" sz="1350">
                <a:solidFill>
                  <a:srgbClr val="FF0000"/>
                </a:solidFill>
                <a:latin typeface="Times New Roman"/>
                <a:ea typeface="Times New Roman"/>
                <a:cs typeface="Times New Roman"/>
                <a:sym typeface="Times New Roman"/>
              </a:rPr>
              <a:t>The market index is falling greatly</a:t>
            </a:r>
            <a:r>
              <a:rPr lang="en-US" sz="1350">
                <a:solidFill>
                  <a:schemeClr val="dk1"/>
                </a:solidFill>
                <a:latin typeface="Times New Roman"/>
                <a:ea typeface="Times New Roman"/>
                <a:cs typeface="Times New Roman"/>
                <a:sym typeface="Times New Roman"/>
              </a:rPr>
              <a:t>. What a </a:t>
            </a:r>
            <a:r>
              <a:rPr lang="en-US" sz="1350" b="1">
                <a:solidFill>
                  <a:srgbClr val="660066"/>
                </a:solidFill>
                <a:latin typeface="Times New Roman"/>
                <a:ea typeface="Times New Roman"/>
                <a:cs typeface="Times New Roman"/>
                <a:sym typeface="Times New Roman"/>
              </a:rPr>
              <a:t>happy</a:t>
            </a:r>
            <a:r>
              <a:rPr lang="en-US" sz="1350">
                <a:solidFill>
                  <a:schemeClr val="dk1"/>
                </a:solidFill>
                <a:latin typeface="Times New Roman"/>
                <a:ea typeface="Times New Roman"/>
                <a:cs typeface="Times New Roman"/>
                <a:sym typeface="Times New Roman"/>
              </a:rPr>
              <a:t> Christmas #sarcasm</a:t>
            </a:r>
            <a:endParaRPr sz="1350">
              <a:solidFill>
                <a:schemeClr val="dk1"/>
              </a:solidFill>
              <a:latin typeface="Times New Roman"/>
              <a:ea typeface="Times New Roman"/>
              <a:cs typeface="Times New Roman"/>
              <a:sym typeface="Times New Roman"/>
            </a:endParaRPr>
          </a:p>
        </p:txBody>
      </p:sp>
      <p:pic>
        <p:nvPicPr>
          <p:cNvPr id="147" name="Google Shape;147;p4"/>
          <p:cNvPicPr preferRelativeResize="0"/>
          <p:nvPr/>
        </p:nvPicPr>
        <p:blipFill rotWithShape="1">
          <a:blip r:embed="rId3">
            <a:alphaModFix/>
          </a:blip>
          <a:srcRect t="18822" b="18822"/>
          <a:stretch/>
        </p:blipFill>
        <p:spPr>
          <a:xfrm>
            <a:off x="1676476" y="3639095"/>
            <a:ext cx="528701" cy="330083"/>
          </a:xfrm>
          <a:prstGeom prst="wedgeEllipseCallout">
            <a:avLst>
              <a:gd name="adj1" fmla="val -20833"/>
              <a:gd name="adj2" fmla="val 62500"/>
            </a:avLst>
          </a:prstGeom>
          <a:noFill/>
          <a:ln>
            <a:noFill/>
          </a:ln>
        </p:spPr>
      </p:pic>
      <p:sp>
        <p:nvSpPr>
          <p:cNvPr id="148" name="Google Shape;148;p4"/>
          <p:cNvSpPr/>
          <p:nvPr/>
        </p:nvSpPr>
        <p:spPr>
          <a:xfrm>
            <a:off x="3046096" y="4249563"/>
            <a:ext cx="4350503" cy="276969"/>
          </a:xfrm>
          <a:prstGeom prst="rect">
            <a:avLst/>
          </a:prstGeom>
          <a:noFill/>
          <a:ln>
            <a:noFill/>
          </a:ln>
        </p:spPr>
        <p:txBody>
          <a:bodyPr spcFirstLastPara="1" wrap="square" lIns="68569" tIns="34275" rIns="68569" bIns="34275" anchor="t" anchorCtr="0">
            <a:spAutoFit/>
          </a:bodyPr>
          <a:lstStyle/>
          <a:p>
            <a:r>
              <a:rPr lang="en-US" sz="1350">
                <a:solidFill>
                  <a:schemeClr val="dk1"/>
                </a:solidFill>
                <a:latin typeface="Times New Roman"/>
                <a:ea typeface="Times New Roman"/>
                <a:cs typeface="Times New Roman"/>
                <a:sym typeface="Times New Roman"/>
              </a:rPr>
              <a:t>	</a:t>
            </a:r>
            <a:endParaRPr sz="1350" i="1">
              <a:solidFill>
                <a:schemeClr val="dk1"/>
              </a:solidFill>
              <a:latin typeface="Times New Roman"/>
              <a:ea typeface="Times New Roman"/>
              <a:cs typeface="Times New Roman"/>
              <a:sym typeface="Times New Roman"/>
            </a:endParaRPr>
          </a:p>
        </p:txBody>
      </p:sp>
      <p:sp>
        <p:nvSpPr>
          <p:cNvPr id="149" name="Google Shape;149;p4"/>
          <p:cNvSpPr/>
          <p:nvPr/>
        </p:nvSpPr>
        <p:spPr>
          <a:xfrm>
            <a:off x="2725173" y="3772445"/>
            <a:ext cx="4012569" cy="558044"/>
          </a:xfrm>
          <a:prstGeom prst="wedgeRoundRectCallout">
            <a:avLst>
              <a:gd name="adj1" fmla="val -62757"/>
              <a:gd name="adj2" fmla="val -28598"/>
              <a:gd name="adj3" fmla="val 16667"/>
            </a:avLst>
          </a:prstGeom>
          <a:no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4950">
              <a:solidFill>
                <a:schemeClr val="lt1"/>
              </a:solidFill>
              <a:latin typeface="Times New Roman"/>
              <a:ea typeface="Times New Roman"/>
              <a:cs typeface="Times New Roman"/>
              <a:sym typeface="Times New Roman"/>
            </a:endParaRPr>
          </a:p>
        </p:txBody>
      </p:sp>
      <p:sp>
        <p:nvSpPr>
          <p:cNvPr id="150" name="Google Shape;150;p4"/>
          <p:cNvSpPr txBox="1"/>
          <p:nvPr/>
        </p:nvSpPr>
        <p:spPr>
          <a:xfrm>
            <a:off x="2725173" y="3845741"/>
            <a:ext cx="4014429" cy="484718"/>
          </a:xfrm>
          <a:prstGeom prst="rect">
            <a:avLst/>
          </a:prstGeom>
          <a:noFill/>
          <a:ln>
            <a:noFill/>
          </a:ln>
        </p:spPr>
        <p:txBody>
          <a:bodyPr spcFirstLastPara="1" wrap="square" lIns="68569" tIns="34275" rIns="68569" bIns="34275" anchor="t" anchorCtr="0">
            <a:spAutoFit/>
          </a:bodyPr>
          <a:lstStyle/>
          <a:p>
            <a:r>
              <a:rPr lang="en-US" sz="1350" b="1">
                <a:solidFill>
                  <a:srgbClr val="008000"/>
                </a:solidFill>
                <a:latin typeface="Times New Roman"/>
                <a:ea typeface="Times New Roman"/>
                <a:cs typeface="Times New Roman"/>
                <a:sym typeface="Times New Roman"/>
              </a:rPr>
              <a:t>happy </a:t>
            </a:r>
            <a:r>
              <a:rPr lang="en-US" sz="1350">
                <a:solidFill>
                  <a:schemeClr val="dk1"/>
                </a:solidFill>
                <a:latin typeface="Times New Roman"/>
                <a:ea typeface="Times New Roman"/>
                <a:cs typeface="Times New Roman"/>
                <a:sym typeface="Times New Roman"/>
              </a:rPr>
              <a:t>christmas eve ... new haircut ready for new year !!! #christmaseve #enjoy</a:t>
            </a:r>
            <a:endParaRPr sz="1050"/>
          </a:p>
        </p:txBody>
      </p:sp>
      <p:sp>
        <p:nvSpPr>
          <p:cNvPr id="151" name="Google Shape;151;p4"/>
          <p:cNvSpPr txBox="1"/>
          <p:nvPr/>
        </p:nvSpPr>
        <p:spPr>
          <a:xfrm>
            <a:off x="6992566" y="3712390"/>
            <a:ext cx="646484" cy="276969"/>
          </a:xfrm>
          <a:prstGeom prst="rect">
            <a:avLst/>
          </a:prstGeom>
          <a:noFill/>
          <a:ln>
            <a:noFill/>
          </a:ln>
        </p:spPr>
        <p:txBody>
          <a:bodyPr spcFirstLastPara="1" wrap="square" lIns="68569" tIns="34275" rIns="68569" bIns="34275" anchor="t" anchorCtr="0">
            <a:spAutoFit/>
          </a:bodyPr>
          <a:lstStyle/>
          <a:p>
            <a:r>
              <a:rPr lang="en-US" sz="1350">
                <a:solidFill>
                  <a:srgbClr val="008000"/>
                </a:solidFill>
                <a:latin typeface="Times New Roman"/>
                <a:ea typeface="Times New Roman"/>
                <a:cs typeface="Times New Roman"/>
                <a:sym typeface="Times New Roman"/>
              </a:rPr>
              <a:t>Literal</a:t>
            </a:r>
            <a:endParaRPr sz="1350">
              <a:solidFill>
                <a:srgbClr val="008000"/>
              </a:solidFill>
              <a:latin typeface="Times New Roman"/>
              <a:ea typeface="Times New Roman"/>
              <a:cs typeface="Times New Roman"/>
              <a:sym typeface="Times New Roman"/>
            </a:endParaRPr>
          </a:p>
        </p:txBody>
      </p:sp>
      <p:sp>
        <p:nvSpPr>
          <p:cNvPr id="152" name="Google Shape;152;p4"/>
          <p:cNvSpPr txBox="1"/>
          <p:nvPr/>
        </p:nvSpPr>
        <p:spPr>
          <a:xfrm>
            <a:off x="6845964" y="3184638"/>
            <a:ext cx="764511" cy="276969"/>
          </a:xfrm>
          <a:prstGeom prst="rect">
            <a:avLst/>
          </a:prstGeom>
          <a:noFill/>
          <a:ln>
            <a:noFill/>
          </a:ln>
        </p:spPr>
        <p:txBody>
          <a:bodyPr spcFirstLastPara="1" wrap="square" lIns="68569" tIns="34275" rIns="68569" bIns="34275" anchor="t" anchorCtr="0">
            <a:spAutoFit/>
          </a:bodyPr>
          <a:lstStyle/>
          <a:p>
            <a:r>
              <a:rPr lang="en-US" sz="1350">
                <a:solidFill>
                  <a:srgbClr val="660066"/>
                </a:solidFill>
                <a:latin typeface="Times New Roman"/>
                <a:ea typeface="Times New Roman"/>
                <a:cs typeface="Times New Roman"/>
                <a:sym typeface="Times New Roman"/>
              </a:rPr>
              <a:t>Sarcastic</a:t>
            </a:r>
            <a:endParaRPr sz="1350">
              <a:solidFill>
                <a:srgbClr val="660066"/>
              </a:solidFill>
              <a:latin typeface="Times New Roman"/>
              <a:ea typeface="Times New Roman"/>
              <a:cs typeface="Times New Roman"/>
              <a:sym typeface="Times New Roman"/>
            </a:endParaRPr>
          </a:p>
        </p:txBody>
      </p:sp>
      <p:sp>
        <p:nvSpPr>
          <p:cNvPr id="153" name="Google Shape;153;p4"/>
          <p:cNvSpPr txBox="1">
            <a:spLocks noGrp="1"/>
          </p:cNvSpPr>
          <p:nvPr>
            <p:ph type="title"/>
          </p:nvPr>
        </p:nvSpPr>
        <p:spPr>
          <a:xfrm>
            <a:off x="1143001" y="-68046"/>
            <a:ext cx="6857999" cy="908621"/>
          </a:xfrm>
          <a:prstGeom prst="rect">
            <a:avLst/>
          </a:prstGeom>
          <a:noFill/>
          <a:ln>
            <a:noFill/>
          </a:ln>
        </p:spPr>
        <p:txBody>
          <a:bodyPr spcFirstLastPara="1" wrap="square" lIns="68569" tIns="34275" rIns="68569" bIns="34275" anchor="ctr" anchorCtr="0">
            <a:noAutofit/>
          </a:bodyPr>
          <a:lstStyle/>
          <a:p>
            <a:pPr algn="ctr"/>
            <a:r>
              <a:rPr lang="en-US" sz="2700"/>
              <a:t>Verbal Irony/Sarcasm</a:t>
            </a:r>
            <a:endParaRPr sz="2700"/>
          </a:p>
        </p:txBody>
      </p:sp>
    </p:spTree>
    <p:extLst>
      <p:ext uri="{BB962C8B-B14F-4D97-AF65-F5344CB8AC3E}">
        <p14:creationId xmlns:p14="http://schemas.microsoft.com/office/powerpoint/2010/main" val="605065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9"/>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lnSpc>
                <a:spcPct val="90000"/>
              </a:lnSpc>
              <a:buClr>
                <a:schemeClr val="dk1"/>
              </a:buClr>
              <a:buSzPts val="4400"/>
            </a:pPr>
            <a:r>
              <a:rPr lang="en-US"/>
              <a:t>Experimental Setup</a:t>
            </a:r>
            <a:endParaRPr/>
          </a:p>
        </p:txBody>
      </p:sp>
      <p:sp>
        <p:nvSpPr>
          <p:cNvPr id="184" name="Google Shape;184;p29"/>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171450" indent="-171450">
              <a:lnSpc>
                <a:spcPct val="90000"/>
              </a:lnSpc>
              <a:spcBef>
                <a:spcPts val="0"/>
              </a:spcBef>
            </a:pPr>
            <a:r>
              <a:rPr lang="en-US"/>
              <a:t>We work across three different modelling approaches</a:t>
            </a:r>
            <a:endParaRPr/>
          </a:p>
          <a:p>
            <a:pPr marL="514350" lvl="1" indent="-171450">
              <a:lnSpc>
                <a:spcPct val="90000"/>
              </a:lnSpc>
              <a:spcBef>
                <a:spcPts val="375"/>
              </a:spcBef>
              <a:buChar char="•"/>
            </a:pPr>
            <a:r>
              <a:rPr lang="en-US"/>
              <a:t>Feature based logistic regression</a:t>
            </a:r>
            <a:endParaRPr/>
          </a:p>
          <a:p>
            <a:pPr marL="514350" lvl="1" indent="-171450">
              <a:lnSpc>
                <a:spcPct val="90000"/>
              </a:lnSpc>
              <a:spcBef>
                <a:spcPts val="375"/>
              </a:spcBef>
              <a:buChar char="•"/>
            </a:pPr>
            <a:r>
              <a:rPr lang="en-US"/>
              <a:t>Hierarchical-attention based LSTM</a:t>
            </a:r>
            <a:endParaRPr/>
          </a:p>
          <a:p>
            <a:pPr marL="514350" lvl="1" indent="-171450">
              <a:lnSpc>
                <a:spcPct val="90000"/>
              </a:lnSpc>
              <a:spcBef>
                <a:spcPts val="375"/>
              </a:spcBef>
              <a:buChar char="•"/>
            </a:pPr>
            <a:r>
              <a:rPr lang="en-US"/>
              <a:t>Transformer models (BERT)</a:t>
            </a:r>
            <a:endParaRPr/>
          </a:p>
          <a:p>
            <a:pPr marL="514350" lvl="1" indent="-57150">
              <a:lnSpc>
                <a:spcPct val="90000"/>
              </a:lnSpc>
              <a:spcBef>
                <a:spcPts val="375"/>
              </a:spcBef>
              <a:buNone/>
            </a:pPr>
            <a:endParaRPr/>
          </a:p>
          <a:p>
            <a:pPr marL="171450" indent="-171450">
              <a:lnSpc>
                <a:spcPct val="90000"/>
              </a:lnSpc>
              <a:spcBef>
                <a:spcPts val="750"/>
              </a:spcBef>
            </a:pPr>
            <a:r>
              <a:rPr lang="en-US"/>
              <a:t>Across all of them, we compare the performance of these models on tasks in two settings</a:t>
            </a:r>
            <a:endParaRPr/>
          </a:p>
          <a:p>
            <a:pPr marL="514350" lvl="1" indent="-171450">
              <a:lnSpc>
                <a:spcPct val="90000"/>
              </a:lnSpc>
              <a:spcBef>
                <a:spcPts val="375"/>
              </a:spcBef>
              <a:buChar char="•"/>
            </a:pPr>
            <a:r>
              <a:rPr lang="en-US"/>
              <a:t>Standalone/independent models for each task</a:t>
            </a:r>
            <a:endParaRPr/>
          </a:p>
          <a:p>
            <a:pPr marL="514350" lvl="1" indent="-171450">
              <a:lnSpc>
                <a:spcPct val="90000"/>
              </a:lnSpc>
              <a:spcBef>
                <a:spcPts val="375"/>
              </a:spcBef>
              <a:buChar char="•"/>
            </a:pPr>
            <a:r>
              <a:rPr lang="en-US"/>
              <a:t>Joint/feature-shared/multi-task learning across the two tasks</a:t>
            </a:r>
            <a:endParaRPr/>
          </a:p>
        </p:txBody>
      </p:sp>
    </p:spTree>
    <p:extLst>
      <p:ext uri="{BB962C8B-B14F-4D97-AF65-F5344CB8AC3E}">
        <p14:creationId xmlns:p14="http://schemas.microsoft.com/office/powerpoint/2010/main" val="16479278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30"/>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lnSpc>
                <a:spcPct val="90000"/>
              </a:lnSpc>
              <a:buClr>
                <a:schemeClr val="dk1"/>
              </a:buClr>
              <a:buSzPts val="4400"/>
            </a:pPr>
            <a:r>
              <a:rPr lang="en-US"/>
              <a:t>Feature Based – Logistic regression</a:t>
            </a:r>
            <a:endParaRPr/>
          </a:p>
        </p:txBody>
      </p:sp>
      <p:sp>
        <p:nvSpPr>
          <p:cNvPr id="190" name="Google Shape;190;p30"/>
          <p:cNvSpPr txBox="1">
            <a:spLocks noGrp="1"/>
          </p:cNvSpPr>
          <p:nvPr>
            <p:ph type="body" idx="1"/>
          </p:nvPr>
        </p:nvSpPr>
        <p:spPr>
          <a:xfrm>
            <a:off x="628650" y="1369219"/>
            <a:ext cx="7886700" cy="3263504"/>
          </a:xfrm>
          <a:prstGeom prst="rect">
            <a:avLst/>
          </a:prstGeom>
          <a:noFill/>
          <a:ln>
            <a:noFill/>
          </a:ln>
        </p:spPr>
        <p:txBody>
          <a:bodyPr spcFirstLastPara="1" wrap="square" lIns="68569" tIns="34275" rIns="68569" bIns="34275" anchor="t" anchorCtr="0">
            <a:normAutofit/>
          </a:bodyPr>
          <a:lstStyle/>
          <a:p>
            <a:pPr marL="171450" indent="-171450">
              <a:lnSpc>
                <a:spcPct val="90000"/>
              </a:lnSpc>
              <a:spcBef>
                <a:spcPts val="0"/>
              </a:spcBef>
            </a:pPr>
            <a:r>
              <a:rPr lang="en-US"/>
              <a:t>We use a Logistic Regression (LR) model that uses both argument-relevant (ArgF) and sarcasm relevant (SarcF) features.</a:t>
            </a:r>
            <a:br>
              <a:rPr lang="en-US"/>
            </a:br>
            <a:endParaRPr/>
          </a:p>
          <a:p>
            <a:pPr marL="171450" indent="-171450">
              <a:lnSpc>
                <a:spcPct val="90000"/>
              </a:lnSpc>
              <a:spcBef>
                <a:spcPts val="750"/>
              </a:spcBef>
            </a:pPr>
            <a:r>
              <a:rPr lang="en-US"/>
              <a:t>We represent this joint (feature-sharing) model across the two platform as LR</a:t>
            </a:r>
            <a:r>
              <a:rPr lang="en-US" baseline="-25000"/>
              <a:t>ArgF+SarcF</a:t>
            </a:r>
            <a:br>
              <a:rPr lang="en-US" baseline="-25000"/>
            </a:br>
            <a:endParaRPr baseline="-25000"/>
          </a:p>
          <a:p>
            <a:pPr marL="171450" indent="-38100">
              <a:lnSpc>
                <a:spcPct val="90000"/>
              </a:lnSpc>
              <a:spcBef>
                <a:spcPts val="750"/>
              </a:spcBef>
              <a:buNone/>
            </a:pPr>
            <a:endParaRPr baseline="-25000"/>
          </a:p>
          <a:p>
            <a:pPr marL="171450" indent="-38100">
              <a:lnSpc>
                <a:spcPct val="90000"/>
              </a:lnSpc>
              <a:spcBef>
                <a:spcPts val="750"/>
              </a:spcBef>
              <a:buNone/>
            </a:pPr>
            <a:endParaRPr/>
          </a:p>
        </p:txBody>
      </p:sp>
    </p:spTree>
    <p:extLst>
      <p:ext uri="{BB962C8B-B14F-4D97-AF65-F5344CB8AC3E}">
        <p14:creationId xmlns:p14="http://schemas.microsoft.com/office/powerpoint/2010/main" val="12687322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1"/>
          <p:cNvSpPr txBox="1">
            <a:spLocks noGrp="1"/>
          </p:cNvSpPr>
          <p:nvPr>
            <p:ph type="body" idx="1"/>
          </p:nvPr>
        </p:nvSpPr>
        <p:spPr>
          <a:xfrm>
            <a:off x="629842" y="501253"/>
            <a:ext cx="3868340" cy="557008"/>
          </a:xfrm>
          <a:prstGeom prst="rect">
            <a:avLst/>
          </a:prstGeom>
          <a:noFill/>
          <a:ln>
            <a:noFill/>
          </a:ln>
        </p:spPr>
        <p:txBody>
          <a:bodyPr spcFirstLastPara="1" wrap="square" lIns="68569" tIns="34275" rIns="68569" bIns="34275" anchor="b" anchorCtr="0">
            <a:noAutofit/>
          </a:bodyPr>
          <a:lstStyle/>
          <a:p>
            <a:pPr marL="0" indent="0" algn="ctr">
              <a:spcBef>
                <a:spcPts val="0"/>
              </a:spcBef>
              <a:buSzPts val="3000"/>
            </a:pPr>
            <a:r>
              <a:rPr lang="en-US" sz="2250"/>
              <a:t>Argument-relevant Features (ArgF)</a:t>
            </a:r>
            <a:endParaRPr/>
          </a:p>
        </p:txBody>
      </p:sp>
      <p:sp>
        <p:nvSpPr>
          <p:cNvPr id="196" name="Google Shape;196;p31"/>
          <p:cNvSpPr txBox="1">
            <a:spLocks noGrp="1"/>
          </p:cNvSpPr>
          <p:nvPr>
            <p:ph type="body" idx="2"/>
          </p:nvPr>
        </p:nvSpPr>
        <p:spPr>
          <a:xfrm>
            <a:off x="629842" y="1099645"/>
            <a:ext cx="3868340" cy="3542603"/>
          </a:xfrm>
          <a:prstGeom prst="rect">
            <a:avLst/>
          </a:prstGeom>
          <a:noFill/>
          <a:ln>
            <a:noFill/>
          </a:ln>
        </p:spPr>
        <p:txBody>
          <a:bodyPr spcFirstLastPara="1" wrap="square" lIns="68569" tIns="34275" rIns="68569" bIns="34275" anchor="t" anchorCtr="0">
            <a:normAutofit/>
          </a:bodyPr>
          <a:lstStyle/>
          <a:p>
            <a:pPr marL="171450" indent="-171450">
              <a:spcBef>
                <a:spcPts val="0"/>
              </a:spcBef>
              <a:buSzPts val="2400"/>
            </a:pPr>
            <a:r>
              <a:rPr lang="en-US"/>
              <a:t>N-grams</a:t>
            </a:r>
            <a:endParaRPr/>
          </a:p>
          <a:p>
            <a:pPr marL="171450" indent="-171450">
              <a:buSzPts val="2400"/>
            </a:pPr>
            <a:r>
              <a:rPr lang="en-US"/>
              <a:t>Argument lexicons</a:t>
            </a:r>
            <a:endParaRPr/>
          </a:p>
          <a:p>
            <a:pPr marL="171450" indent="-171450">
              <a:buSzPts val="2400"/>
            </a:pPr>
            <a:r>
              <a:rPr lang="en-US"/>
              <a:t>Sentiment, opinion lexicons</a:t>
            </a:r>
            <a:endParaRPr/>
          </a:p>
          <a:p>
            <a:pPr marL="171450" indent="-171450">
              <a:buSzPts val="2400"/>
            </a:pPr>
            <a:r>
              <a:rPr lang="en-US"/>
              <a:t>Hedge features</a:t>
            </a:r>
            <a:endParaRPr/>
          </a:p>
          <a:p>
            <a:pPr marL="171450" indent="-171450">
              <a:buSzPts val="2400"/>
            </a:pPr>
            <a:r>
              <a:rPr lang="en-US"/>
              <a:t>PDTB discourse markers</a:t>
            </a:r>
            <a:endParaRPr/>
          </a:p>
          <a:p>
            <a:pPr marL="171450" indent="-171450">
              <a:buSzPts val="2400"/>
            </a:pPr>
            <a:r>
              <a:rPr lang="en-US"/>
              <a:t>Modal verbs</a:t>
            </a:r>
            <a:endParaRPr/>
          </a:p>
          <a:p>
            <a:pPr marL="171450" indent="-171450">
              <a:buSzPts val="2400"/>
            </a:pPr>
            <a:r>
              <a:rPr lang="en-US"/>
              <a:t>Pronouns</a:t>
            </a:r>
            <a:endParaRPr/>
          </a:p>
          <a:p>
            <a:pPr marL="171450" indent="-171450">
              <a:buSzPts val="2400"/>
            </a:pPr>
            <a:r>
              <a:rPr lang="en-US"/>
              <a:t>Textual entailment</a:t>
            </a:r>
            <a:endParaRPr/>
          </a:p>
          <a:p>
            <a:pPr marL="171450" indent="-171450">
              <a:buSzPts val="2400"/>
            </a:pPr>
            <a:r>
              <a:rPr lang="en-US"/>
              <a:t>Lemma overlap</a:t>
            </a:r>
            <a:endParaRPr/>
          </a:p>
          <a:p>
            <a:pPr marL="171450" indent="-171450">
              <a:buSzPts val="2400"/>
            </a:pPr>
            <a:r>
              <a:rPr lang="en-US"/>
              <a:t>Negation</a:t>
            </a:r>
            <a:endParaRPr/>
          </a:p>
          <a:p>
            <a:pPr marL="171450" indent="-57150">
              <a:buSzPts val="2400"/>
              <a:buNone/>
            </a:pPr>
            <a:endParaRPr/>
          </a:p>
        </p:txBody>
      </p:sp>
      <p:sp>
        <p:nvSpPr>
          <p:cNvPr id="197" name="Google Shape;197;p31"/>
          <p:cNvSpPr txBox="1">
            <a:spLocks noGrp="1"/>
          </p:cNvSpPr>
          <p:nvPr>
            <p:ph type="body" idx="3"/>
          </p:nvPr>
        </p:nvSpPr>
        <p:spPr>
          <a:xfrm>
            <a:off x="4629150" y="501253"/>
            <a:ext cx="3887391" cy="557008"/>
          </a:xfrm>
          <a:prstGeom prst="rect">
            <a:avLst/>
          </a:prstGeom>
          <a:noFill/>
          <a:ln>
            <a:noFill/>
          </a:ln>
        </p:spPr>
        <p:txBody>
          <a:bodyPr spcFirstLastPara="1" wrap="square" lIns="68569" tIns="34275" rIns="68569" bIns="34275" anchor="b" anchorCtr="0">
            <a:noAutofit/>
          </a:bodyPr>
          <a:lstStyle/>
          <a:p>
            <a:pPr marL="0" indent="0" algn="ctr">
              <a:spcBef>
                <a:spcPts val="0"/>
              </a:spcBef>
              <a:buSzPts val="3000"/>
            </a:pPr>
            <a:r>
              <a:rPr lang="en-US" sz="2250"/>
              <a:t>Sarcasm-relevant Features (SarcF)</a:t>
            </a:r>
            <a:endParaRPr/>
          </a:p>
        </p:txBody>
      </p:sp>
      <p:sp>
        <p:nvSpPr>
          <p:cNvPr id="198" name="Google Shape;198;p31"/>
          <p:cNvSpPr txBox="1">
            <a:spLocks noGrp="1"/>
          </p:cNvSpPr>
          <p:nvPr>
            <p:ph type="body" idx="4"/>
          </p:nvPr>
        </p:nvSpPr>
        <p:spPr>
          <a:xfrm>
            <a:off x="4629150" y="1099645"/>
            <a:ext cx="3887391" cy="3542603"/>
          </a:xfrm>
          <a:prstGeom prst="rect">
            <a:avLst/>
          </a:prstGeom>
          <a:noFill/>
          <a:ln>
            <a:noFill/>
          </a:ln>
        </p:spPr>
        <p:txBody>
          <a:bodyPr spcFirstLastPara="1" wrap="square" lIns="68569" tIns="34275" rIns="68569" bIns="34275" anchor="t" anchorCtr="0">
            <a:normAutofit/>
          </a:bodyPr>
          <a:lstStyle/>
          <a:p>
            <a:pPr marL="171450" indent="-171450">
              <a:spcBef>
                <a:spcPts val="0"/>
              </a:spcBef>
              <a:buSzPts val="2400"/>
            </a:pPr>
            <a:r>
              <a:rPr lang="en-US"/>
              <a:t>Linguistic Inquiry Word Count (LIWC) features to capture the linguistic, social, individual, and psychological processes</a:t>
            </a:r>
            <a:endParaRPr/>
          </a:p>
          <a:p>
            <a:pPr marL="171450" indent="-171450">
              <a:buSzPts val="2400"/>
            </a:pPr>
            <a:r>
              <a:rPr lang="en-US"/>
              <a:t>Measuring sentiment incongruity or reversal of valence, i.e., shift in polarity of sentiment across current and prior turns</a:t>
            </a:r>
            <a:endParaRPr/>
          </a:p>
          <a:p>
            <a:pPr marL="171450" indent="-171450">
              <a:buSzPts val="2400"/>
            </a:pPr>
            <a:r>
              <a:rPr lang="en-US"/>
              <a:t>Sarcasm markers (capitalization, punctuations, exclamations, quotation marks)</a:t>
            </a:r>
            <a:endParaRPr/>
          </a:p>
          <a:p>
            <a:pPr marL="171450" indent="-57150">
              <a:buSzPts val="2400"/>
              <a:buNone/>
            </a:pPr>
            <a:endParaRPr/>
          </a:p>
          <a:p>
            <a:pPr marL="171450" indent="-57150">
              <a:buSzPts val="2400"/>
              <a:buNone/>
            </a:pPr>
            <a:endParaRPr/>
          </a:p>
        </p:txBody>
      </p:sp>
    </p:spTree>
    <p:extLst>
      <p:ext uri="{BB962C8B-B14F-4D97-AF65-F5344CB8AC3E}">
        <p14:creationId xmlns:p14="http://schemas.microsoft.com/office/powerpoint/2010/main" val="2987917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2"/>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buSzPts val="4400"/>
            </a:pPr>
            <a:r>
              <a:rPr lang="en-US"/>
              <a:t>Dual-LSTM with Hierarchical Attention</a:t>
            </a:r>
            <a:endParaRPr/>
          </a:p>
        </p:txBody>
      </p:sp>
      <p:sp>
        <p:nvSpPr>
          <p:cNvPr id="204" name="Google Shape;204;p32"/>
          <p:cNvSpPr txBox="1">
            <a:spLocks noGrp="1"/>
          </p:cNvSpPr>
          <p:nvPr>
            <p:ph type="body" idx="2"/>
          </p:nvPr>
        </p:nvSpPr>
        <p:spPr>
          <a:xfrm>
            <a:off x="4629150" y="1369219"/>
            <a:ext cx="3886200" cy="3263504"/>
          </a:xfrm>
          <a:prstGeom prst="rect">
            <a:avLst/>
          </a:prstGeom>
          <a:noFill/>
          <a:ln>
            <a:noFill/>
          </a:ln>
        </p:spPr>
        <p:txBody>
          <a:bodyPr spcFirstLastPara="1" wrap="square" lIns="68569" tIns="34275" rIns="68569" bIns="34275" anchor="t" anchorCtr="0">
            <a:normAutofit lnSpcReduction="10000"/>
          </a:bodyPr>
          <a:lstStyle/>
          <a:p>
            <a:pPr marL="171450" indent="-171450">
              <a:spcBef>
                <a:spcPts val="0"/>
              </a:spcBef>
              <a:buSzPts val="2400"/>
            </a:pPr>
            <a:r>
              <a:rPr lang="en-US" dirty="0"/>
              <a:t>Dual-LSTMs are used to learn from current and prior turns respectively</a:t>
            </a:r>
            <a:endParaRPr dirty="0"/>
          </a:p>
          <a:p>
            <a:pPr marL="171450" indent="-171450">
              <a:buSzPts val="2400"/>
            </a:pPr>
            <a:r>
              <a:rPr lang="en-US" dirty="0"/>
              <a:t>This model implements attention both at the word level and sentence level</a:t>
            </a:r>
            <a:endParaRPr dirty="0"/>
          </a:p>
          <a:p>
            <a:pPr marL="171450" indent="-171450">
              <a:buSzPts val="2400"/>
            </a:pPr>
            <a:r>
              <a:rPr lang="en-US" dirty="0"/>
              <a:t>The final representation from the model is condensed and passed into classification heads for both tasks</a:t>
            </a:r>
            <a:endParaRPr dirty="0"/>
          </a:p>
          <a:p>
            <a:pPr marL="171450" indent="-171450">
              <a:buSzPts val="2400"/>
            </a:pPr>
            <a:r>
              <a:rPr lang="en-US" dirty="0"/>
              <a:t>This creates shared layers that learn gradients across both tasks and improve cross-task performance.</a:t>
            </a:r>
            <a:endParaRPr dirty="0"/>
          </a:p>
        </p:txBody>
      </p:sp>
      <p:pic>
        <p:nvPicPr>
          <p:cNvPr id="205" name="Google Shape;205;p32"/>
          <p:cNvPicPr preferRelativeResize="0"/>
          <p:nvPr/>
        </p:nvPicPr>
        <p:blipFill rotWithShape="1">
          <a:blip r:embed="rId3">
            <a:alphaModFix/>
          </a:blip>
          <a:srcRect l="8104" t="7027" r="6572" b="4249"/>
          <a:stretch/>
        </p:blipFill>
        <p:spPr>
          <a:xfrm>
            <a:off x="224658" y="1369219"/>
            <a:ext cx="4290193" cy="3171565"/>
          </a:xfrm>
          <a:prstGeom prst="rect">
            <a:avLst/>
          </a:prstGeom>
          <a:noFill/>
          <a:ln>
            <a:noFill/>
          </a:ln>
        </p:spPr>
      </p:pic>
    </p:spTree>
    <p:extLst>
      <p:ext uri="{BB962C8B-B14F-4D97-AF65-F5344CB8AC3E}">
        <p14:creationId xmlns:p14="http://schemas.microsoft.com/office/powerpoint/2010/main" val="46452063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3"/>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rmAutofit/>
          </a:bodyPr>
          <a:lstStyle/>
          <a:p>
            <a:pPr>
              <a:lnSpc>
                <a:spcPct val="90000"/>
              </a:lnSpc>
              <a:buClr>
                <a:schemeClr val="dk1"/>
              </a:buClr>
              <a:buSzPts val="4400"/>
            </a:pPr>
            <a:r>
              <a:rPr lang="en-US"/>
              <a:t>BERT Multi-Task</a:t>
            </a:r>
            <a:endParaRPr/>
          </a:p>
        </p:txBody>
      </p:sp>
      <p:sp>
        <p:nvSpPr>
          <p:cNvPr id="211" name="Google Shape;211;p33"/>
          <p:cNvSpPr txBox="1">
            <a:spLocks noGrp="1"/>
          </p:cNvSpPr>
          <p:nvPr>
            <p:ph type="body" idx="1"/>
          </p:nvPr>
        </p:nvSpPr>
        <p:spPr>
          <a:xfrm>
            <a:off x="4635063" y="1369219"/>
            <a:ext cx="3880287" cy="3263503"/>
          </a:xfrm>
          <a:prstGeom prst="rect">
            <a:avLst/>
          </a:prstGeom>
          <a:noFill/>
          <a:ln>
            <a:noFill/>
          </a:ln>
        </p:spPr>
        <p:txBody>
          <a:bodyPr spcFirstLastPara="1" wrap="square" lIns="68569" tIns="34275" rIns="68569" bIns="34275" anchor="t" anchorCtr="0">
            <a:normAutofit fontScale="92500"/>
          </a:bodyPr>
          <a:lstStyle/>
          <a:p>
            <a:pPr marL="171450" indent="-171450">
              <a:lnSpc>
                <a:spcPct val="90000"/>
              </a:lnSpc>
              <a:spcBef>
                <a:spcPts val="0"/>
              </a:spcBef>
              <a:buSzPts val="2400"/>
            </a:pPr>
            <a:r>
              <a:rPr lang="en-US" dirty="0"/>
              <a:t>The base-BERT model is adaptively-</a:t>
            </a:r>
            <a:r>
              <a:rPr lang="en-US" dirty="0" err="1"/>
              <a:t>pretrained</a:t>
            </a:r>
            <a:r>
              <a:rPr lang="en-US" dirty="0"/>
              <a:t> through fine-tuning with domain-specific data from IAC</a:t>
            </a:r>
            <a:endParaRPr dirty="0"/>
          </a:p>
          <a:p>
            <a:pPr marL="171450" indent="-171450">
              <a:lnSpc>
                <a:spcPct val="90000"/>
              </a:lnSpc>
              <a:spcBef>
                <a:spcPts val="750"/>
              </a:spcBef>
              <a:buSzPts val="2400"/>
            </a:pPr>
            <a:r>
              <a:rPr lang="en-US" dirty="0"/>
              <a:t>This model is then used as our new model, with the conversation pairs (</a:t>
            </a:r>
            <a:r>
              <a:rPr lang="en-US" dirty="0" err="1"/>
              <a:t>pt</a:t>
            </a:r>
            <a:r>
              <a:rPr lang="en-US" dirty="0"/>
              <a:t>, </a:t>
            </a:r>
            <a:r>
              <a:rPr lang="en-US" dirty="0" err="1"/>
              <a:t>ct</a:t>
            </a:r>
            <a:r>
              <a:rPr lang="en-US" dirty="0"/>
              <a:t>) as input and output passed into task specific classification heads</a:t>
            </a:r>
            <a:endParaRPr dirty="0"/>
          </a:p>
          <a:p>
            <a:pPr marL="171450" indent="-171450">
              <a:lnSpc>
                <a:spcPct val="90000"/>
              </a:lnSpc>
              <a:spcBef>
                <a:spcPts val="750"/>
              </a:spcBef>
              <a:buSzPts val="2400"/>
            </a:pPr>
            <a:r>
              <a:rPr lang="en-US" dirty="0"/>
              <a:t>The tunable layers of the adaptively-</a:t>
            </a:r>
            <a:r>
              <a:rPr lang="en-US" dirty="0" err="1"/>
              <a:t>pretrained</a:t>
            </a:r>
            <a:r>
              <a:rPr lang="en-US" dirty="0"/>
              <a:t> BERT model learn across both tasks in every iteration, thereby creating a joint-learning setup</a:t>
            </a:r>
            <a:endParaRPr dirty="0"/>
          </a:p>
        </p:txBody>
      </p:sp>
      <p:pic>
        <p:nvPicPr>
          <p:cNvPr id="212" name="Google Shape;212;p33"/>
          <p:cNvPicPr preferRelativeResize="0"/>
          <p:nvPr/>
        </p:nvPicPr>
        <p:blipFill rotWithShape="1">
          <a:blip r:embed="rId3">
            <a:alphaModFix/>
          </a:blip>
          <a:srcRect/>
          <a:stretch/>
        </p:blipFill>
        <p:spPr>
          <a:xfrm>
            <a:off x="628650" y="1369219"/>
            <a:ext cx="3516766" cy="3292010"/>
          </a:xfrm>
          <a:prstGeom prst="rect">
            <a:avLst/>
          </a:prstGeom>
          <a:noFill/>
          <a:ln>
            <a:noFill/>
          </a:ln>
        </p:spPr>
      </p:pic>
    </p:spTree>
    <p:extLst>
      <p:ext uri="{BB962C8B-B14F-4D97-AF65-F5344CB8AC3E}">
        <p14:creationId xmlns:p14="http://schemas.microsoft.com/office/powerpoint/2010/main" val="7486297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4"/>
          <p:cNvSpPr txBox="1">
            <a:spLocks noGrp="1"/>
          </p:cNvSpPr>
          <p:nvPr>
            <p:ph type="title"/>
          </p:nvPr>
        </p:nvSpPr>
        <p:spPr>
          <a:xfrm>
            <a:off x="629841" y="342900"/>
            <a:ext cx="2949178" cy="1200150"/>
          </a:xfrm>
          <a:prstGeom prst="rect">
            <a:avLst/>
          </a:prstGeom>
          <a:noFill/>
          <a:ln>
            <a:noFill/>
          </a:ln>
        </p:spPr>
        <p:txBody>
          <a:bodyPr spcFirstLastPara="1" wrap="square" lIns="68569" tIns="34275" rIns="68569" bIns="34275" anchor="b" anchorCtr="0">
            <a:normAutofit/>
          </a:bodyPr>
          <a:lstStyle/>
          <a:p>
            <a:r>
              <a:rPr lang="en-US" sz="3000"/>
              <a:t>Results</a:t>
            </a:r>
            <a:endParaRPr sz="3000"/>
          </a:p>
        </p:txBody>
      </p:sp>
      <p:sp>
        <p:nvSpPr>
          <p:cNvPr id="218" name="Google Shape;218;p34"/>
          <p:cNvSpPr txBox="1">
            <a:spLocks noGrp="1"/>
          </p:cNvSpPr>
          <p:nvPr>
            <p:ph type="body" idx="1"/>
          </p:nvPr>
        </p:nvSpPr>
        <p:spPr>
          <a:xfrm>
            <a:off x="629841" y="1543050"/>
            <a:ext cx="2949178" cy="2858691"/>
          </a:xfrm>
          <a:prstGeom prst="rect">
            <a:avLst/>
          </a:prstGeom>
          <a:noFill/>
          <a:ln>
            <a:noFill/>
          </a:ln>
        </p:spPr>
        <p:txBody>
          <a:bodyPr spcFirstLastPara="1" wrap="square" lIns="68569" tIns="34275" rIns="68569" bIns="34275" anchor="t" anchorCtr="0">
            <a:normAutofit/>
          </a:bodyPr>
          <a:lstStyle/>
          <a:p>
            <a:pPr marL="0" indent="0">
              <a:spcBef>
                <a:spcPts val="0"/>
              </a:spcBef>
              <a:buSzPts val="2400"/>
            </a:pPr>
            <a:r>
              <a:rPr lang="en-US" sz="1800"/>
              <a:t>LR</a:t>
            </a:r>
            <a:r>
              <a:rPr lang="en-US" sz="1800" baseline="-25000"/>
              <a:t>ArgF</a:t>
            </a:r>
            <a:r>
              <a:rPr lang="en-US" sz="1800"/>
              <a:t>: Logistic Regression model with only argument-relevant features</a:t>
            </a:r>
            <a:endParaRPr/>
          </a:p>
          <a:p>
            <a:pPr marL="0" indent="0">
              <a:buSzPts val="2400"/>
            </a:pPr>
            <a:endParaRPr sz="1800"/>
          </a:p>
          <a:p>
            <a:pPr marL="0" indent="0">
              <a:buSzPts val="2400"/>
            </a:pPr>
            <a:r>
              <a:rPr lang="en-US" sz="1800"/>
              <a:t>LR</a:t>
            </a:r>
            <a:r>
              <a:rPr lang="en-US" sz="1800" baseline="-25000"/>
              <a:t>ArgF+SarcF</a:t>
            </a:r>
            <a:r>
              <a:rPr lang="en-US" sz="1800"/>
              <a:t>: LR model with shared argument and sarcasm features</a:t>
            </a:r>
            <a:endParaRPr/>
          </a:p>
        </p:txBody>
      </p:sp>
      <p:pic>
        <p:nvPicPr>
          <p:cNvPr id="219" name="Google Shape;219;p34"/>
          <p:cNvPicPr preferRelativeResize="0"/>
          <p:nvPr/>
        </p:nvPicPr>
        <p:blipFill rotWithShape="1">
          <a:blip r:embed="rId3">
            <a:alphaModFix/>
          </a:blip>
          <a:srcRect/>
          <a:stretch/>
        </p:blipFill>
        <p:spPr>
          <a:xfrm>
            <a:off x="4964702" y="1543050"/>
            <a:ext cx="2876550" cy="552450"/>
          </a:xfrm>
          <a:prstGeom prst="rect">
            <a:avLst/>
          </a:prstGeom>
          <a:noFill/>
          <a:ln>
            <a:noFill/>
          </a:ln>
        </p:spPr>
      </p:pic>
    </p:spTree>
    <p:extLst>
      <p:ext uri="{BB962C8B-B14F-4D97-AF65-F5344CB8AC3E}">
        <p14:creationId xmlns:p14="http://schemas.microsoft.com/office/powerpoint/2010/main" val="6417274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5"/>
          <p:cNvSpPr txBox="1">
            <a:spLocks noGrp="1"/>
          </p:cNvSpPr>
          <p:nvPr>
            <p:ph type="title"/>
          </p:nvPr>
        </p:nvSpPr>
        <p:spPr>
          <a:xfrm>
            <a:off x="629841" y="342900"/>
            <a:ext cx="2949178" cy="1200150"/>
          </a:xfrm>
          <a:prstGeom prst="rect">
            <a:avLst/>
          </a:prstGeom>
          <a:noFill/>
          <a:ln>
            <a:noFill/>
          </a:ln>
        </p:spPr>
        <p:txBody>
          <a:bodyPr spcFirstLastPara="1" wrap="square" lIns="68569" tIns="34275" rIns="68569" bIns="34275" anchor="b" anchorCtr="0">
            <a:normAutofit/>
          </a:bodyPr>
          <a:lstStyle/>
          <a:p>
            <a:r>
              <a:rPr lang="en-US" sz="3000"/>
              <a:t>Results</a:t>
            </a:r>
            <a:endParaRPr sz="3000"/>
          </a:p>
        </p:txBody>
      </p:sp>
      <p:sp>
        <p:nvSpPr>
          <p:cNvPr id="225" name="Google Shape;225;p35"/>
          <p:cNvSpPr txBox="1">
            <a:spLocks noGrp="1"/>
          </p:cNvSpPr>
          <p:nvPr>
            <p:ph type="body" idx="1"/>
          </p:nvPr>
        </p:nvSpPr>
        <p:spPr>
          <a:xfrm>
            <a:off x="629841" y="1543050"/>
            <a:ext cx="2949178" cy="2858691"/>
          </a:xfrm>
          <a:prstGeom prst="rect">
            <a:avLst/>
          </a:prstGeom>
          <a:noFill/>
          <a:ln>
            <a:noFill/>
          </a:ln>
        </p:spPr>
        <p:txBody>
          <a:bodyPr spcFirstLastPara="1" wrap="square" lIns="68569" tIns="34275" rIns="68569" bIns="34275" anchor="t" anchorCtr="0">
            <a:noAutofit/>
          </a:bodyPr>
          <a:lstStyle/>
          <a:p>
            <a:pPr marL="0" indent="0">
              <a:spcBef>
                <a:spcPts val="0"/>
              </a:spcBef>
              <a:buSzPts val="2000"/>
            </a:pPr>
            <a:r>
              <a:rPr lang="en-US" sz="1500" dirty="0" err="1"/>
              <a:t>LSTM</a:t>
            </a:r>
            <a:r>
              <a:rPr lang="en-US" sz="1500" baseline="-25000" dirty="0" err="1"/>
              <a:t>attn</a:t>
            </a:r>
            <a:r>
              <a:rPr lang="en-US" sz="1500" dirty="0"/>
              <a:t>: LSTM standalone model for argument relation detection</a:t>
            </a:r>
            <a:endParaRPr dirty="0"/>
          </a:p>
          <a:p>
            <a:pPr marL="0" indent="0">
              <a:buSzPts val="2000"/>
            </a:pPr>
            <a:endParaRPr sz="1500" dirty="0"/>
          </a:p>
          <a:p>
            <a:pPr marL="0" indent="0">
              <a:buSzPts val="2000"/>
            </a:pPr>
            <a:r>
              <a:rPr lang="en-US" sz="1500" dirty="0"/>
              <a:t>LSTM</a:t>
            </a:r>
            <a:r>
              <a:rPr lang="en-US" sz="1500" baseline="-25000" dirty="0"/>
              <a:t>MT</a:t>
            </a:r>
            <a:r>
              <a:rPr lang="en-US" sz="1500" dirty="0"/>
              <a:t>: Multi-Task learning LSTM model, with shared parameters and layers across both tasks, with different classification heads for each task.</a:t>
            </a:r>
            <a:endParaRPr dirty="0"/>
          </a:p>
          <a:p>
            <a:pPr marL="0" indent="0">
              <a:buSzPts val="2000"/>
            </a:pPr>
            <a:r>
              <a:rPr lang="en-US" sz="1500" dirty="0"/>
              <a:t/>
            </a:r>
            <a:br>
              <a:rPr lang="en-US" sz="1500" dirty="0"/>
            </a:br>
            <a:r>
              <a:rPr lang="en-US" sz="1500" dirty="0" err="1"/>
              <a:t>LSTM</a:t>
            </a:r>
            <a:r>
              <a:rPr lang="en-US" sz="1500" baseline="-25000" dirty="0" err="1"/>
              <a:t>MTuncert</a:t>
            </a:r>
            <a:r>
              <a:rPr lang="en-US" sz="1500" dirty="0"/>
              <a:t>: Multi-task learning with </a:t>
            </a:r>
            <a:r>
              <a:rPr lang="en-US" sz="1500" dirty="0" smtClean="0"/>
              <a:t>dynamic weighting of task-specific losses. </a:t>
            </a:r>
            <a:endParaRPr dirty="0"/>
          </a:p>
          <a:p>
            <a:pPr marL="0" indent="0">
              <a:buSzPts val="2000"/>
            </a:pPr>
            <a:endParaRPr sz="1500" dirty="0"/>
          </a:p>
        </p:txBody>
      </p:sp>
      <p:pic>
        <p:nvPicPr>
          <p:cNvPr id="226" name="Google Shape;226;p35"/>
          <p:cNvPicPr preferRelativeResize="0"/>
          <p:nvPr/>
        </p:nvPicPr>
        <p:blipFill rotWithShape="1">
          <a:blip r:embed="rId3">
            <a:alphaModFix/>
          </a:blip>
          <a:srcRect/>
          <a:stretch/>
        </p:blipFill>
        <p:spPr>
          <a:xfrm>
            <a:off x="5206562" y="1543050"/>
            <a:ext cx="2857500" cy="1047750"/>
          </a:xfrm>
          <a:prstGeom prst="rect">
            <a:avLst/>
          </a:prstGeom>
          <a:noFill/>
          <a:ln>
            <a:noFill/>
          </a:ln>
        </p:spPr>
      </p:pic>
    </p:spTree>
    <p:extLst>
      <p:ext uri="{BB962C8B-B14F-4D97-AF65-F5344CB8AC3E}">
        <p14:creationId xmlns:p14="http://schemas.microsoft.com/office/powerpoint/2010/main" val="17375417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6"/>
          <p:cNvSpPr txBox="1">
            <a:spLocks noGrp="1"/>
          </p:cNvSpPr>
          <p:nvPr>
            <p:ph type="title"/>
          </p:nvPr>
        </p:nvSpPr>
        <p:spPr>
          <a:xfrm>
            <a:off x="629841" y="342900"/>
            <a:ext cx="2949178" cy="666093"/>
          </a:xfrm>
          <a:prstGeom prst="rect">
            <a:avLst/>
          </a:prstGeom>
          <a:noFill/>
          <a:ln>
            <a:noFill/>
          </a:ln>
        </p:spPr>
        <p:txBody>
          <a:bodyPr spcFirstLastPara="1" wrap="square" lIns="68569" tIns="34275" rIns="68569" bIns="34275" anchor="b" anchorCtr="0">
            <a:normAutofit/>
          </a:bodyPr>
          <a:lstStyle/>
          <a:p>
            <a:r>
              <a:rPr lang="en-US" sz="3000"/>
              <a:t>Results</a:t>
            </a:r>
            <a:endParaRPr sz="3000"/>
          </a:p>
        </p:txBody>
      </p:sp>
      <p:sp>
        <p:nvSpPr>
          <p:cNvPr id="232" name="Google Shape;232;p36"/>
          <p:cNvSpPr txBox="1">
            <a:spLocks noGrp="1"/>
          </p:cNvSpPr>
          <p:nvPr>
            <p:ph type="body" idx="1"/>
          </p:nvPr>
        </p:nvSpPr>
        <p:spPr>
          <a:xfrm>
            <a:off x="629841" y="996513"/>
            <a:ext cx="2949178" cy="2858691"/>
          </a:xfrm>
          <a:prstGeom prst="rect">
            <a:avLst/>
          </a:prstGeom>
          <a:noFill/>
          <a:ln>
            <a:noFill/>
          </a:ln>
        </p:spPr>
        <p:txBody>
          <a:bodyPr spcFirstLastPara="1" wrap="square" lIns="68569" tIns="34275" rIns="68569" bIns="34275" anchor="t" anchorCtr="0">
            <a:noAutofit/>
          </a:bodyPr>
          <a:lstStyle/>
          <a:p>
            <a:pPr marL="0" indent="0">
              <a:spcBef>
                <a:spcPts val="0"/>
              </a:spcBef>
              <a:buSzPts val="2000"/>
            </a:pPr>
            <a:r>
              <a:rPr lang="en-US" sz="1500" dirty="0" err="1"/>
              <a:t>BERT</a:t>
            </a:r>
            <a:r>
              <a:rPr lang="en-US" sz="1500" baseline="-25000" dirty="0" err="1"/>
              <a:t>orig</a:t>
            </a:r>
            <a:r>
              <a:rPr lang="en-US" sz="1500" dirty="0"/>
              <a:t>: Standalone BERT model for argument relation detection</a:t>
            </a:r>
            <a:endParaRPr dirty="0"/>
          </a:p>
          <a:p>
            <a:pPr marL="0" indent="0">
              <a:buSzPts val="2000"/>
            </a:pPr>
            <a:endParaRPr sz="1500" dirty="0"/>
          </a:p>
          <a:p>
            <a:pPr marL="0" indent="0">
              <a:buSzPts val="2000"/>
            </a:pPr>
            <a:r>
              <a:rPr lang="en-US" sz="1500" dirty="0"/>
              <a:t>BERT</a:t>
            </a:r>
            <a:r>
              <a:rPr lang="en-US" sz="1500" baseline="-25000" dirty="0"/>
              <a:t>MT</a:t>
            </a:r>
            <a:r>
              <a:rPr lang="en-US" sz="1500" dirty="0"/>
              <a:t>: Adaptively </a:t>
            </a:r>
            <a:r>
              <a:rPr lang="en-US" sz="1500" dirty="0" err="1"/>
              <a:t>pretrained</a:t>
            </a:r>
            <a:r>
              <a:rPr lang="en-US" sz="1500" dirty="0"/>
              <a:t> Multi-Task learning BERT model, with different classification heads for each task.</a:t>
            </a:r>
            <a:endParaRPr dirty="0"/>
          </a:p>
          <a:p>
            <a:pPr marL="0" indent="0">
              <a:buSzPts val="2000"/>
            </a:pPr>
            <a:r>
              <a:rPr lang="en-US" sz="1500" dirty="0"/>
              <a:t/>
            </a:r>
            <a:br>
              <a:rPr lang="en-US" sz="1500" dirty="0"/>
            </a:br>
            <a:r>
              <a:rPr lang="en-US" sz="1500" dirty="0" err="1"/>
              <a:t>BERT</a:t>
            </a:r>
            <a:r>
              <a:rPr lang="en-US" sz="1500" baseline="-25000" dirty="0" err="1"/>
              <a:t>MTuncert</a:t>
            </a:r>
            <a:r>
              <a:rPr lang="en-US" sz="1500" dirty="0"/>
              <a:t>: Multi-task learning </a:t>
            </a:r>
            <a:r>
              <a:rPr lang="en-US" sz="1500" dirty="0"/>
              <a:t>with dynamic weighting of task-specific losses. </a:t>
            </a:r>
            <a:endParaRPr lang="en-US" sz="1600" dirty="0"/>
          </a:p>
          <a:p>
            <a:pPr marL="0" indent="0">
              <a:buSzPts val="2000"/>
            </a:pPr>
            <a:r>
              <a:rPr lang="en-US" sz="1500" dirty="0" smtClean="0"/>
              <a:t>.</a:t>
            </a:r>
            <a:endParaRPr dirty="0"/>
          </a:p>
          <a:p>
            <a:pPr marL="0" indent="0">
              <a:buSzPts val="2000"/>
            </a:pPr>
            <a:endParaRPr sz="1500" dirty="0"/>
          </a:p>
          <a:p>
            <a:pPr marL="0" indent="0">
              <a:buSzPts val="2000"/>
            </a:pPr>
            <a:endParaRPr sz="1500" dirty="0"/>
          </a:p>
        </p:txBody>
      </p:sp>
      <p:pic>
        <p:nvPicPr>
          <p:cNvPr id="233" name="Google Shape;233;p36"/>
          <p:cNvPicPr preferRelativeResize="0"/>
          <p:nvPr/>
        </p:nvPicPr>
        <p:blipFill rotWithShape="1">
          <a:blip r:embed="rId3">
            <a:alphaModFix/>
          </a:blip>
          <a:srcRect/>
          <a:stretch/>
        </p:blipFill>
        <p:spPr>
          <a:xfrm>
            <a:off x="5194738" y="996513"/>
            <a:ext cx="2857500" cy="1571625"/>
          </a:xfrm>
          <a:prstGeom prst="rect">
            <a:avLst/>
          </a:prstGeom>
          <a:noFill/>
          <a:ln>
            <a:noFill/>
          </a:ln>
        </p:spPr>
      </p:pic>
      <p:sp>
        <p:nvSpPr>
          <p:cNvPr id="2" name="Rectangle 1"/>
          <p:cNvSpPr/>
          <p:nvPr/>
        </p:nvSpPr>
        <p:spPr>
          <a:xfrm>
            <a:off x="2243958" y="4120505"/>
            <a:ext cx="5481145" cy="776623"/>
          </a:xfrm>
          <a:prstGeom prst="rect">
            <a:avLst/>
          </a:prstGeom>
        </p:spPr>
        <p:txBody>
          <a:bodyPr wrap="square">
            <a:spAutoFit/>
          </a:bodyPr>
          <a:lstStyle/>
          <a:p>
            <a:pPr marL="0" indent="0" algn="ctr">
              <a:lnSpc>
                <a:spcPct val="90000"/>
              </a:lnSpc>
              <a:spcBef>
                <a:spcPts val="750"/>
              </a:spcBef>
              <a:buSzPts val="2400"/>
              <a:buNone/>
            </a:pPr>
            <a:r>
              <a:rPr lang="en-US" dirty="0"/>
              <a:t>Next time you’re sarcastic in an argument, take some time to notice – </a:t>
            </a:r>
          </a:p>
          <a:p>
            <a:pPr marL="0" indent="0" algn="ctr">
              <a:lnSpc>
                <a:spcPct val="90000"/>
              </a:lnSpc>
              <a:spcBef>
                <a:spcPts val="750"/>
              </a:spcBef>
              <a:buSzPts val="2400"/>
              <a:buNone/>
            </a:pPr>
            <a:r>
              <a:rPr lang="en-US" i="1" dirty="0"/>
              <a:t>Are you laughing at them, or with them?</a:t>
            </a:r>
            <a:endParaRPr lang="en-US" dirty="0"/>
          </a:p>
        </p:txBody>
      </p:sp>
    </p:spTree>
    <p:extLst>
      <p:ext uri="{BB962C8B-B14F-4D97-AF65-F5344CB8AC3E}">
        <p14:creationId xmlns:p14="http://schemas.microsoft.com/office/powerpoint/2010/main" val="1616092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Sarcasm Detection: Modeling the conversation context</a:t>
            </a:r>
          </a:p>
          <a:p>
            <a:r>
              <a:rPr lang="en-US" dirty="0" smtClean="0"/>
              <a:t>Pragmatic Role of Sarcasm: Modeling Disagreement Space</a:t>
            </a:r>
          </a:p>
          <a:p>
            <a:r>
              <a:rPr lang="en-US" dirty="0" smtClean="0"/>
              <a:t>Sarcasm Generation</a:t>
            </a: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38</a:t>
            </a:fld>
            <a:endParaRPr lang="uk-UA"/>
          </a:p>
        </p:txBody>
      </p:sp>
      <p:sp>
        <p:nvSpPr>
          <p:cNvPr id="4" name="Title 3"/>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16033355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2" name="Google Shape;612;p63"/>
          <p:cNvSpPr txBox="1">
            <a:spLocks noGrp="1"/>
          </p:cNvSpPr>
          <p:nvPr>
            <p:ph type="subTitle" idx="1"/>
          </p:nvPr>
        </p:nvSpPr>
        <p:spPr>
          <a:xfrm>
            <a:off x="2527114" y="3006484"/>
            <a:ext cx="6521348" cy="584100"/>
          </a:xfrm>
          <a:prstGeom prst="rect">
            <a:avLst/>
          </a:prstGeom>
        </p:spPr>
        <p:txBody>
          <a:bodyPr spcFirstLastPara="1" wrap="square" lIns="91425" tIns="91425" rIns="91425" bIns="91425" anchor="t" anchorCtr="0">
            <a:noAutofit/>
          </a:bodyPr>
          <a:lstStyle/>
          <a:p>
            <a:pPr marL="0" indent="0" algn="l"/>
            <a:r>
              <a:rPr lang="en" sz="1800" dirty="0" err="1">
                <a:solidFill>
                  <a:srgbClr val="000000"/>
                </a:solidFill>
              </a:rPr>
              <a:t>Tuhin</a:t>
            </a:r>
            <a:r>
              <a:rPr lang="en" sz="1800" dirty="0">
                <a:solidFill>
                  <a:srgbClr val="000000"/>
                </a:solidFill>
              </a:rPr>
              <a:t> </a:t>
            </a:r>
            <a:r>
              <a:rPr lang="en" sz="1800" dirty="0" err="1">
                <a:solidFill>
                  <a:srgbClr val="000000"/>
                </a:solidFill>
              </a:rPr>
              <a:t>Chakrabarty</a:t>
            </a:r>
            <a:r>
              <a:rPr lang="en" sz="1800" dirty="0">
                <a:solidFill>
                  <a:srgbClr val="000000"/>
                </a:solidFill>
              </a:rPr>
              <a:t>      </a:t>
            </a:r>
            <a:r>
              <a:rPr lang="en-US" sz="1800" dirty="0" err="1" smtClean="0">
                <a:solidFill>
                  <a:srgbClr val="000000"/>
                </a:solidFill>
              </a:rPr>
              <a:t>Debanjan</a:t>
            </a:r>
            <a:r>
              <a:rPr lang="en-US" sz="1800" dirty="0" smtClean="0">
                <a:solidFill>
                  <a:srgbClr val="000000"/>
                </a:solidFill>
              </a:rPr>
              <a:t> </a:t>
            </a:r>
            <a:r>
              <a:rPr lang="en-US" sz="1800" dirty="0">
                <a:solidFill>
                  <a:srgbClr val="000000"/>
                </a:solidFill>
              </a:rPr>
              <a:t>Ghosh  </a:t>
            </a:r>
            <a:r>
              <a:rPr lang="en-US" sz="1800" dirty="0" err="1">
                <a:solidFill>
                  <a:srgbClr val="000000"/>
                </a:solidFill>
              </a:rPr>
              <a:t>Nanyun</a:t>
            </a:r>
            <a:r>
              <a:rPr lang="en-US" sz="1800" dirty="0">
                <a:solidFill>
                  <a:srgbClr val="000000"/>
                </a:solidFill>
              </a:rPr>
              <a:t> (Violet) Peng</a:t>
            </a:r>
          </a:p>
          <a:p>
            <a:pPr marL="0" lvl="0" indent="0" algn="l" rtl="0">
              <a:spcBef>
                <a:spcPts val="0"/>
              </a:spcBef>
              <a:spcAft>
                <a:spcPts val="0"/>
              </a:spcAft>
              <a:buNone/>
            </a:pPr>
            <a:r>
              <a:rPr lang="en" sz="1800" dirty="0">
                <a:solidFill>
                  <a:srgbClr val="000000"/>
                </a:solidFill>
              </a:rPr>
              <a:t>		</a:t>
            </a:r>
            <a:endParaRPr sz="1800" dirty="0">
              <a:solidFill>
                <a:srgbClr val="000000"/>
              </a:solidFill>
            </a:endParaRPr>
          </a:p>
        </p:txBody>
      </p:sp>
      <p:pic>
        <p:nvPicPr>
          <p:cNvPr id="613" name="Google Shape;613;p63"/>
          <p:cNvPicPr preferRelativeResize="0"/>
          <p:nvPr/>
        </p:nvPicPr>
        <p:blipFill>
          <a:blip r:embed="rId3">
            <a:alphaModFix/>
          </a:blip>
          <a:stretch>
            <a:fillRect/>
          </a:stretch>
        </p:blipFill>
        <p:spPr>
          <a:xfrm>
            <a:off x="2990281" y="3509675"/>
            <a:ext cx="1516925" cy="1516925"/>
          </a:xfrm>
          <a:prstGeom prst="rect">
            <a:avLst/>
          </a:prstGeom>
          <a:noFill/>
          <a:ln>
            <a:noFill/>
          </a:ln>
        </p:spPr>
      </p:pic>
      <p:sp>
        <p:nvSpPr>
          <p:cNvPr id="616" name="Google Shape;616;p6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39</a:t>
            </a:fld>
            <a:endParaRPr/>
          </a:p>
        </p:txBody>
      </p:sp>
      <p:sp>
        <p:nvSpPr>
          <p:cNvPr id="2" name="Title 1"/>
          <p:cNvSpPr>
            <a:spLocks noGrp="1"/>
          </p:cNvSpPr>
          <p:nvPr>
            <p:ph type="ctrTitle"/>
          </p:nvPr>
        </p:nvSpPr>
        <p:spPr>
          <a:xfrm>
            <a:off x="0" y="40941"/>
            <a:ext cx="9144000" cy="1964887"/>
          </a:xfrm>
          <a:solidFill>
            <a:schemeClr val="tx2">
              <a:lumMod val="50000"/>
            </a:schemeClr>
          </a:solidFill>
        </p:spPr>
        <p:txBody>
          <a:bodyPr/>
          <a:lstStyle/>
          <a:p>
            <a:pPr marL="139700" marR="139700" lvl="0">
              <a:lnSpc>
                <a:spcPct val="110000"/>
              </a:lnSpc>
              <a:spcBef>
                <a:spcPts val="800"/>
              </a:spcBef>
            </a:pPr>
            <a:r>
              <a:rPr lang="en" sz="3600" dirty="0">
                <a:solidFill>
                  <a:schemeClr val="bg1"/>
                </a:solidFill>
                <a:latin typeface="+mn-lt"/>
              </a:rPr>
              <a:t>R</a:t>
            </a:r>
            <a:r>
              <a:rPr lang="en" sz="3600" baseline="30000" dirty="0">
                <a:solidFill>
                  <a:schemeClr val="bg1"/>
                </a:solidFill>
                <a:latin typeface="+mn-lt"/>
              </a:rPr>
              <a:t>3</a:t>
            </a:r>
            <a:r>
              <a:rPr lang="en" sz="3600" dirty="0">
                <a:solidFill>
                  <a:schemeClr val="bg1"/>
                </a:solidFill>
                <a:latin typeface="+mn-lt"/>
              </a:rPr>
              <a:t> : Reverse, Retrieve, and Rank for Sarcasm    Generation with Commonsense Knowledge </a:t>
            </a:r>
            <a:r>
              <a:rPr lang="en-US" sz="3600" dirty="0" smtClean="0">
                <a:solidFill>
                  <a:schemeClr val="bg1"/>
                </a:solidFill>
                <a:latin typeface="+mn-lt"/>
              </a:rPr>
              <a:t>(ACL 2020)</a:t>
            </a:r>
            <a:endParaRPr lang="en-US" sz="3600" dirty="0">
              <a:solidFill>
                <a:schemeClr val="bg1"/>
              </a:solidFill>
              <a:latin typeface="+mn-lt"/>
            </a:endParaRPr>
          </a:p>
        </p:txBody>
      </p:sp>
      <p:pic>
        <p:nvPicPr>
          <p:cNvPr id="7" name="Google Shape;71;p15"/>
          <p:cNvPicPr preferRelativeResize="0"/>
          <p:nvPr/>
        </p:nvPicPr>
        <p:blipFill>
          <a:blip r:embed="rId4">
            <a:alphaModFix/>
          </a:blip>
          <a:stretch>
            <a:fillRect/>
          </a:stretch>
        </p:blipFill>
        <p:spPr>
          <a:xfrm>
            <a:off x="5109952" y="3626573"/>
            <a:ext cx="1128800" cy="1381663"/>
          </a:xfrm>
          <a:prstGeom prst="rect">
            <a:avLst/>
          </a:prstGeom>
          <a:noFill/>
          <a:ln w="19050" cap="flat" cmpd="sng">
            <a:solidFill>
              <a:srgbClr val="000000"/>
            </a:solidFill>
            <a:prstDash val="solid"/>
            <a:round/>
            <a:headEnd type="none" w="sm" len="sm"/>
            <a:tailEnd type="none" w="sm" len="sm"/>
          </a:ln>
        </p:spPr>
      </p:pic>
      <p:pic>
        <p:nvPicPr>
          <p:cNvPr id="8" name="Google Shape;405;p40"/>
          <p:cNvPicPr preferRelativeResize="0"/>
          <p:nvPr/>
        </p:nvPicPr>
        <p:blipFill>
          <a:blip r:embed="rId5">
            <a:alphaModFix/>
          </a:blip>
          <a:stretch>
            <a:fillRect/>
          </a:stretch>
        </p:blipFill>
        <p:spPr>
          <a:xfrm>
            <a:off x="6841498" y="3500525"/>
            <a:ext cx="1370294" cy="1535224"/>
          </a:xfrm>
          <a:prstGeom prst="rect">
            <a:avLst/>
          </a:prstGeom>
          <a:noFill/>
          <a:ln>
            <a:noFill/>
          </a:ln>
        </p:spPr>
      </p:pic>
    </p:spTree>
    <p:extLst>
      <p:ext uri="{BB962C8B-B14F-4D97-AF65-F5344CB8AC3E}">
        <p14:creationId xmlns:p14="http://schemas.microsoft.com/office/powerpoint/2010/main" val="1623540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5"/>
          <p:cNvSpPr txBox="1">
            <a:spLocks noGrp="1"/>
          </p:cNvSpPr>
          <p:nvPr>
            <p:ph type="body" idx="1"/>
          </p:nvPr>
        </p:nvSpPr>
        <p:spPr>
          <a:xfrm>
            <a:off x="1272341" y="277144"/>
            <a:ext cx="6651888" cy="4490119"/>
          </a:xfrm>
          <a:prstGeom prst="rect">
            <a:avLst/>
          </a:prstGeom>
          <a:noFill/>
          <a:ln>
            <a:noFill/>
          </a:ln>
        </p:spPr>
        <p:txBody>
          <a:bodyPr spcFirstLastPara="1" wrap="square" lIns="68569" tIns="34275" rIns="68569" bIns="34275" anchor="t" anchorCtr="0">
            <a:normAutofit/>
          </a:bodyPr>
          <a:lstStyle/>
          <a:p>
            <a:pPr marL="0" indent="0">
              <a:spcBef>
                <a:spcPts val="0"/>
              </a:spcBef>
              <a:buNone/>
            </a:pPr>
            <a:endParaRPr/>
          </a:p>
          <a:p>
            <a:pPr marL="0" indent="0">
              <a:spcBef>
                <a:spcPts val="420"/>
              </a:spcBef>
              <a:buNone/>
            </a:pPr>
            <a:endParaRPr/>
          </a:p>
        </p:txBody>
      </p:sp>
      <p:sp>
        <p:nvSpPr>
          <p:cNvPr id="160" name="Google Shape;160;p5"/>
          <p:cNvSpPr txBox="1">
            <a:spLocks noGrp="1"/>
          </p:cNvSpPr>
          <p:nvPr>
            <p:ph type="sldNum" idx="12"/>
          </p:nvPr>
        </p:nvSpPr>
        <p:spPr>
          <a:xfrm>
            <a:off x="5944988" y="4764777"/>
            <a:ext cx="1600200" cy="273844"/>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4</a:t>
            </a:fld>
            <a:endParaRPr/>
          </a:p>
        </p:txBody>
      </p:sp>
      <p:sp>
        <p:nvSpPr>
          <p:cNvPr id="161" name="Google Shape;161;p5"/>
          <p:cNvSpPr txBox="1"/>
          <p:nvPr/>
        </p:nvSpPr>
        <p:spPr>
          <a:xfrm>
            <a:off x="573206" y="1095375"/>
            <a:ext cx="8243247" cy="3786188"/>
          </a:xfrm>
          <a:prstGeom prst="rect">
            <a:avLst/>
          </a:prstGeom>
          <a:noFill/>
          <a:ln>
            <a:noFill/>
          </a:ln>
        </p:spPr>
        <p:txBody>
          <a:bodyPr spcFirstLastPara="1" wrap="square" lIns="68569" tIns="34275" rIns="68569" bIns="34275" anchor="t" anchorCtr="0">
            <a:normAutofit/>
          </a:bodyPr>
          <a:lstStyle/>
          <a:p>
            <a:pPr>
              <a:buClr>
                <a:schemeClr val="dk1"/>
              </a:buClr>
              <a:buSzPts val="2400"/>
            </a:pPr>
            <a:r>
              <a:rPr lang="en-US" sz="1800" dirty="0" smtClean="0">
                <a:solidFill>
                  <a:schemeClr val="dk1"/>
                </a:solidFill>
                <a:latin typeface="Times New Roman"/>
                <a:ea typeface="Times New Roman"/>
                <a:cs typeface="Times New Roman"/>
                <a:sym typeface="Times New Roman"/>
              </a:rPr>
              <a:t>Characteristics</a:t>
            </a:r>
            <a:r>
              <a:rPr lang="en-US" sz="1800" dirty="0">
                <a:solidFill>
                  <a:schemeClr val="dk1"/>
                </a:solidFill>
                <a:latin typeface="Times New Roman"/>
                <a:ea typeface="Times New Roman"/>
                <a:cs typeface="Times New Roman"/>
                <a:sym typeface="Times New Roman"/>
              </a:rPr>
              <a:t>: </a:t>
            </a:r>
            <a:endParaRPr sz="1050" dirty="0"/>
          </a:p>
          <a:p>
            <a:pPr>
              <a:spcBef>
                <a:spcPts val="360"/>
              </a:spcBef>
              <a:buClr>
                <a:schemeClr val="dk1"/>
              </a:buClr>
              <a:buSzPts val="2400"/>
            </a:pPr>
            <a:r>
              <a:rPr lang="en-US" sz="1800" dirty="0">
                <a:solidFill>
                  <a:schemeClr val="dk1"/>
                </a:solidFill>
                <a:latin typeface="Times New Roman"/>
                <a:ea typeface="Times New Roman"/>
                <a:cs typeface="Times New Roman"/>
                <a:sym typeface="Times New Roman"/>
              </a:rPr>
              <a:t> </a:t>
            </a:r>
            <a:r>
              <a:rPr lang="en-US" sz="1800" dirty="0" smtClean="0">
                <a:solidFill>
                  <a:schemeClr val="dk1"/>
                </a:solidFill>
                <a:latin typeface="Times New Roman"/>
                <a:ea typeface="Times New Roman"/>
                <a:cs typeface="Times New Roman"/>
                <a:sym typeface="Times New Roman"/>
              </a:rPr>
              <a:t>         </a:t>
            </a:r>
            <a:r>
              <a:rPr lang="en-US" sz="1500" b="1" i="1" dirty="0">
                <a:solidFill>
                  <a:srgbClr val="0070C0"/>
                </a:solidFill>
                <a:latin typeface="Times New Roman"/>
                <a:ea typeface="Times New Roman"/>
                <a:cs typeface="Times New Roman"/>
                <a:sym typeface="Times New Roman"/>
              </a:rPr>
              <a:t>Irony Markers</a:t>
            </a:r>
            <a:r>
              <a:rPr lang="en-US" sz="1500" b="1" dirty="0">
                <a:solidFill>
                  <a:schemeClr val="dk1"/>
                </a:solidFill>
                <a:latin typeface="Times New Roman"/>
                <a:ea typeface="Times New Roman"/>
                <a:cs typeface="Times New Roman"/>
                <a:sym typeface="Times New Roman"/>
              </a:rPr>
              <a:t>:  </a:t>
            </a:r>
            <a:r>
              <a:rPr lang="en-US" sz="1500" b="1" i="1" dirty="0">
                <a:solidFill>
                  <a:schemeClr val="dk1"/>
                </a:solidFill>
                <a:latin typeface="Times New Roman"/>
                <a:ea typeface="Times New Roman"/>
                <a:cs typeface="Times New Roman"/>
                <a:sym typeface="Times New Roman"/>
              </a:rPr>
              <a:t>“</a:t>
            </a:r>
            <a:r>
              <a:rPr lang="en-US" sz="1500" i="1" dirty="0">
                <a:solidFill>
                  <a:schemeClr val="dk1"/>
                </a:solidFill>
                <a:latin typeface="Times New Roman"/>
                <a:ea typeface="Times New Roman"/>
                <a:cs typeface="Times New Roman"/>
                <a:sym typeface="Times New Roman"/>
              </a:rPr>
              <a:t>A shooting in Oakland? That </a:t>
            </a:r>
            <a:r>
              <a:rPr lang="en-US" sz="1500" b="1" i="1" dirty="0">
                <a:solidFill>
                  <a:schemeClr val="dk1"/>
                </a:solidFill>
                <a:latin typeface="Times New Roman"/>
                <a:ea typeface="Times New Roman"/>
                <a:cs typeface="Times New Roman"/>
                <a:sym typeface="Times New Roman"/>
              </a:rPr>
              <a:t>NEVER</a:t>
            </a:r>
            <a:r>
              <a:rPr lang="en-US" sz="1500" i="1" dirty="0">
                <a:solidFill>
                  <a:schemeClr val="dk1"/>
                </a:solidFill>
                <a:latin typeface="Times New Roman"/>
                <a:ea typeface="Times New Roman"/>
                <a:cs typeface="Times New Roman"/>
                <a:sym typeface="Times New Roman"/>
              </a:rPr>
              <a:t> happens”</a:t>
            </a:r>
            <a:endParaRPr sz="1500" b="1" i="1" dirty="0">
              <a:solidFill>
                <a:schemeClr val="dk1"/>
              </a:solidFill>
              <a:latin typeface="Times New Roman"/>
              <a:ea typeface="Times New Roman"/>
              <a:cs typeface="Times New Roman"/>
              <a:sym typeface="Times New Roman"/>
            </a:endParaRPr>
          </a:p>
          <a:p>
            <a:pPr>
              <a:spcBef>
                <a:spcPts val="300"/>
              </a:spcBef>
              <a:buClr>
                <a:schemeClr val="dk1"/>
              </a:buClr>
              <a:buSzPts val="2000"/>
            </a:pPr>
            <a:r>
              <a:rPr lang="en-US" sz="1500" b="1" dirty="0">
                <a:solidFill>
                  <a:schemeClr val="dk1"/>
                </a:solidFill>
                <a:latin typeface="Times New Roman"/>
                <a:ea typeface="Times New Roman"/>
                <a:cs typeface="Times New Roman"/>
                <a:sym typeface="Times New Roman"/>
              </a:rPr>
              <a:t>              - </a:t>
            </a:r>
            <a:r>
              <a:rPr lang="en-US" sz="1500" dirty="0" err="1">
                <a:solidFill>
                  <a:schemeClr val="dk1"/>
                </a:solidFill>
                <a:latin typeface="Times New Roman"/>
                <a:ea typeface="Times New Roman"/>
                <a:cs typeface="Times New Roman"/>
                <a:sym typeface="Times New Roman"/>
              </a:rPr>
              <a:t>typographics</a:t>
            </a:r>
            <a:r>
              <a:rPr lang="en-US" sz="1500" dirty="0">
                <a:solidFill>
                  <a:schemeClr val="dk1"/>
                </a:solidFill>
                <a:latin typeface="Times New Roman"/>
                <a:ea typeface="Times New Roman"/>
                <a:cs typeface="Times New Roman"/>
                <a:sym typeface="Times New Roman"/>
              </a:rPr>
              <a:t>, punctuation, hyperbole, interjection</a:t>
            </a:r>
            <a:endParaRPr sz="1500" b="1" dirty="0">
              <a:solidFill>
                <a:schemeClr val="dk1"/>
              </a:solidFill>
              <a:latin typeface="Times New Roman"/>
              <a:ea typeface="Times New Roman"/>
              <a:cs typeface="Times New Roman"/>
              <a:sym typeface="Times New Roman"/>
            </a:endParaRPr>
          </a:p>
          <a:p>
            <a:pPr>
              <a:spcBef>
                <a:spcPts val="300"/>
              </a:spcBef>
              <a:buClr>
                <a:schemeClr val="dk1"/>
              </a:buClr>
              <a:buSzPts val="2000"/>
            </a:pPr>
            <a:r>
              <a:rPr lang="en-US" sz="1500" b="1" dirty="0">
                <a:solidFill>
                  <a:schemeClr val="dk1"/>
                </a:solidFill>
                <a:latin typeface="Times New Roman"/>
                <a:ea typeface="Times New Roman"/>
                <a:cs typeface="Times New Roman"/>
                <a:sym typeface="Times New Roman"/>
              </a:rPr>
              <a:t>        </a:t>
            </a:r>
            <a:endParaRPr sz="1050" dirty="0"/>
          </a:p>
          <a:p>
            <a:pPr>
              <a:spcBef>
                <a:spcPts val="300"/>
              </a:spcBef>
              <a:buClr>
                <a:schemeClr val="dk1"/>
              </a:buClr>
              <a:buSzPts val="2000"/>
            </a:pPr>
            <a:r>
              <a:rPr lang="en-US" sz="1500" b="1" dirty="0">
                <a:solidFill>
                  <a:schemeClr val="dk1"/>
                </a:solidFill>
                <a:latin typeface="Times New Roman"/>
                <a:ea typeface="Times New Roman"/>
                <a:cs typeface="Times New Roman"/>
                <a:sym typeface="Times New Roman"/>
              </a:rPr>
              <a:t>          </a:t>
            </a:r>
            <a:r>
              <a:rPr lang="en-US" sz="1500" b="1" i="1" dirty="0">
                <a:solidFill>
                  <a:srgbClr val="0070C0"/>
                </a:solidFill>
                <a:latin typeface="Times New Roman"/>
                <a:ea typeface="Times New Roman"/>
                <a:cs typeface="Times New Roman"/>
                <a:sym typeface="Times New Roman"/>
              </a:rPr>
              <a:t>Irony Factors</a:t>
            </a:r>
            <a:r>
              <a:rPr lang="en-US" sz="1500" b="1" dirty="0">
                <a:solidFill>
                  <a:schemeClr val="dk1"/>
                </a:solidFill>
                <a:latin typeface="Times New Roman"/>
                <a:ea typeface="Times New Roman"/>
                <a:cs typeface="Times New Roman"/>
                <a:sym typeface="Times New Roman"/>
              </a:rPr>
              <a:t>: </a:t>
            </a:r>
            <a:r>
              <a:rPr lang="en-US" sz="1500" b="1" dirty="0" smtClean="0">
                <a:solidFill>
                  <a:schemeClr val="dk1"/>
                </a:solidFill>
                <a:latin typeface="Times New Roman"/>
                <a:ea typeface="Times New Roman"/>
                <a:cs typeface="Times New Roman"/>
                <a:sym typeface="Times New Roman"/>
              </a:rPr>
              <a:t>Evaluative, Reversal of Valence, </a:t>
            </a:r>
            <a:r>
              <a:rPr lang="en-US" sz="1500" dirty="0" smtClean="0">
                <a:solidFill>
                  <a:srgbClr val="FF0000"/>
                </a:solidFill>
                <a:latin typeface="Times New Roman"/>
                <a:ea typeface="Times New Roman"/>
                <a:cs typeface="Times New Roman"/>
                <a:sym typeface="Times New Roman"/>
              </a:rPr>
              <a:t>Semantic Incongruity with context </a:t>
            </a:r>
            <a:endParaRPr sz="1500" b="1" dirty="0">
              <a:solidFill>
                <a:srgbClr val="FF0000"/>
              </a:solidFill>
              <a:latin typeface="Times New Roman"/>
              <a:ea typeface="Times New Roman"/>
              <a:cs typeface="Times New Roman"/>
              <a:sym typeface="Times New Roman"/>
            </a:endParaRPr>
          </a:p>
        </p:txBody>
      </p:sp>
      <p:pic>
        <p:nvPicPr>
          <p:cNvPr id="162" name="Google Shape;162;p5"/>
          <p:cNvPicPr preferRelativeResize="0"/>
          <p:nvPr/>
        </p:nvPicPr>
        <p:blipFill rotWithShape="1">
          <a:blip r:embed="rId3">
            <a:alphaModFix/>
          </a:blip>
          <a:srcRect t="18822" b="18822"/>
          <a:stretch/>
        </p:blipFill>
        <p:spPr>
          <a:xfrm>
            <a:off x="1525936" y="2632273"/>
            <a:ext cx="528701" cy="330083"/>
          </a:xfrm>
          <a:prstGeom prst="wedgeEllipseCallout">
            <a:avLst>
              <a:gd name="adj1" fmla="val -20833"/>
              <a:gd name="adj2" fmla="val 62500"/>
            </a:avLst>
          </a:prstGeom>
          <a:noFill/>
          <a:ln>
            <a:noFill/>
          </a:ln>
        </p:spPr>
      </p:pic>
      <p:sp>
        <p:nvSpPr>
          <p:cNvPr id="163" name="Google Shape;163;p5"/>
          <p:cNvSpPr/>
          <p:nvPr/>
        </p:nvSpPr>
        <p:spPr>
          <a:xfrm>
            <a:off x="2736558" y="2737048"/>
            <a:ext cx="5040894" cy="434778"/>
          </a:xfrm>
          <a:prstGeom prst="wedgeRoundRectCallout">
            <a:avLst>
              <a:gd name="adj1" fmla="val -62757"/>
              <a:gd name="adj2" fmla="val -28598"/>
              <a:gd name="adj3" fmla="val 16667"/>
            </a:avLst>
          </a:prstGeom>
          <a:noFill/>
          <a:ln w="25400" cap="flat" cmpd="sng">
            <a:solidFill>
              <a:schemeClr val="dk1"/>
            </a:solidFill>
            <a:prstDash val="solid"/>
            <a:round/>
            <a:headEnd type="none" w="sm" len="sm"/>
            <a:tailEnd type="none" w="sm" len="sm"/>
          </a:ln>
        </p:spPr>
        <p:txBody>
          <a:bodyPr spcFirstLastPara="1" wrap="square" lIns="68569" tIns="34275" rIns="68569" bIns="34275" anchor="ctr" anchorCtr="0">
            <a:noAutofit/>
          </a:bodyPr>
          <a:lstStyle/>
          <a:p>
            <a:pPr algn="ctr"/>
            <a:endParaRPr sz="4950">
              <a:solidFill>
                <a:schemeClr val="lt1"/>
              </a:solidFill>
              <a:latin typeface="Times New Roman"/>
              <a:ea typeface="Times New Roman"/>
              <a:cs typeface="Times New Roman"/>
              <a:sym typeface="Times New Roman"/>
            </a:endParaRPr>
          </a:p>
        </p:txBody>
      </p:sp>
      <p:sp>
        <p:nvSpPr>
          <p:cNvPr id="164" name="Google Shape;164;p5"/>
          <p:cNvSpPr txBox="1"/>
          <p:nvPr/>
        </p:nvSpPr>
        <p:spPr>
          <a:xfrm>
            <a:off x="2736558" y="2810343"/>
            <a:ext cx="5040895" cy="276969"/>
          </a:xfrm>
          <a:prstGeom prst="rect">
            <a:avLst/>
          </a:prstGeom>
          <a:noFill/>
          <a:ln>
            <a:noFill/>
          </a:ln>
        </p:spPr>
        <p:txBody>
          <a:bodyPr spcFirstLastPara="1" wrap="square" lIns="68569" tIns="34275" rIns="68569" bIns="34275" anchor="t" anchorCtr="0">
            <a:spAutoFit/>
          </a:bodyPr>
          <a:lstStyle/>
          <a:p>
            <a:r>
              <a:rPr lang="en-US" sz="1350">
                <a:solidFill>
                  <a:srgbClr val="FF0000"/>
                </a:solidFill>
                <a:latin typeface="Times New Roman"/>
                <a:ea typeface="Times New Roman"/>
                <a:cs typeface="Times New Roman"/>
                <a:sym typeface="Times New Roman"/>
              </a:rPr>
              <a:t>The market index is falling greatly</a:t>
            </a:r>
            <a:r>
              <a:rPr lang="en-US" sz="1350">
                <a:solidFill>
                  <a:schemeClr val="dk1"/>
                </a:solidFill>
                <a:latin typeface="Times New Roman"/>
                <a:ea typeface="Times New Roman"/>
                <a:cs typeface="Times New Roman"/>
                <a:sym typeface="Times New Roman"/>
              </a:rPr>
              <a:t>. What a </a:t>
            </a:r>
            <a:r>
              <a:rPr lang="en-US" sz="1350" b="1">
                <a:solidFill>
                  <a:srgbClr val="660066"/>
                </a:solidFill>
                <a:latin typeface="Times New Roman"/>
                <a:ea typeface="Times New Roman"/>
                <a:cs typeface="Times New Roman"/>
                <a:sym typeface="Times New Roman"/>
              </a:rPr>
              <a:t>happy</a:t>
            </a:r>
            <a:r>
              <a:rPr lang="en-US" sz="1350">
                <a:solidFill>
                  <a:srgbClr val="660066"/>
                </a:solidFill>
                <a:latin typeface="Times New Roman"/>
                <a:ea typeface="Times New Roman"/>
                <a:cs typeface="Times New Roman"/>
                <a:sym typeface="Times New Roman"/>
              </a:rPr>
              <a:t> </a:t>
            </a:r>
            <a:r>
              <a:rPr lang="en-US" sz="1350">
                <a:solidFill>
                  <a:schemeClr val="dk1"/>
                </a:solidFill>
                <a:latin typeface="Times New Roman"/>
                <a:ea typeface="Times New Roman"/>
                <a:cs typeface="Times New Roman"/>
                <a:sym typeface="Times New Roman"/>
              </a:rPr>
              <a:t>Christmas #sarcasm</a:t>
            </a:r>
            <a:endParaRPr sz="1350">
              <a:solidFill>
                <a:schemeClr val="dk1"/>
              </a:solidFill>
              <a:latin typeface="Times New Roman"/>
              <a:ea typeface="Times New Roman"/>
              <a:cs typeface="Times New Roman"/>
              <a:sym typeface="Times New Roman"/>
            </a:endParaRPr>
          </a:p>
        </p:txBody>
      </p:sp>
      <p:sp>
        <p:nvSpPr>
          <p:cNvPr id="165" name="Google Shape;165;p5"/>
          <p:cNvSpPr txBox="1">
            <a:spLocks noGrp="1"/>
          </p:cNvSpPr>
          <p:nvPr>
            <p:ph type="title"/>
          </p:nvPr>
        </p:nvSpPr>
        <p:spPr>
          <a:xfrm>
            <a:off x="1143001" y="-68046"/>
            <a:ext cx="6857999" cy="908621"/>
          </a:xfrm>
          <a:prstGeom prst="rect">
            <a:avLst/>
          </a:prstGeom>
          <a:noFill/>
          <a:ln>
            <a:noFill/>
          </a:ln>
        </p:spPr>
        <p:txBody>
          <a:bodyPr spcFirstLastPara="1" wrap="square" lIns="68569" tIns="34275" rIns="68569" bIns="34275" anchor="ctr" anchorCtr="0">
            <a:noAutofit/>
          </a:bodyPr>
          <a:lstStyle/>
          <a:p>
            <a:pPr algn="ctr"/>
            <a:r>
              <a:rPr lang="en-US" sz="2700"/>
              <a:t>Verbal Irony/Sarcasm</a:t>
            </a:r>
            <a:endParaRPr sz="2700"/>
          </a:p>
        </p:txBody>
      </p:sp>
      <p:sp>
        <p:nvSpPr>
          <p:cNvPr id="166" name="Google Shape;166;p5"/>
          <p:cNvSpPr/>
          <p:nvPr/>
        </p:nvSpPr>
        <p:spPr>
          <a:xfrm>
            <a:off x="1857042" y="3536336"/>
            <a:ext cx="5286709" cy="325668"/>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sz="1350">
              <a:solidFill>
                <a:schemeClr val="lt1"/>
              </a:solidFill>
              <a:latin typeface="Times New Roman"/>
              <a:ea typeface="Times New Roman"/>
              <a:cs typeface="Times New Roman"/>
              <a:sym typeface="Times New Roman"/>
            </a:endParaRPr>
          </a:p>
        </p:txBody>
      </p:sp>
      <p:sp>
        <p:nvSpPr>
          <p:cNvPr id="167" name="Google Shape;167;p5"/>
          <p:cNvSpPr txBox="1"/>
          <p:nvPr/>
        </p:nvSpPr>
        <p:spPr>
          <a:xfrm>
            <a:off x="1906862" y="3571398"/>
            <a:ext cx="4722539" cy="300052"/>
          </a:xfrm>
          <a:prstGeom prst="rect">
            <a:avLst/>
          </a:prstGeom>
          <a:noFill/>
          <a:ln>
            <a:noFill/>
          </a:ln>
        </p:spPr>
        <p:txBody>
          <a:bodyPr spcFirstLastPara="1" wrap="square" lIns="68569" tIns="34275" rIns="68569" bIns="34275" anchor="t" anchorCtr="0">
            <a:spAutoFit/>
          </a:bodyPr>
          <a:lstStyle/>
          <a:p>
            <a:r>
              <a:rPr lang="en-US" sz="1500">
                <a:solidFill>
                  <a:schemeClr val="dk1"/>
                </a:solidFill>
                <a:latin typeface="Times New Roman"/>
                <a:ea typeface="Times New Roman"/>
                <a:cs typeface="Times New Roman"/>
                <a:sym typeface="Times New Roman"/>
              </a:rPr>
              <a:t>Plane window shades are open so that people </a:t>
            </a:r>
            <a:r>
              <a:rPr lang="en-US" sz="1500" b="1">
                <a:solidFill>
                  <a:srgbClr val="FF0000"/>
                </a:solidFill>
                <a:latin typeface="Times New Roman"/>
                <a:ea typeface="Times New Roman"/>
                <a:cs typeface="Times New Roman"/>
                <a:sym typeface="Times New Roman"/>
              </a:rPr>
              <a:t>can see fire</a:t>
            </a:r>
            <a:endParaRPr sz="1500" b="1">
              <a:solidFill>
                <a:srgbClr val="FF0000"/>
              </a:solidFill>
              <a:latin typeface="Times New Roman"/>
              <a:ea typeface="Times New Roman"/>
              <a:cs typeface="Times New Roman"/>
              <a:sym typeface="Times New Roman"/>
            </a:endParaRPr>
          </a:p>
        </p:txBody>
      </p:sp>
      <p:sp>
        <p:nvSpPr>
          <p:cNvPr id="168" name="Google Shape;168;p5"/>
          <p:cNvSpPr/>
          <p:nvPr/>
        </p:nvSpPr>
        <p:spPr>
          <a:xfrm>
            <a:off x="2107159" y="4087038"/>
            <a:ext cx="5176190" cy="411352"/>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sz="1350">
              <a:solidFill>
                <a:schemeClr val="lt1"/>
              </a:solidFill>
              <a:latin typeface="Times New Roman"/>
              <a:ea typeface="Times New Roman"/>
              <a:cs typeface="Times New Roman"/>
              <a:sym typeface="Times New Roman"/>
            </a:endParaRPr>
          </a:p>
        </p:txBody>
      </p:sp>
      <p:sp>
        <p:nvSpPr>
          <p:cNvPr id="169" name="Google Shape;169;p5"/>
          <p:cNvSpPr txBox="1"/>
          <p:nvPr/>
        </p:nvSpPr>
        <p:spPr>
          <a:xfrm>
            <a:off x="2162178" y="4108948"/>
            <a:ext cx="5121173" cy="300052"/>
          </a:xfrm>
          <a:prstGeom prst="rect">
            <a:avLst/>
          </a:prstGeom>
          <a:noFill/>
          <a:ln>
            <a:noFill/>
          </a:ln>
        </p:spPr>
        <p:txBody>
          <a:bodyPr spcFirstLastPara="1" wrap="square" lIns="68569" tIns="34275" rIns="68569" bIns="34275" anchor="t" anchorCtr="0">
            <a:spAutoFit/>
          </a:bodyPr>
          <a:lstStyle/>
          <a:p>
            <a:r>
              <a:rPr lang="en-US" sz="1500">
                <a:solidFill>
                  <a:schemeClr val="dk1"/>
                </a:solidFill>
                <a:latin typeface="Times New Roman"/>
                <a:ea typeface="Times New Roman"/>
                <a:cs typeface="Times New Roman"/>
                <a:sym typeface="Times New Roman"/>
              </a:rPr>
              <a:t>@     one more reason to </a:t>
            </a:r>
            <a:r>
              <a:rPr lang="en-US" sz="1500" b="1">
                <a:solidFill>
                  <a:srgbClr val="660066"/>
                </a:solidFill>
                <a:latin typeface="Times New Roman"/>
                <a:ea typeface="Times New Roman"/>
                <a:cs typeface="Times New Roman"/>
                <a:sym typeface="Times New Roman"/>
              </a:rPr>
              <a:t>feel really great about flying</a:t>
            </a:r>
            <a:r>
              <a:rPr lang="en-US" sz="1500">
                <a:solidFill>
                  <a:srgbClr val="660066"/>
                </a:solidFill>
                <a:latin typeface="Times New Roman"/>
                <a:ea typeface="Times New Roman"/>
                <a:cs typeface="Times New Roman"/>
                <a:sym typeface="Times New Roman"/>
              </a:rPr>
              <a:t> </a:t>
            </a:r>
            <a:r>
              <a:rPr lang="en-US" sz="1500">
                <a:solidFill>
                  <a:schemeClr val="dk1"/>
                </a:solidFill>
                <a:latin typeface="Times New Roman"/>
                <a:ea typeface="Times New Roman"/>
                <a:cs typeface="Times New Roman"/>
                <a:sym typeface="Times New Roman"/>
              </a:rPr>
              <a:t>#sarcasm </a:t>
            </a:r>
            <a:endParaRPr sz="1500">
              <a:solidFill>
                <a:schemeClr val="dk1"/>
              </a:solidFill>
              <a:latin typeface="Times New Roman"/>
              <a:ea typeface="Times New Roman"/>
              <a:cs typeface="Times New Roman"/>
              <a:sym typeface="Times New Roman"/>
            </a:endParaRPr>
          </a:p>
        </p:txBody>
      </p:sp>
      <p:pic>
        <p:nvPicPr>
          <p:cNvPr id="170" name="Google Shape;170;p5"/>
          <p:cNvPicPr preferRelativeResize="0"/>
          <p:nvPr/>
        </p:nvPicPr>
        <p:blipFill rotWithShape="1">
          <a:blip r:embed="rId4">
            <a:alphaModFix/>
          </a:blip>
          <a:srcRect/>
          <a:stretch/>
        </p:blipFill>
        <p:spPr>
          <a:xfrm>
            <a:off x="1764285" y="4087038"/>
            <a:ext cx="266104" cy="411352"/>
          </a:xfrm>
          <a:prstGeom prst="rect">
            <a:avLst/>
          </a:prstGeom>
          <a:noFill/>
          <a:ln>
            <a:noFill/>
          </a:ln>
        </p:spPr>
      </p:pic>
      <p:pic>
        <p:nvPicPr>
          <p:cNvPr id="171" name="Google Shape;171;p5"/>
          <p:cNvPicPr preferRelativeResize="0"/>
          <p:nvPr/>
        </p:nvPicPr>
        <p:blipFill rotWithShape="1">
          <a:blip r:embed="rId5">
            <a:alphaModFix/>
          </a:blip>
          <a:srcRect/>
          <a:stretch/>
        </p:blipFill>
        <p:spPr>
          <a:xfrm>
            <a:off x="1573916" y="3493835"/>
            <a:ext cx="258751" cy="420608"/>
          </a:xfrm>
          <a:prstGeom prst="rect">
            <a:avLst/>
          </a:prstGeom>
          <a:noFill/>
          <a:ln>
            <a:noFill/>
          </a:ln>
        </p:spPr>
      </p:pic>
      <p:cxnSp>
        <p:nvCxnSpPr>
          <p:cNvPr id="172" name="Google Shape;172;p5"/>
          <p:cNvCxnSpPr/>
          <p:nvPr/>
        </p:nvCxnSpPr>
        <p:spPr>
          <a:xfrm rot="10800000">
            <a:off x="1999762" y="3841658"/>
            <a:ext cx="304875" cy="244350"/>
          </a:xfrm>
          <a:prstGeom prst="curvedConnector3">
            <a:avLst>
              <a:gd name="adj1" fmla="val 50000"/>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173" name="Google Shape;173;p5"/>
          <p:cNvSpPr txBox="1"/>
          <p:nvPr/>
        </p:nvSpPr>
        <p:spPr>
          <a:xfrm>
            <a:off x="7313945" y="4085821"/>
            <a:ext cx="703257" cy="484718"/>
          </a:xfrm>
          <a:prstGeom prst="rect">
            <a:avLst/>
          </a:prstGeom>
          <a:noFill/>
          <a:ln>
            <a:noFill/>
          </a:ln>
        </p:spPr>
        <p:txBody>
          <a:bodyPr spcFirstLastPara="1" wrap="square" lIns="68569" tIns="34275" rIns="68569" bIns="34275" anchor="t" anchorCtr="0">
            <a:spAutoFit/>
          </a:bodyPr>
          <a:lstStyle/>
          <a:p>
            <a:r>
              <a:rPr lang="en-US" sz="1350">
                <a:solidFill>
                  <a:schemeClr val="dk1"/>
                </a:solidFill>
                <a:latin typeface="Times New Roman"/>
                <a:ea typeface="Times New Roman"/>
                <a:cs typeface="Times New Roman"/>
                <a:sym typeface="Times New Roman"/>
              </a:rPr>
              <a:t>current turn</a:t>
            </a:r>
            <a:endParaRPr sz="1350">
              <a:solidFill>
                <a:schemeClr val="dk1"/>
              </a:solidFill>
              <a:latin typeface="Times New Roman"/>
              <a:ea typeface="Times New Roman"/>
              <a:cs typeface="Times New Roman"/>
              <a:sym typeface="Times New Roman"/>
            </a:endParaRPr>
          </a:p>
        </p:txBody>
      </p:sp>
      <p:sp>
        <p:nvSpPr>
          <p:cNvPr id="174" name="Google Shape;174;p5"/>
          <p:cNvSpPr txBox="1"/>
          <p:nvPr/>
        </p:nvSpPr>
        <p:spPr>
          <a:xfrm>
            <a:off x="7227199" y="3466630"/>
            <a:ext cx="635979" cy="484718"/>
          </a:xfrm>
          <a:prstGeom prst="rect">
            <a:avLst/>
          </a:prstGeom>
          <a:noFill/>
          <a:ln>
            <a:noFill/>
          </a:ln>
        </p:spPr>
        <p:txBody>
          <a:bodyPr spcFirstLastPara="1" wrap="square" lIns="68569" tIns="34275" rIns="68569" bIns="34275" anchor="t" anchorCtr="0">
            <a:spAutoFit/>
          </a:bodyPr>
          <a:lstStyle/>
          <a:p>
            <a:r>
              <a:rPr lang="en-US" sz="1350">
                <a:solidFill>
                  <a:schemeClr val="dk1"/>
                </a:solidFill>
                <a:latin typeface="Times New Roman"/>
                <a:ea typeface="Times New Roman"/>
                <a:cs typeface="Times New Roman"/>
                <a:sym typeface="Times New Roman"/>
              </a:rPr>
              <a:t> prior turn</a:t>
            </a:r>
            <a:endParaRPr sz="1350">
              <a:solidFill>
                <a:schemeClr val="dk1"/>
              </a:solidFill>
              <a:latin typeface="Times New Roman"/>
              <a:ea typeface="Times New Roman"/>
              <a:cs typeface="Times New Roman"/>
              <a:sym typeface="Times New Roman"/>
            </a:endParaRPr>
          </a:p>
        </p:txBody>
      </p:sp>
      <p:pic>
        <p:nvPicPr>
          <p:cNvPr id="175" name="Google Shape;175;p5"/>
          <p:cNvPicPr preferRelativeResize="0"/>
          <p:nvPr/>
        </p:nvPicPr>
        <p:blipFill rotWithShape="1">
          <a:blip r:embed="rId5">
            <a:alphaModFix/>
          </a:blip>
          <a:srcRect/>
          <a:stretch/>
        </p:blipFill>
        <p:spPr>
          <a:xfrm>
            <a:off x="2399538" y="4125008"/>
            <a:ext cx="178561" cy="290256"/>
          </a:xfrm>
          <a:prstGeom prst="rect">
            <a:avLst/>
          </a:prstGeom>
          <a:noFill/>
          <a:ln>
            <a:noFill/>
          </a:ln>
        </p:spPr>
      </p:pic>
      <p:pic>
        <p:nvPicPr>
          <p:cNvPr id="176" name="Google Shape;176;p5"/>
          <p:cNvPicPr preferRelativeResize="0"/>
          <p:nvPr/>
        </p:nvPicPr>
        <p:blipFill rotWithShape="1">
          <a:blip r:embed="rId3">
            <a:alphaModFix/>
          </a:blip>
          <a:srcRect t="18822" b="18822"/>
          <a:stretch/>
        </p:blipFill>
        <p:spPr>
          <a:xfrm>
            <a:off x="1328341" y="3033658"/>
            <a:ext cx="528701" cy="330083"/>
          </a:xfrm>
          <a:prstGeom prst="wedgeEllipseCallout">
            <a:avLst>
              <a:gd name="adj1" fmla="val -20833"/>
              <a:gd name="adj2" fmla="val 62500"/>
            </a:avLst>
          </a:prstGeom>
          <a:noFill/>
          <a:ln>
            <a:noFill/>
          </a:ln>
        </p:spPr>
      </p:pic>
    </p:spTree>
    <p:extLst>
      <p:ext uri="{BB962C8B-B14F-4D97-AF65-F5344CB8AC3E}">
        <p14:creationId xmlns:p14="http://schemas.microsoft.com/office/powerpoint/2010/main" val="141463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7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6"/>
                                        </p:tgtEl>
                                        <p:attrNameLst>
                                          <p:attrName>style.visibility</p:attrName>
                                        </p:attrNameLst>
                                      </p:cBhvr>
                                      <p:to>
                                        <p:strVal val="visible"/>
                                      </p:to>
                                    </p:set>
                                  </p:childTnLst>
                                </p:cTn>
                              </p:par>
                              <p:par>
                                <p:cTn id="39" presetID="1" presetClass="exit" presetSubtype="0" fill="hold" nodeType="withEffect">
                                  <p:stCondLst>
                                    <p:cond delay="0"/>
                                  </p:stCondLst>
                                  <p:childTnLst>
                                    <p:set>
                                      <p:cBhvr>
                                        <p:cTn id="40" dur="1" fill="hold">
                                          <p:stCondLst>
                                            <p:cond delay="1"/>
                                          </p:stCondLst>
                                        </p:cTn>
                                        <p:tgtEl>
                                          <p:spTgt spid="162"/>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1"/>
                                          </p:stCondLst>
                                        </p:cTn>
                                        <p:tgtEl>
                                          <p:spTgt spid="16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1"/>
                                          </p:stCondLst>
                                        </p:cTn>
                                        <p:tgtEl>
                                          <p:spTgt spid="1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6"/>
          <p:cNvSpPr txBox="1">
            <a:spLocks noGrp="1"/>
          </p:cNvSpPr>
          <p:nvPr>
            <p:ph type="title"/>
          </p:nvPr>
        </p:nvSpPr>
        <p:spPr>
          <a:xfrm>
            <a:off x="0" y="0"/>
            <a:ext cx="9144000" cy="805217"/>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3600" dirty="0" smtClean="0">
                <a:latin typeface="Calibri" charset="0"/>
                <a:ea typeface="Calibri" charset="0"/>
                <a:cs typeface="Calibri" charset="0"/>
              </a:rPr>
              <a:t>Insight: </a:t>
            </a:r>
            <a:r>
              <a:rPr lang="en" sz="3600" dirty="0" smtClean="0">
                <a:latin typeface="Calibri" charset="0"/>
                <a:ea typeface="Calibri" charset="0"/>
                <a:cs typeface="Calibri" charset="0"/>
              </a:rPr>
              <a:t>Sarcasm </a:t>
            </a:r>
            <a:r>
              <a:rPr lang="en" sz="3600" dirty="0">
                <a:latin typeface="Calibri" charset="0"/>
                <a:ea typeface="Calibri" charset="0"/>
                <a:cs typeface="Calibri" charset="0"/>
              </a:rPr>
              <a:t>Factors</a:t>
            </a:r>
            <a:endParaRPr sz="3600" dirty="0">
              <a:latin typeface="Calibri" charset="0"/>
              <a:ea typeface="Calibri" charset="0"/>
              <a:cs typeface="Calibri" charset="0"/>
            </a:endParaRPr>
          </a:p>
        </p:txBody>
      </p:sp>
      <p:sp>
        <p:nvSpPr>
          <p:cNvPr id="76" name="Google Shape;76;p16"/>
          <p:cNvSpPr txBox="1">
            <a:spLocks noGrp="1"/>
          </p:cNvSpPr>
          <p:nvPr>
            <p:ph type="body" idx="1"/>
          </p:nvPr>
        </p:nvSpPr>
        <p:spPr>
          <a:xfrm>
            <a:off x="311700" y="927725"/>
            <a:ext cx="8520600" cy="4063800"/>
          </a:xfrm>
          <a:prstGeom prst="rect">
            <a:avLst/>
          </a:prstGeom>
        </p:spPr>
        <p:txBody>
          <a:bodyPr spcFirstLastPara="1" wrap="square" lIns="91425" tIns="91425" rIns="91425" bIns="91425" anchor="t" anchorCtr="0">
            <a:noAutofit/>
          </a:bodyPr>
          <a:lstStyle/>
          <a:p>
            <a:pPr marL="457200" lvl="0" indent="-381000" algn="l" rtl="0">
              <a:spcBef>
                <a:spcPts val="0"/>
              </a:spcBef>
              <a:spcAft>
                <a:spcPts val="0"/>
              </a:spcAft>
              <a:buClr>
                <a:schemeClr val="dk1"/>
              </a:buClr>
              <a:buSzPts val="2400"/>
              <a:buAutoNum type="arabicPeriod"/>
            </a:pPr>
            <a:r>
              <a:rPr lang="en" sz="2400" dirty="0">
                <a:solidFill>
                  <a:schemeClr val="dk1"/>
                </a:solidFill>
                <a:latin typeface="Calibri" charset="0"/>
                <a:ea typeface="Calibri" charset="0"/>
                <a:cs typeface="Calibri" charset="0"/>
              </a:rPr>
              <a:t>Be evaluative  </a:t>
            </a:r>
            <a:endParaRPr sz="2400" dirty="0">
              <a:solidFill>
                <a:schemeClr val="dk1"/>
              </a:solidFill>
              <a:latin typeface="Calibri" charset="0"/>
              <a:ea typeface="Calibri" charset="0"/>
              <a:cs typeface="Calibri" charset="0"/>
            </a:endParaRPr>
          </a:p>
          <a:p>
            <a:pPr marL="457200" lvl="0" indent="-381000" algn="l" rtl="0">
              <a:spcBef>
                <a:spcPts val="0"/>
              </a:spcBef>
              <a:spcAft>
                <a:spcPts val="0"/>
              </a:spcAft>
              <a:buClr>
                <a:schemeClr val="dk1"/>
              </a:buClr>
              <a:buSzPts val="2400"/>
              <a:buAutoNum type="arabicPeriod"/>
            </a:pPr>
            <a:r>
              <a:rPr lang="en" sz="2400" dirty="0">
                <a:solidFill>
                  <a:schemeClr val="dk1"/>
                </a:solidFill>
                <a:latin typeface="Calibri" charset="0"/>
                <a:ea typeface="Calibri" charset="0"/>
                <a:cs typeface="Calibri" charset="0"/>
              </a:rPr>
              <a:t>Be based on a </a:t>
            </a:r>
            <a:r>
              <a:rPr lang="en" sz="2400" i="1" dirty="0">
                <a:solidFill>
                  <a:srgbClr val="0070C0"/>
                </a:solidFill>
                <a:latin typeface="Calibri" charset="0"/>
                <a:ea typeface="Calibri" charset="0"/>
                <a:cs typeface="Calibri" charset="0"/>
              </a:rPr>
              <a:t>reversal of valence</a:t>
            </a:r>
            <a:r>
              <a:rPr lang="en" sz="2400" dirty="0">
                <a:solidFill>
                  <a:schemeClr val="dk1"/>
                </a:solidFill>
                <a:latin typeface="Calibri" charset="0"/>
                <a:ea typeface="Calibri" charset="0"/>
                <a:cs typeface="Calibri" charset="0"/>
              </a:rPr>
              <a:t> between the </a:t>
            </a:r>
            <a:r>
              <a:rPr lang="en" sz="2400" i="1" dirty="0">
                <a:solidFill>
                  <a:schemeClr val="dk1"/>
                </a:solidFill>
                <a:latin typeface="Calibri" charset="0"/>
                <a:ea typeface="Calibri" charset="0"/>
                <a:cs typeface="Calibri" charset="0"/>
              </a:rPr>
              <a:t>literal</a:t>
            </a:r>
            <a:r>
              <a:rPr lang="en" sz="2400" dirty="0">
                <a:solidFill>
                  <a:schemeClr val="dk1"/>
                </a:solidFill>
                <a:latin typeface="Calibri" charset="0"/>
                <a:ea typeface="Calibri" charset="0"/>
                <a:cs typeface="Calibri" charset="0"/>
              </a:rPr>
              <a:t> and </a:t>
            </a:r>
            <a:r>
              <a:rPr lang="en" sz="2400" i="1" dirty="0">
                <a:solidFill>
                  <a:schemeClr val="dk1"/>
                </a:solidFill>
                <a:latin typeface="Calibri" charset="0"/>
                <a:ea typeface="Calibri" charset="0"/>
                <a:cs typeface="Calibri" charset="0"/>
              </a:rPr>
              <a:t>intended</a:t>
            </a:r>
            <a:r>
              <a:rPr lang="en" sz="2400" dirty="0">
                <a:solidFill>
                  <a:schemeClr val="dk1"/>
                </a:solidFill>
                <a:latin typeface="Calibri" charset="0"/>
                <a:ea typeface="Calibri" charset="0"/>
                <a:cs typeface="Calibri" charset="0"/>
              </a:rPr>
              <a:t> meaning </a:t>
            </a:r>
            <a:endParaRPr sz="2400" dirty="0">
              <a:solidFill>
                <a:schemeClr val="dk1"/>
              </a:solidFill>
              <a:latin typeface="Calibri" charset="0"/>
              <a:ea typeface="Calibri" charset="0"/>
              <a:cs typeface="Calibri" charset="0"/>
            </a:endParaRPr>
          </a:p>
          <a:p>
            <a:pPr marL="457200" lvl="0" indent="-381000" algn="l" rtl="0">
              <a:spcBef>
                <a:spcPts val="0"/>
              </a:spcBef>
              <a:spcAft>
                <a:spcPts val="0"/>
              </a:spcAft>
              <a:buClr>
                <a:schemeClr val="dk1"/>
              </a:buClr>
              <a:buSzPts val="2400"/>
              <a:buAutoNum type="arabicPeriod"/>
            </a:pPr>
            <a:r>
              <a:rPr lang="en" sz="2400" dirty="0">
                <a:solidFill>
                  <a:schemeClr val="dk1"/>
                </a:solidFill>
                <a:latin typeface="Calibri" charset="0"/>
                <a:ea typeface="Calibri" charset="0"/>
                <a:cs typeface="Calibri" charset="0"/>
              </a:rPr>
              <a:t>Be based on a </a:t>
            </a:r>
            <a:r>
              <a:rPr lang="en" sz="2400" i="1" dirty="0">
                <a:solidFill>
                  <a:srgbClr val="0070C0"/>
                </a:solidFill>
                <a:latin typeface="Calibri" charset="0"/>
                <a:ea typeface="Calibri" charset="0"/>
                <a:cs typeface="Calibri" charset="0"/>
              </a:rPr>
              <a:t>semantic incongruity with the context</a:t>
            </a:r>
            <a:r>
              <a:rPr lang="en" sz="2400" dirty="0">
                <a:solidFill>
                  <a:schemeClr val="dk1"/>
                </a:solidFill>
                <a:latin typeface="Calibri" charset="0"/>
                <a:ea typeface="Calibri" charset="0"/>
                <a:cs typeface="Calibri" charset="0"/>
              </a:rPr>
              <a:t>, which can include shared </a:t>
            </a:r>
            <a:r>
              <a:rPr lang="en" sz="2400" i="1" dirty="0">
                <a:solidFill>
                  <a:schemeClr val="dk1"/>
                </a:solidFill>
                <a:latin typeface="Calibri" charset="0"/>
                <a:ea typeface="Calibri" charset="0"/>
                <a:cs typeface="Calibri" charset="0"/>
              </a:rPr>
              <a:t>common sense or world knowledge</a:t>
            </a:r>
            <a:r>
              <a:rPr lang="en" sz="2400" dirty="0">
                <a:solidFill>
                  <a:schemeClr val="dk1"/>
                </a:solidFill>
                <a:latin typeface="Calibri" charset="0"/>
                <a:ea typeface="Calibri" charset="0"/>
                <a:cs typeface="Calibri" charset="0"/>
              </a:rPr>
              <a:t> between the speaker and addressee</a:t>
            </a:r>
            <a:endParaRPr sz="2400" dirty="0">
              <a:solidFill>
                <a:schemeClr val="dk1"/>
              </a:solidFill>
              <a:latin typeface="Calibri" charset="0"/>
              <a:ea typeface="Calibri" charset="0"/>
              <a:cs typeface="Calibri" charset="0"/>
            </a:endParaRPr>
          </a:p>
          <a:p>
            <a:pPr marL="457200" lvl="0" indent="-381000" algn="l" rtl="0">
              <a:spcBef>
                <a:spcPts val="0"/>
              </a:spcBef>
              <a:spcAft>
                <a:spcPts val="0"/>
              </a:spcAft>
              <a:buClr>
                <a:schemeClr val="dk1"/>
              </a:buClr>
              <a:buSzPts val="2400"/>
              <a:buAutoNum type="arabicPeriod"/>
            </a:pPr>
            <a:r>
              <a:rPr lang="en" sz="2400" dirty="0">
                <a:solidFill>
                  <a:schemeClr val="dk1"/>
                </a:solidFill>
                <a:latin typeface="Calibri" charset="0"/>
                <a:ea typeface="Calibri" charset="0"/>
                <a:cs typeface="Calibri" charset="0"/>
              </a:rPr>
              <a:t>Be aimed at some target </a:t>
            </a:r>
            <a:endParaRPr sz="2400" dirty="0">
              <a:solidFill>
                <a:schemeClr val="dk1"/>
              </a:solidFill>
              <a:latin typeface="Calibri" charset="0"/>
              <a:ea typeface="Calibri" charset="0"/>
              <a:cs typeface="Calibri" charset="0"/>
            </a:endParaRPr>
          </a:p>
          <a:p>
            <a:pPr marL="457200" lvl="0" indent="-381000" algn="l" rtl="0">
              <a:spcBef>
                <a:spcPts val="0"/>
              </a:spcBef>
              <a:spcAft>
                <a:spcPts val="0"/>
              </a:spcAft>
              <a:buClr>
                <a:schemeClr val="dk1"/>
              </a:buClr>
              <a:buSzPts val="2400"/>
              <a:buAutoNum type="arabicPeriod"/>
            </a:pPr>
            <a:r>
              <a:rPr lang="en" sz="2400" dirty="0">
                <a:solidFill>
                  <a:schemeClr val="dk1"/>
                </a:solidFill>
                <a:latin typeface="Calibri" charset="0"/>
                <a:ea typeface="Calibri" charset="0"/>
                <a:cs typeface="Calibri" charset="0"/>
              </a:rPr>
              <a:t>Be relevant to the communicative situation in some way</a:t>
            </a:r>
            <a:endParaRPr sz="2400" dirty="0">
              <a:solidFill>
                <a:schemeClr val="dk1"/>
              </a:solidFill>
              <a:latin typeface="Calibri" charset="0"/>
              <a:ea typeface="Calibri" charset="0"/>
              <a:cs typeface="Calibri" charset="0"/>
            </a:endParaRPr>
          </a:p>
          <a:p>
            <a:pPr marL="0" lvl="0" indent="0" algn="l" rtl="0">
              <a:spcBef>
                <a:spcPts val="1600"/>
              </a:spcBef>
              <a:spcAft>
                <a:spcPts val="0"/>
              </a:spcAft>
              <a:buNone/>
            </a:pPr>
            <a:endParaRPr sz="1350" dirty="0">
              <a:solidFill>
                <a:schemeClr val="dk1"/>
              </a:solidFill>
              <a:latin typeface="Calibri" charset="0"/>
              <a:ea typeface="Calibri" charset="0"/>
              <a:cs typeface="Calibri" charset="0"/>
            </a:endParaRPr>
          </a:p>
          <a:p>
            <a:pPr marL="0" lvl="0" indent="0" algn="l" rtl="0">
              <a:spcBef>
                <a:spcPts val="1600"/>
              </a:spcBef>
              <a:spcAft>
                <a:spcPts val="0"/>
              </a:spcAft>
              <a:buNone/>
            </a:pPr>
            <a:endParaRPr sz="1350" dirty="0">
              <a:solidFill>
                <a:schemeClr val="dk1"/>
              </a:solidFill>
              <a:latin typeface="Calibri" charset="0"/>
              <a:ea typeface="Calibri" charset="0"/>
              <a:cs typeface="Calibri" charset="0"/>
            </a:endParaRPr>
          </a:p>
          <a:p>
            <a:pPr marL="0" lvl="0" indent="0" algn="l" rtl="0">
              <a:spcBef>
                <a:spcPts val="1600"/>
              </a:spcBef>
              <a:spcAft>
                <a:spcPts val="1600"/>
              </a:spcAft>
              <a:buNone/>
            </a:pPr>
            <a:endParaRPr dirty="0">
              <a:latin typeface="Calibri" charset="0"/>
              <a:ea typeface="Calibri" charset="0"/>
              <a:cs typeface="Calibri" charset="0"/>
            </a:endParaRPr>
          </a:p>
        </p:txBody>
      </p:sp>
    </p:spTree>
    <p:extLst>
      <p:ext uri="{BB962C8B-B14F-4D97-AF65-F5344CB8AC3E}">
        <p14:creationId xmlns:p14="http://schemas.microsoft.com/office/powerpoint/2010/main" val="59259196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txBox="1">
            <a:spLocks noGrp="1"/>
          </p:cNvSpPr>
          <p:nvPr>
            <p:ph type="title"/>
          </p:nvPr>
        </p:nvSpPr>
        <p:spPr>
          <a:xfrm>
            <a:off x="0" y="31204"/>
            <a:ext cx="9144000" cy="90854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dirty="0" smtClean="0">
                <a:latin typeface="Calibri" charset="0"/>
                <a:ea typeface="Calibri" charset="0"/>
                <a:cs typeface="Calibri" charset="0"/>
              </a:rPr>
              <a:t>Task and Approach</a:t>
            </a:r>
            <a:endParaRPr sz="4000" dirty="0">
              <a:latin typeface="Calibri" charset="0"/>
              <a:ea typeface="Calibri" charset="0"/>
              <a:cs typeface="Calibri" charset="0"/>
            </a:endParaRPr>
          </a:p>
        </p:txBody>
      </p:sp>
      <p:sp>
        <p:nvSpPr>
          <p:cNvPr id="177" name="Google Shape;177;p26"/>
          <p:cNvSpPr txBox="1">
            <a:spLocks noGrp="1"/>
          </p:cNvSpPr>
          <p:nvPr>
            <p:ph type="body" idx="1"/>
          </p:nvPr>
        </p:nvSpPr>
        <p:spPr>
          <a:xfrm>
            <a:off x="311700" y="1220983"/>
            <a:ext cx="8520600" cy="3416400"/>
          </a:xfrm>
          <a:prstGeom prst="rect">
            <a:avLst/>
          </a:prstGeom>
        </p:spPr>
        <p:txBody>
          <a:bodyPr spcFirstLastPara="1" wrap="square" lIns="91425" tIns="91425" rIns="91425" bIns="91425" anchor="t" anchorCtr="0">
            <a:noAutofit/>
          </a:bodyPr>
          <a:lstStyle/>
          <a:p>
            <a:pPr marL="0" indent="0">
              <a:buNone/>
            </a:pPr>
            <a:r>
              <a:rPr lang="en-US" sz="2200" dirty="0" smtClean="0">
                <a:solidFill>
                  <a:srgbClr val="000000"/>
                </a:solidFill>
                <a:latin typeface="Calibri" charset="0"/>
                <a:ea typeface="Calibri" charset="0"/>
                <a:cs typeface="Calibri" charset="0"/>
              </a:rPr>
              <a:t>Task: given </a:t>
            </a:r>
            <a:r>
              <a:rPr lang="en-US" sz="2000" dirty="0" smtClean="0">
                <a:solidFill>
                  <a:srgbClr val="000000"/>
                </a:solidFill>
                <a:latin typeface="Calibri" charset="0"/>
                <a:ea typeface="Calibri" charset="0"/>
                <a:cs typeface="Calibri" charset="0"/>
              </a:rPr>
              <a:t>an </a:t>
            </a:r>
            <a:r>
              <a:rPr lang="en-US" sz="2000" dirty="0">
                <a:solidFill>
                  <a:srgbClr val="000000"/>
                </a:solidFill>
                <a:latin typeface="Calibri" charset="0"/>
                <a:ea typeface="Calibri" charset="0"/>
                <a:cs typeface="Calibri" charset="0"/>
              </a:rPr>
              <a:t>evaluative non-sarcastic utterance, generate a sarcastic utterance that keeps the speaker's intended meaning. </a:t>
            </a:r>
          </a:p>
          <a:p>
            <a:pPr marL="0" lvl="0" indent="0" algn="l" rtl="0">
              <a:spcBef>
                <a:spcPts val="0"/>
              </a:spcBef>
              <a:spcAft>
                <a:spcPts val="0"/>
              </a:spcAft>
              <a:buNone/>
            </a:pPr>
            <a:endParaRPr lang="en-US" sz="2200" dirty="0" smtClean="0">
              <a:solidFill>
                <a:srgbClr val="000000"/>
              </a:solidFill>
              <a:latin typeface="Calibri" charset="0"/>
              <a:ea typeface="Calibri" charset="0"/>
              <a:cs typeface="Calibri" charset="0"/>
            </a:endParaRPr>
          </a:p>
          <a:p>
            <a:pPr marL="0" lvl="0" indent="0" algn="l" rtl="0">
              <a:spcBef>
                <a:spcPts val="0"/>
              </a:spcBef>
              <a:spcAft>
                <a:spcPts val="0"/>
              </a:spcAft>
              <a:buNone/>
            </a:pPr>
            <a:r>
              <a:rPr lang="en" sz="2200" dirty="0" smtClean="0">
                <a:solidFill>
                  <a:srgbClr val="000000"/>
                </a:solidFill>
                <a:latin typeface="Calibri" charset="0"/>
                <a:ea typeface="Calibri" charset="0"/>
                <a:cs typeface="Calibri" charset="0"/>
              </a:rPr>
              <a:t>Given </a:t>
            </a:r>
            <a:r>
              <a:rPr lang="en" sz="2200" dirty="0">
                <a:solidFill>
                  <a:srgbClr val="000000"/>
                </a:solidFill>
                <a:latin typeface="Calibri" charset="0"/>
                <a:ea typeface="Calibri" charset="0"/>
                <a:cs typeface="Calibri" charset="0"/>
              </a:rPr>
              <a:t>the lack of training data for sarcasm generation, we propose a novel </a:t>
            </a:r>
            <a:r>
              <a:rPr lang="en" sz="2200" i="1" dirty="0">
                <a:solidFill>
                  <a:srgbClr val="0070C0"/>
                </a:solidFill>
                <a:latin typeface="Calibri" charset="0"/>
                <a:ea typeface="Calibri" charset="0"/>
                <a:cs typeface="Calibri" charset="0"/>
              </a:rPr>
              <a:t>unsupervised</a:t>
            </a:r>
            <a:r>
              <a:rPr lang="en" sz="2200" dirty="0">
                <a:solidFill>
                  <a:srgbClr val="000000"/>
                </a:solidFill>
                <a:latin typeface="Calibri" charset="0"/>
                <a:ea typeface="Calibri" charset="0"/>
                <a:cs typeface="Calibri" charset="0"/>
              </a:rPr>
              <a:t> approach that has three main components inspired by the </a:t>
            </a:r>
            <a:r>
              <a:rPr lang="en" sz="2200" i="1" dirty="0">
                <a:solidFill>
                  <a:srgbClr val="000000"/>
                </a:solidFill>
                <a:latin typeface="Calibri" charset="0"/>
                <a:ea typeface="Calibri" charset="0"/>
                <a:cs typeface="Calibri" charset="0"/>
              </a:rPr>
              <a:t>sarcasm factors</a:t>
            </a:r>
            <a:endParaRPr sz="2200" i="1" dirty="0">
              <a:solidFill>
                <a:srgbClr val="000000"/>
              </a:solidFill>
              <a:latin typeface="Calibri" charset="0"/>
              <a:ea typeface="Calibri" charset="0"/>
              <a:cs typeface="Calibri" charset="0"/>
            </a:endParaRPr>
          </a:p>
          <a:p>
            <a:pPr marL="1828800" lvl="0" indent="-368300" algn="l" rtl="0">
              <a:spcBef>
                <a:spcPts val="1600"/>
              </a:spcBef>
              <a:spcAft>
                <a:spcPts val="0"/>
              </a:spcAft>
              <a:buClr>
                <a:srgbClr val="000000"/>
              </a:buClr>
              <a:buSzPts val="2200"/>
              <a:buChar char="●"/>
            </a:pPr>
            <a:r>
              <a:rPr lang="en" sz="2200" b="1" dirty="0">
                <a:solidFill>
                  <a:srgbClr val="FF0000"/>
                </a:solidFill>
                <a:latin typeface="Calibri" charset="0"/>
                <a:ea typeface="Calibri" charset="0"/>
                <a:cs typeface="Calibri" charset="0"/>
              </a:rPr>
              <a:t>R</a:t>
            </a:r>
            <a:r>
              <a:rPr lang="en" sz="2200" dirty="0">
                <a:solidFill>
                  <a:srgbClr val="000000"/>
                </a:solidFill>
                <a:latin typeface="Calibri" charset="0"/>
                <a:ea typeface="Calibri" charset="0"/>
                <a:cs typeface="Calibri" charset="0"/>
              </a:rPr>
              <a:t>eversal of Valence</a:t>
            </a:r>
            <a:endParaRPr sz="2200" dirty="0">
              <a:solidFill>
                <a:srgbClr val="000000"/>
              </a:solidFill>
              <a:latin typeface="Calibri" charset="0"/>
              <a:ea typeface="Calibri" charset="0"/>
              <a:cs typeface="Calibri" charset="0"/>
            </a:endParaRPr>
          </a:p>
          <a:p>
            <a:pPr marL="1828800" lvl="0" indent="-368300" algn="l" rtl="0">
              <a:spcBef>
                <a:spcPts val="0"/>
              </a:spcBef>
              <a:spcAft>
                <a:spcPts val="0"/>
              </a:spcAft>
              <a:buClr>
                <a:schemeClr val="dk1"/>
              </a:buClr>
              <a:buSzPts val="2200"/>
              <a:buChar char="●"/>
            </a:pPr>
            <a:r>
              <a:rPr lang="en" sz="2200" b="1" dirty="0">
                <a:solidFill>
                  <a:srgbClr val="FF0000"/>
                </a:solidFill>
                <a:latin typeface="Calibri" charset="0"/>
                <a:ea typeface="Calibri" charset="0"/>
                <a:cs typeface="Calibri" charset="0"/>
              </a:rPr>
              <a:t>R</a:t>
            </a:r>
            <a:r>
              <a:rPr lang="en" sz="2200" dirty="0">
                <a:solidFill>
                  <a:schemeClr val="dk1"/>
                </a:solidFill>
                <a:latin typeface="Calibri" charset="0"/>
                <a:ea typeface="Calibri" charset="0"/>
                <a:cs typeface="Calibri" charset="0"/>
              </a:rPr>
              <a:t>etrieval of Common sense Context </a:t>
            </a:r>
            <a:endParaRPr sz="2200" dirty="0">
              <a:solidFill>
                <a:schemeClr val="dk1"/>
              </a:solidFill>
              <a:latin typeface="Calibri" charset="0"/>
              <a:ea typeface="Calibri" charset="0"/>
              <a:cs typeface="Calibri" charset="0"/>
            </a:endParaRPr>
          </a:p>
          <a:p>
            <a:pPr marL="1828800" lvl="0" indent="-368300" algn="l" rtl="0">
              <a:spcBef>
                <a:spcPts val="0"/>
              </a:spcBef>
              <a:spcAft>
                <a:spcPts val="0"/>
              </a:spcAft>
              <a:buClr>
                <a:schemeClr val="dk1"/>
              </a:buClr>
              <a:buSzPts val="2200"/>
              <a:buChar char="●"/>
            </a:pPr>
            <a:r>
              <a:rPr lang="en" sz="2200" b="1" dirty="0">
                <a:solidFill>
                  <a:srgbClr val="FF0000"/>
                </a:solidFill>
                <a:latin typeface="Calibri" charset="0"/>
                <a:ea typeface="Calibri" charset="0"/>
                <a:cs typeface="Calibri" charset="0"/>
              </a:rPr>
              <a:t>R</a:t>
            </a:r>
            <a:r>
              <a:rPr lang="en" sz="2200" dirty="0">
                <a:solidFill>
                  <a:schemeClr val="dk1"/>
                </a:solidFill>
                <a:latin typeface="Calibri" charset="0"/>
                <a:ea typeface="Calibri" charset="0"/>
                <a:cs typeface="Calibri" charset="0"/>
              </a:rPr>
              <a:t>anking of Semantic </a:t>
            </a:r>
            <a:r>
              <a:rPr lang="en" sz="2200" dirty="0" smtClean="0">
                <a:solidFill>
                  <a:schemeClr val="dk1"/>
                </a:solidFill>
                <a:latin typeface="Calibri" charset="0"/>
                <a:ea typeface="Calibri" charset="0"/>
                <a:cs typeface="Calibri" charset="0"/>
              </a:rPr>
              <a:t>Incongruity</a:t>
            </a:r>
            <a:endParaRPr sz="2200" dirty="0">
              <a:solidFill>
                <a:schemeClr val="dk1"/>
              </a:solidFill>
              <a:latin typeface="Calibri" charset="0"/>
              <a:ea typeface="Calibri" charset="0"/>
              <a:cs typeface="Calibri" charset="0"/>
            </a:endParaRPr>
          </a:p>
        </p:txBody>
      </p:sp>
      <p:pic>
        <p:nvPicPr>
          <p:cNvPr id="178" name="Google Shape;178;p26"/>
          <p:cNvPicPr preferRelativeResize="0"/>
          <p:nvPr/>
        </p:nvPicPr>
        <p:blipFill>
          <a:blip r:embed="rId3">
            <a:alphaModFix/>
          </a:blip>
          <a:stretch>
            <a:fillRect/>
          </a:stretch>
        </p:blipFill>
        <p:spPr>
          <a:xfrm>
            <a:off x="542794" y="3764061"/>
            <a:ext cx="776450" cy="940100"/>
          </a:xfrm>
          <a:prstGeom prst="rect">
            <a:avLst/>
          </a:prstGeom>
          <a:noFill/>
          <a:ln>
            <a:noFill/>
          </a:ln>
        </p:spPr>
      </p:pic>
      <p:sp>
        <p:nvSpPr>
          <p:cNvPr id="179" name="Google Shape;179;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6"/>
          <p:cNvSpPr txBox="1"/>
          <p:nvPr/>
        </p:nvSpPr>
        <p:spPr>
          <a:xfrm>
            <a:off x="156300" y="1677019"/>
            <a:ext cx="1484700" cy="6012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a:t>NON-SARCASTIC   UTTERANCE</a:t>
            </a:r>
            <a:r>
              <a:rPr lang="en" sz="1200" b="1">
                <a:solidFill>
                  <a:schemeClr val="dk1"/>
                </a:solidFill>
              </a:rPr>
              <a:t> INPUT</a:t>
            </a:r>
            <a:endParaRPr sz="1000"/>
          </a:p>
        </p:txBody>
      </p:sp>
      <p:cxnSp>
        <p:nvCxnSpPr>
          <p:cNvPr id="321" name="Google Shape;321;p36"/>
          <p:cNvCxnSpPr/>
          <p:nvPr/>
        </p:nvCxnSpPr>
        <p:spPr>
          <a:xfrm>
            <a:off x="6565150" y="2324994"/>
            <a:ext cx="0" cy="974700"/>
          </a:xfrm>
          <a:prstGeom prst="straightConnector1">
            <a:avLst/>
          </a:prstGeom>
          <a:noFill/>
          <a:ln w="19050" cap="flat" cmpd="sng">
            <a:solidFill>
              <a:srgbClr val="000000"/>
            </a:solidFill>
            <a:prstDash val="solid"/>
            <a:round/>
            <a:headEnd type="triangle" w="med" len="med"/>
            <a:tailEnd type="none" w="med" len="med"/>
          </a:ln>
        </p:spPr>
      </p:cxnSp>
      <p:cxnSp>
        <p:nvCxnSpPr>
          <p:cNvPr id="322" name="Google Shape;322;p36"/>
          <p:cNvCxnSpPr/>
          <p:nvPr/>
        </p:nvCxnSpPr>
        <p:spPr>
          <a:xfrm rot="10800000" flipH="1">
            <a:off x="6557913" y="1170644"/>
            <a:ext cx="7200" cy="665400"/>
          </a:xfrm>
          <a:prstGeom prst="straightConnector1">
            <a:avLst/>
          </a:prstGeom>
          <a:noFill/>
          <a:ln w="19050" cap="flat" cmpd="sng">
            <a:solidFill>
              <a:srgbClr val="000000"/>
            </a:solidFill>
            <a:prstDash val="solid"/>
            <a:round/>
            <a:headEnd type="none" w="med" len="med"/>
            <a:tailEnd type="triangle" w="med" len="med"/>
          </a:ln>
        </p:spPr>
      </p:cxnSp>
      <p:sp>
        <p:nvSpPr>
          <p:cNvPr id="323" name="Google Shape;323;p36"/>
          <p:cNvSpPr txBox="1"/>
          <p:nvPr/>
        </p:nvSpPr>
        <p:spPr>
          <a:xfrm>
            <a:off x="5990450" y="679544"/>
            <a:ext cx="1137600" cy="4911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a:t>TOP RANKED</a:t>
            </a:r>
            <a:endParaRPr sz="1000"/>
          </a:p>
          <a:p>
            <a:pPr marL="0" lvl="0" indent="0" algn="l" rtl="0">
              <a:spcBef>
                <a:spcPts val="0"/>
              </a:spcBef>
              <a:spcAft>
                <a:spcPts val="0"/>
              </a:spcAft>
              <a:buNone/>
            </a:pPr>
            <a:r>
              <a:rPr lang="en" sz="1000"/>
              <a:t>SENTENCE</a:t>
            </a:r>
            <a:endParaRPr sz="1000"/>
          </a:p>
        </p:txBody>
      </p:sp>
      <p:cxnSp>
        <p:nvCxnSpPr>
          <p:cNvPr id="324" name="Google Shape;324;p36"/>
          <p:cNvCxnSpPr>
            <a:stCxn id="323" idx="3"/>
            <a:endCxn id="325" idx="1"/>
          </p:cNvCxnSpPr>
          <p:nvPr/>
        </p:nvCxnSpPr>
        <p:spPr>
          <a:xfrm>
            <a:off x="7128050" y="925094"/>
            <a:ext cx="401100" cy="1800"/>
          </a:xfrm>
          <a:prstGeom prst="straightConnector1">
            <a:avLst/>
          </a:prstGeom>
          <a:noFill/>
          <a:ln w="19050" cap="flat" cmpd="sng">
            <a:solidFill>
              <a:srgbClr val="000000"/>
            </a:solidFill>
            <a:prstDash val="solid"/>
            <a:round/>
            <a:headEnd type="none" w="med" len="med"/>
            <a:tailEnd type="triangle" w="med" len="med"/>
          </a:ln>
        </p:spPr>
      </p:cxnSp>
      <p:sp>
        <p:nvSpPr>
          <p:cNvPr id="326" name="Google Shape;326;p36"/>
          <p:cNvSpPr txBox="1"/>
          <p:nvPr/>
        </p:nvSpPr>
        <p:spPr>
          <a:xfrm>
            <a:off x="8155975" y="1421519"/>
            <a:ext cx="8865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7" name="Google Shape;327;p36"/>
          <p:cNvSpPr txBox="1"/>
          <p:nvPr/>
        </p:nvSpPr>
        <p:spPr>
          <a:xfrm>
            <a:off x="5563400" y="127969"/>
            <a:ext cx="2929200" cy="456900"/>
          </a:xfrm>
          <a:prstGeom prst="rect">
            <a:avLst/>
          </a:prstGeom>
          <a:noFill/>
          <a:ln w="9525" cap="flat" cmpd="sng">
            <a:solidFill>
              <a:srgbClr val="99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000" b="1">
                <a:solidFill>
                  <a:schemeClr val="dk1"/>
                </a:solidFill>
              </a:rPr>
              <a:t>zero visibility in fog makes driving </a:t>
            </a:r>
            <a:r>
              <a:rPr lang="en" sz="1000" b="1">
                <a:solidFill>
                  <a:srgbClr val="0000FF"/>
                </a:solidFill>
              </a:rPr>
              <a:t>easy</a:t>
            </a:r>
            <a:r>
              <a:rPr lang="en" sz="1000" b="1">
                <a:solidFill>
                  <a:schemeClr val="dk1"/>
                </a:solidFill>
              </a:rPr>
              <a:t>. </a:t>
            </a:r>
            <a:r>
              <a:rPr lang="en" sz="1000" b="1">
                <a:solidFill>
                  <a:srgbClr val="38761D"/>
                </a:solidFill>
              </a:rPr>
              <a:t>suffered three cracked ribs in the accident. </a:t>
            </a:r>
            <a:endParaRPr sz="1000" b="1">
              <a:solidFill>
                <a:schemeClr val="dk1"/>
              </a:solidFill>
            </a:endParaRPr>
          </a:p>
        </p:txBody>
      </p:sp>
      <p:sp>
        <p:nvSpPr>
          <p:cNvPr id="328" name="Google Shape;328;p36"/>
          <p:cNvSpPr txBox="1"/>
          <p:nvPr/>
        </p:nvSpPr>
        <p:spPr>
          <a:xfrm>
            <a:off x="1924750" y="623569"/>
            <a:ext cx="3000000" cy="974700"/>
          </a:xfrm>
          <a:prstGeom prst="rect">
            <a:avLst/>
          </a:prstGeom>
          <a:solidFill>
            <a:srgbClr val="FFCD00">
              <a:alpha val="1676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b="1">
              <a:solidFill>
                <a:srgbClr val="B45F06"/>
              </a:solidFill>
            </a:endParaRPr>
          </a:p>
          <a:p>
            <a:pPr marL="0" lvl="0" indent="0" algn="l" rtl="0">
              <a:spcBef>
                <a:spcPts val="0"/>
              </a:spcBef>
              <a:spcAft>
                <a:spcPts val="0"/>
              </a:spcAft>
              <a:buNone/>
            </a:pPr>
            <a:endParaRPr sz="1200" b="1">
              <a:solidFill>
                <a:srgbClr val="B45F06"/>
              </a:solidFill>
            </a:endParaRPr>
          </a:p>
          <a:p>
            <a:pPr marL="0" lvl="0" indent="0" algn="l" rtl="0">
              <a:spcBef>
                <a:spcPts val="0"/>
              </a:spcBef>
              <a:spcAft>
                <a:spcPts val="0"/>
              </a:spcAft>
              <a:buNone/>
            </a:pPr>
            <a:endParaRPr sz="1200" b="1">
              <a:solidFill>
                <a:srgbClr val="B45F06"/>
              </a:solidFill>
            </a:endParaRPr>
          </a:p>
          <a:p>
            <a:pPr marL="0" lvl="0" indent="0" algn="l" rtl="0">
              <a:spcBef>
                <a:spcPts val="0"/>
              </a:spcBef>
              <a:spcAft>
                <a:spcPts val="0"/>
              </a:spcAft>
              <a:buNone/>
            </a:pPr>
            <a:endParaRPr sz="600" b="1">
              <a:solidFill>
                <a:srgbClr val="B45F06"/>
              </a:solidFill>
            </a:endParaRPr>
          </a:p>
          <a:p>
            <a:pPr marL="0" lvl="0" indent="0" algn="l" rtl="0">
              <a:spcBef>
                <a:spcPts val="0"/>
              </a:spcBef>
              <a:spcAft>
                <a:spcPts val="0"/>
              </a:spcAft>
              <a:buNone/>
            </a:pPr>
            <a:r>
              <a:rPr lang="en" sz="1100" b="1">
                <a:solidFill>
                  <a:srgbClr val="B45F06"/>
                </a:solidFill>
              </a:rPr>
              <a:t>REVERSAL OF VALENCE</a:t>
            </a:r>
            <a:endParaRPr sz="1100" b="1">
              <a:solidFill>
                <a:srgbClr val="B45F06"/>
              </a:solidFill>
            </a:endParaRPr>
          </a:p>
        </p:txBody>
      </p:sp>
      <p:sp>
        <p:nvSpPr>
          <p:cNvPr id="329" name="Google Shape;329;p36"/>
          <p:cNvSpPr txBox="1"/>
          <p:nvPr/>
        </p:nvSpPr>
        <p:spPr>
          <a:xfrm>
            <a:off x="2868325" y="664819"/>
            <a:ext cx="1878600" cy="526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a:t>NON-SARCASTIC                                             UTTERANCE  </a:t>
            </a:r>
            <a:r>
              <a:rPr lang="en" sz="1000" b="1"/>
              <a:t>REVERSED</a:t>
            </a:r>
            <a:endParaRPr sz="1000" b="1"/>
          </a:p>
        </p:txBody>
      </p:sp>
      <p:cxnSp>
        <p:nvCxnSpPr>
          <p:cNvPr id="330" name="Google Shape;330;p36"/>
          <p:cNvCxnSpPr>
            <a:stCxn id="331" idx="3"/>
            <a:endCxn id="332" idx="1"/>
          </p:cNvCxnSpPr>
          <p:nvPr/>
        </p:nvCxnSpPr>
        <p:spPr>
          <a:xfrm>
            <a:off x="2945600" y="3745369"/>
            <a:ext cx="688200" cy="0"/>
          </a:xfrm>
          <a:prstGeom prst="straightConnector1">
            <a:avLst/>
          </a:prstGeom>
          <a:noFill/>
          <a:ln w="19050" cap="flat" cmpd="sng">
            <a:solidFill>
              <a:srgbClr val="000000"/>
            </a:solidFill>
            <a:prstDash val="solid"/>
            <a:round/>
            <a:headEnd type="none" w="med" len="med"/>
            <a:tailEnd type="triangle" w="med" len="med"/>
          </a:ln>
        </p:spPr>
      </p:cxnSp>
      <p:sp>
        <p:nvSpPr>
          <p:cNvPr id="333" name="Google Shape;333;p36"/>
          <p:cNvSpPr txBox="1"/>
          <p:nvPr/>
        </p:nvSpPr>
        <p:spPr>
          <a:xfrm>
            <a:off x="1135250" y="2657094"/>
            <a:ext cx="1920000" cy="501900"/>
          </a:xfrm>
          <a:prstGeom prst="rect">
            <a:avLst/>
          </a:prstGeom>
          <a:noFill/>
          <a:ln>
            <a:noFill/>
          </a:ln>
        </p:spPr>
        <p:txBody>
          <a:bodyPr spcFirstLastPara="1" wrap="square" lIns="91425" tIns="91425" rIns="91425" bIns="91425" anchor="t" anchorCtr="0">
            <a:noAutofit/>
          </a:bodyPr>
          <a:lstStyle/>
          <a:p>
            <a:pPr marL="0" lvl="0" indent="0" algn="l" rtl="0">
              <a:lnSpc>
                <a:spcPct val="6000"/>
              </a:lnSpc>
              <a:spcBef>
                <a:spcPts val="0"/>
              </a:spcBef>
              <a:spcAft>
                <a:spcPts val="0"/>
              </a:spcAft>
              <a:buNone/>
            </a:pPr>
            <a:endParaRPr sz="1000" b="1">
              <a:solidFill>
                <a:srgbClr val="A64D79"/>
              </a:solidFill>
            </a:endParaRPr>
          </a:p>
          <a:p>
            <a:pPr marL="0" lvl="0" indent="0" algn="l" rtl="0">
              <a:lnSpc>
                <a:spcPct val="6000"/>
              </a:lnSpc>
              <a:spcBef>
                <a:spcPts val="1200"/>
              </a:spcBef>
              <a:spcAft>
                <a:spcPts val="0"/>
              </a:spcAft>
              <a:buNone/>
            </a:pPr>
            <a:r>
              <a:rPr lang="en" sz="1000" b="1">
                <a:solidFill>
                  <a:srgbClr val="A64D79"/>
                </a:solidFill>
              </a:rPr>
              <a:t>Inputs: zero, visibility, </a:t>
            </a:r>
            <a:endParaRPr sz="1000" b="1">
              <a:solidFill>
                <a:srgbClr val="A64D79"/>
              </a:solidFill>
            </a:endParaRPr>
          </a:p>
          <a:p>
            <a:pPr marL="0" lvl="0" indent="0" algn="l" rtl="0">
              <a:lnSpc>
                <a:spcPct val="6000"/>
              </a:lnSpc>
              <a:spcBef>
                <a:spcPts val="1200"/>
              </a:spcBef>
              <a:spcAft>
                <a:spcPts val="1200"/>
              </a:spcAft>
              <a:buNone/>
            </a:pPr>
            <a:r>
              <a:rPr lang="en" sz="1000" b="1">
                <a:solidFill>
                  <a:srgbClr val="A64D79"/>
                </a:solidFill>
              </a:rPr>
              <a:t>fog,makes, driving, difficult </a:t>
            </a:r>
            <a:r>
              <a:rPr lang="en" sz="1000" b="1">
                <a:solidFill>
                  <a:schemeClr val="dk1"/>
                </a:solidFill>
              </a:rPr>
              <a:t>   </a:t>
            </a:r>
            <a:endParaRPr/>
          </a:p>
        </p:txBody>
      </p:sp>
      <p:sp>
        <p:nvSpPr>
          <p:cNvPr id="334" name="Google Shape;334;p36"/>
          <p:cNvSpPr txBox="1"/>
          <p:nvPr/>
        </p:nvSpPr>
        <p:spPr>
          <a:xfrm>
            <a:off x="2898650" y="3481132"/>
            <a:ext cx="782100" cy="205200"/>
          </a:xfrm>
          <a:prstGeom prst="rect">
            <a:avLst/>
          </a:prstGeom>
          <a:noFill/>
          <a:ln>
            <a:noFill/>
          </a:ln>
        </p:spPr>
        <p:txBody>
          <a:bodyPr spcFirstLastPara="1" wrap="square" lIns="91425" tIns="91425" rIns="91425" bIns="91425" anchor="t" anchorCtr="0">
            <a:noAutofit/>
          </a:bodyPr>
          <a:lstStyle/>
          <a:p>
            <a:pPr marL="0" lvl="0" indent="0" algn="l" rtl="0">
              <a:lnSpc>
                <a:spcPct val="50000"/>
              </a:lnSpc>
              <a:spcBef>
                <a:spcPts val="0"/>
              </a:spcBef>
              <a:spcAft>
                <a:spcPts val="1600"/>
              </a:spcAft>
              <a:buNone/>
            </a:pPr>
            <a:r>
              <a:rPr lang="en" sz="1000" b="1">
                <a:solidFill>
                  <a:schemeClr val="dk1"/>
                </a:solidFill>
              </a:rPr>
              <a:t>CAUSES</a:t>
            </a:r>
            <a:endParaRPr/>
          </a:p>
        </p:txBody>
      </p:sp>
      <p:sp>
        <p:nvSpPr>
          <p:cNvPr id="335" name="Google Shape;335;p36"/>
          <p:cNvSpPr txBox="1"/>
          <p:nvPr/>
        </p:nvSpPr>
        <p:spPr>
          <a:xfrm>
            <a:off x="3669475" y="3216894"/>
            <a:ext cx="1273800" cy="205200"/>
          </a:xfrm>
          <a:prstGeom prst="rect">
            <a:avLst/>
          </a:prstGeom>
          <a:noFill/>
          <a:ln>
            <a:noFill/>
          </a:ln>
        </p:spPr>
        <p:txBody>
          <a:bodyPr spcFirstLastPara="1" wrap="square" lIns="91425" tIns="91425" rIns="91425" bIns="91425" anchor="t" anchorCtr="0">
            <a:noAutofit/>
          </a:bodyPr>
          <a:lstStyle/>
          <a:p>
            <a:pPr marL="0" lvl="0" indent="0" algn="l" rtl="0">
              <a:lnSpc>
                <a:spcPct val="50000"/>
              </a:lnSpc>
              <a:spcBef>
                <a:spcPts val="0"/>
              </a:spcBef>
              <a:spcAft>
                <a:spcPts val="1600"/>
              </a:spcAft>
              <a:buNone/>
            </a:pPr>
            <a:r>
              <a:rPr lang="en" sz="1000" b="1">
                <a:solidFill>
                  <a:srgbClr val="9900FF"/>
                </a:solidFill>
              </a:rPr>
              <a:t>Output: accident</a:t>
            </a:r>
            <a:endParaRPr/>
          </a:p>
        </p:txBody>
      </p:sp>
      <p:sp>
        <p:nvSpPr>
          <p:cNvPr id="336" name="Google Shape;336;p36"/>
          <p:cNvSpPr txBox="1"/>
          <p:nvPr/>
        </p:nvSpPr>
        <p:spPr>
          <a:xfrm>
            <a:off x="5715800" y="3370819"/>
            <a:ext cx="2648400" cy="749100"/>
          </a:xfrm>
          <a:prstGeom prst="rect">
            <a:avLst/>
          </a:prstGeom>
          <a:noFill/>
          <a:ln w="9525" cap="flat" cmpd="sng">
            <a:solidFill>
              <a:srgbClr val="741B47"/>
            </a:solidFill>
            <a:prstDash val="dash"/>
            <a:round/>
            <a:headEnd type="none" w="sm" len="sm"/>
            <a:tailEnd type="none" w="sm" len="sm"/>
          </a:ln>
        </p:spPr>
        <p:txBody>
          <a:bodyPr spcFirstLastPara="1" wrap="square" lIns="91425" tIns="91425" rIns="91425" bIns="91425" anchor="b" anchorCtr="0">
            <a:noAutofit/>
          </a:bodyPr>
          <a:lstStyle/>
          <a:p>
            <a:pPr marL="0" lvl="0" indent="0" algn="l" rtl="0">
              <a:lnSpc>
                <a:spcPct val="6000"/>
              </a:lnSpc>
              <a:spcBef>
                <a:spcPts val="0"/>
              </a:spcBef>
              <a:spcAft>
                <a:spcPts val="0"/>
              </a:spcAft>
              <a:buNone/>
            </a:pPr>
            <a:r>
              <a:rPr lang="en" sz="1000">
                <a:solidFill>
                  <a:srgbClr val="274E13"/>
                </a:solidFill>
              </a:rPr>
              <a:t>suffered three cracked ribs in the </a:t>
            </a:r>
            <a:r>
              <a:rPr lang="en" sz="1000" b="1" i="1">
                <a:solidFill>
                  <a:srgbClr val="274E13"/>
                </a:solidFill>
              </a:rPr>
              <a:t>accident</a:t>
            </a:r>
            <a:r>
              <a:rPr lang="en" sz="1000">
                <a:solidFill>
                  <a:srgbClr val="274E13"/>
                </a:solidFill>
              </a:rPr>
              <a:t>.</a:t>
            </a:r>
            <a:endParaRPr sz="1000">
              <a:solidFill>
                <a:srgbClr val="274E13"/>
              </a:solidFill>
            </a:endParaRPr>
          </a:p>
          <a:p>
            <a:pPr marL="0" lvl="0" indent="0" algn="l" rtl="0">
              <a:lnSpc>
                <a:spcPct val="6000"/>
              </a:lnSpc>
              <a:spcBef>
                <a:spcPts val="1200"/>
              </a:spcBef>
              <a:spcAft>
                <a:spcPts val="0"/>
              </a:spcAft>
              <a:buNone/>
            </a:pPr>
            <a:r>
              <a:rPr lang="en" sz="1000">
                <a:solidFill>
                  <a:srgbClr val="274E13"/>
                </a:solidFill>
              </a:rPr>
              <a:t>I injured my spine in a riding </a:t>
            </a:r>
            <a:r>
              <a:rPr lang="en" sz="1000" b="1" i="1">
                <a:solidFill>
                  <a:srgbClr val="274E13"/>
                </a:solidFill>
              </a:rPr>
              <a:t>accident</a:t>
            </a:r>
            <a:r>
              <a:rPr lang="en" sz="1000">
                <a:solidFill>
                  <a:srgbClr val="274E13"/>
                </a:solidFill>
              </a:rPr>
              <a:t>.</a:t>
            </a:r>
            <a:endParaRPr sz="1000">
              <a:solidFill>
                <a:srgbClr val="274E13"/>
              </a:solidFill>
            </a:endParaRPr>
          </a:p>
          <a:p>
            <a:pPr marL="0" lvl="0" indent="0" algn="ctr" rtl="0">
              <a:lnSpc>
                <a:spcPct val="6000"/>
              </a:lnSpc>
              <a:spcBef>
                <a:spcPts val="1200"/>
              </a:spcBef>
              <a:spcAft>
                <a:spcPts val="1200"/>
              </a:spcAft>
              <a:buNone/>
            </a:pPr>
            <a:r>
              <a:rPr lang="en" sz="1000">
                <a:solidFill>
                  <a:srgbClr val="274E13"/>
                </a:solidFill>
              </a:rPr>
              <a:t>…...</a:t>
            </a:r>
            <a:endParaRPr sz="1000">
              <a:solidFill>
                <a:srgbClr val="274E13"/>
              </a:solidFill>
            </a:endParaRPr>
          </a:p>
        </p:txBody>
      </p:sp>
      <p:sp>
        <p:nvSpPr>
          <p:cNvPr id="337" name="Google Shape;337;p36"/>
          <p:cNvSpPr txBox="1"/>
          <p:nvPr/>
        </p:nvSpPr>
        <p:spPr>
          <a:xfrm>
            <a:off x="1900850" y="589519"/>
            <a:ext cx="1137600" cy="33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chemeClr val="dk1"/>
                </a:solidFill>
              </a:rPr>
              <a:t>  REVERSE</a:t>
            </a:r>
            <a:endParaRPr/>
          </a:p>
        </p:txBody>
      </p:sp>
      <p:sp>
        <p:nvSpPr>
          <p:cNvPr id="338" name="Google Shape;338;p36"/>
          <p:cNvSpPr txBox="1"/>
          <p:nvPr/>
        </p:nvSpPr>
        <p:spPr>
          <a:xfrm>
            <a:off x="1689550" y="1709474"/>
            <a:ext cx="1824600" cy="501900"/>
          </a:xfrm>
          <a:prstGeom prst="rect">
            <a:avLst/>
          </a:prstGeom>
          <a:noFill/>
          <a:ln w="9525" cap="flat" cmpd="sng">
            <a:solidFill>
              <a:srgbClr val="741B47"/>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dirty="0">
                <a:solidFill>
                  <a:schemeClr val="dk1"/>
                </a:solidFill>
              </a:rPr>
              <a:t>zero visibility in fog makes driving </a:t>
            </a:r>
            <a:r>
              <a:rPr lang="en" sz="1000" b="1" dirty="0">
                <a:solidFill>
                  <a:srgbClr val="0000FF"/>
                </a:solidFill>
              </a:rPr>
              <a:t>difficult</a:t>
            </a:r>
            <a:r>
              <a:rPr lang="en" sz="1000" b="1" dirty="0">
                <a:solidFill>
                  <a:schemeClr val="dk1"/>
                </a:solidFill>
              </a:rPr>
              <a:t>   </a:t>
            </a:r>
            <a:endParaRPr dirty="0"/>
          </a:p>
        </p:txBody>
      </p:sp>
      <p:sp>
        <p:nvSpPr>
          <p:cNvPr id="339" name="Google Shape;339;p36"/>
          <p:cNvSpPr txBox="1"/>
          <p:nvPr/>
        </p:nvSpPr>
        <p:spPr>
          <a:xfrm>
            <a:off x="6569900" y="2540344"/>
            <a:ext cx="1779300" cy="283800"/>
          </a:xfrm>
          <a:prstGeom prst="rect">
            <a:avLst/>
          </a:prstGeom>
          <a:noFill/>
          <a:ln>
            <a:noFill/>
          </a:ln>
        </p:spPr>
        <p:txBody>
          <a:bodyPr spcFirstLastPara="1" wrap="square" lIns="91425" tIns="91425" rIns="91425" bIns="91425" anchor="t" anchorCtr="0">
            <a:noAutofit/>
          </a:bodyPr>
          <a:lstStyle/>
          <a:p>
            <a:pPr marL="0" lvl="0" indent="0" algn="l" rtl="0">
              <a:lnSpc>
                <a:spcPct val="50000"/>
              </a:lnSpc>
              <a:spcBef>
                <a:spcPts val="0"/>
              </a:spcBef>
              <a:spcAft>
                <a:spcPts val="1600"/>
              </a:spcAft>
              <a:buNone/>
            </a:pPr>
            <a:r>
              <a:rPr lang="en" sz="1000" b="1">
                <a:solidFill>
                  <a:schemeClr val="dk1"/>
                </a:solidFill>
              </a:rPr>
              <a:t>INCONGRUITY RANKING</a:t>
            </a:r>
            <a:endParaRPr/>
          </a:p>
        </p:txBody>
      </p:sp>
      <p:cxnSp>
        <p:nvCxnSpPr>
          <p:cNvPr id="340" name="Google Shape;340;p36"/>
          <p:cNvCxnSpPr>
            <a:stCxn id="329" idx="2"/>
            <a:endCxn id="339" idx="1"/>
          </p:cNvCxnSpPr>
          <p:nvPr/>
        </p:nvCxnSpPr>
        <p:spPr>
          <a:xfrm rot="-5400000" flipH="1">
            <a:off x="4443175" y="555469"/>
            <a:ext cx="1491300" cy="2762400"/>
          </a:xfrm>
          <a:prstGeom prst="bentConnector2">
            <a:avLst/>
          </a:prstGeom>
          <a:noFill/>
          <a:ln w="19050" cap="flat" cmpd="sng">
            <a:solidFill>
              <a:schemeClr val="dk2"/>
            </a:solidFill>
            <a:prstDash val="solid"/>
            <a:round/>
            <a:headEnd type="none" w="med" len="med"/>
            <a:tailEnd type="stealth" w="med" len="med"/>
          </a:ln>
        </p:spPr>
      </p:cxnSp>
      <p:sp>
        <p:nvSpPr>
          <p:cNvPr id="341" name="Google Shape;341;p36"/>
          <p:cNvSpPr txBox="1"/>
          <p:nvPr/>
        </p:nvSpPr>
        <p:spPr>
          <a:xfrm>
            <a:off x="4105075" y="2285719"/>
            <a:ext cx="1920000" cy="368700"/>
          </a:xfrm>
          <a:prstGeom prst="rect">
            <a:avLst/>
          </a:prstGeom>
          <a:noFill/>
          <a:ln>
            <a:noFill/>
          </a:ln>
        </p:spPr>
        <p:txBody>
          <a:bodyPr spcFirstLastPara="1" wrap="square" lIns="91425" tIns="91425" rIns="91425" bIns="91425" anchor="t" anchorCtr="0">
            <a:noAutofit/>
          </a:bodyPr>
          <a:lstStyle/>
          <a:p>
            <a:pPr marL="0" lvl="0" indent="0" algn="l" rtl="0">
              <a:lnSpc>
                <a:spcPct val="10000"/>
              </a:lnSpc>
              <a:spcBef>
                <a:spcPts val="0"/>
              </a:spcBef>
              <a:spcAft>
                <a:spcPts val="0"/>
              </a:spcAft>
              <a:buNone/>
            </a:pPr>
            <a:r>
              <a:rPr lang="en" sz="1000" b="1">
                <a:solidFill>
                  <a:schemeClr val="dk1"/>
                </a:solidFill>
              </a:rPr>
              <a:t>FORM CANDIDATE </a:t>
            </a:r>
            <a:endParaRPr sz="1000" b="1">
              <a:solidFill>
                <a:schemeClr val="dk1"/>
              </a:solidFill>
            </a:endParaRPr>
          </a:p>
          <a:p>
            <a:pPr marL="0" lvl="0" indent="0" algn="l" rtl="0">
              <a:lnSpc>
                <a:spcPct val="10000"/>
              </a:lnSpc>
              <a:spcBef>
                <a:spcPts val="1200"/>
              </a:spcBef>
              <a:spcAft>
                <a:spcPts val="1200"/>
              </a:spcAft>
              <a:buNone/>
            </a:pPr>
            <a:r>
              <a:rPr lang="en" sz="1000" b="1">
                <a:solidFill>
                  <a:schemeClr val="dk1"/>
                </a:solidFill>
              </a:rPr>
              <a:t>PAIRS  FOR NLI</a:t>
            </a:r>
            <a:endParaRPr sz="1000" b="1">
              <a:solidFill>
                <a:schemeClr val="dk1"/>
              </a:solidFill>
            </a:endParaRPr>
          </a:p>
        </p:txBody>
      </p:sp>
      <p:cxnSp>
        <p:nvCxnSpPr>
          <p:cNvPr id="342" name="Google Shape;342;p36"/>
          <p:cNvCxnSpPr>
            <a:stCxn id="329" idx="3"/>
            <a:endCxn id="323" idx="1"/>
          </p:cNvCxnSpPr>
          <p:nvPr/>
        </p:nvCxnSpPr>
        <p:spPr>
          <a:xfrm rot="10800000" flipH="1">
            <a:off x="4746925" y="925219"/>
            <a:ext cx="1243500" cy="2700"/>
          </a:xfrm>
          <a:prstGeom prst="straightConnector1">
            <a:avLst/>
          </a:prstGeom>
          <a:noFill/>
          <a:ln w="19050" cap="flat" cmpd="sng">
            <a:solidFill>
              <a:schemeClr val="dk2"/>
            </a:solidFill>
            <a:prstDash val="solid"/>
            <a:round/>
            <a:headEnd type="none" w="med" len="med"/>
            <a:tailEnd type="triangle" w="med" len="med"/>
          </a:ln>
        </p:spPr>
      </p:cxnSp>
      <p:sp>
        <p:nvSpPr>
          <p:cNvPr id="332" name="Google Shape;332;p36"/>
          <p:cNvSpPr/>
          <p:nvPr/>
        </p:nvSpPr>
        <p:spPr>
          <a:xfrm>
            <a:off x="3633900" y="3485119"/>
            <a:ext cx="1243500" cy="52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t>COMMONSENSE</a:t>
            </a:r>
            <a:endParaRPr sz="1000"/>
          </a:p>
          <a:p>
            <a:pPr marL="0" lvl="0" indent="0" algn="l" rtl="0">
              <a:spcBef>
                <a:spcPts val="0"/>
              </a:spcBef>
              <a:spcAft>
                <a:spcPts val="0"/>
              </a:spcAft>
              <a:buNone/>
            </a:pPr>
            <a:r>
              <a:rPr lang="en" sz="1000"/>
              <a:t>TERM / PHRASE</a:t>
            </a:r>
            <a:endParaRPr sz="1000"/>
          </a:p>
        </p:txBody>
      </p:sp>
      <p:sp>
        <p:nvSpPr>
          <p:cNvPr id="331" name="Google Shape;331;p36"/>
          <p:cNvSpPr/>
          <p:nvPr/>
        </p:nvSpPr>
        <p:spPr>
          <a:xfrm>
            <a:off x="1274000" y="3217669"/>
            <a:ext cx="1671600" cy="1055400"/>
          </a:xfrm>
          <a:prstGeom prst="plus">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spcBef>
                <a:spcPts val="0"/>
              </a:spcBef>
              <a:spcAft>
                <a:spcPts val="0"/>
              </a:spcAft>
              <a:buClr>
                <a:schemeClr val="dk1"/>
              </a:buClr>
              <a:buSzPts val="1100"/>
              <a:buFont typeface="Arial"/>
              <a:buNone/>
            </a:pPr>
            <a:r>
              <a:rPr lang="en" sz="1000" b="1">
                <a:solidFill>
                  <a:schemeClr val="dk1"/>
                </a:solidFill>
              </a:rPr>
              <a:t> </a:t>
            </a:r>
            <a:r>
              <a:rPr lang="en" sz="1100" b="1">
                <a:solidFill>
                  <a:schemeClr val="dk1"/>
                </a:solidFill>
              </a:rPr>
              <a:t>COMET</a:t>
            </a:r>
            <a:endParaRPr sz="1100" b="1">
              <a:solidFill>
                <a:schemeClr val="dk1"/>
              </a:solidFill>
            </a:endParaRPr>
          </a:p>
          <a:p>
            <a:pPr marL="0" lvl="0" indent="0" algn="ctr" rtl="0">
              <a:spcBef>
                <a:spcPts val="0"/>
              </a:spcBef>
              <a:spcAft>
                <a:spcPts val="0"/>
              </a:spcAft>
              <a:buClr>
                <a:schemeClr val="dk1"/>
              </a:buClr>
              <a:buSzPts val="1100"/>
              <a:buFont typeface="Arial"/>
              <a:buNone/>
            </a:pPr>
            <a:r>
              <a:rPr lang="en" sz="1000">
                <a:solidFill>
                  <a:schemeClr val="dk1"/>
                </a:solidFill>
              </a:rPr>
              <a:t> </a:t>
            </a:r>
            <a:r>
              <a:rPr lang="en" sz="1000" b="1">
                <a:solidFill>
                  <a:schemeClr val="dk1"/>
                </a:solidFill>
              </a:rPr>
              <a:t>(GPT-2</a:t>
            </a:r>
            <a:r>
              <a:rPr lang="en" sz="1000">
                <a:solidFill>
                  <a:schemeClr val="dk1"/>
                </a:solidFill>
              </a:rPr>
              <a:t> FINE-TUNED</a:t>
            </a:r>
            <a:endParaRPr sz="1000">
              <a:solidFill>
                <a:schemeClr val="dk1"/>
              </a:solidFill>
            </a:endParaRPr>
          </a:p>
          <a:p>
            <a:pPr marL="0" lvl="0" indent="0" algn="ctr" rtl="0">
              <a:spcBef>
                <a:spcPts val="0"/>
              </a:spcBef>
              <a:spcAft>
                <a:spcPts val="0"/>
              </a:spcAft>
              <a:buClr>
                <a:schemeClr val="dk1"/>
              </a:buClr>
              <a:buSzPts val="1100"/>
              <a:buFont typeface="Arial"/>
              <a:buNone/>
            </a:pPr>
            <a:r>
              <a:rPr lang="en" sz="1000">
                <a:solidFill>
                  <a:schemeClr val="dk1"/>
                </a:solidFill>
              </a:rPr>
              <a:t>    ON </a:t>
            </a:r>
            <a:r>
              <a:rPr lang="en" sz="1000" b="1">
                <a:solidFill>
                  <a:schemeClr val="dk1"/>
                </a:solidFill>
              </a:rPr>
              <a:t>CONCEPTNET)</a:t>
            </a:r>
            <a:endParaRPr sz="1000"/>
          </a:p>
        </p:txBody>
      </p:sp>
      <p:sp>
        <p:nvSpPr>
          <p:cNvPr id="343" name="Google Shape;343;p36"/>
          <p:cNvSpPr/>
          <p:nvPr/>
        </p:nvSpPr>
        <p:spPr>
          <a:xfrm>
            <a:off x="5734100" y="1633069"/>
            <a:ext cx="1671600" cy="689100"/>
          </a:xfrm>
          <a:prstGeom prst="plus">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ROBERTA LARGE</a:t>
            </a:r>
            <a:endParaRPr sz="1000" b="1"/>
          </a:p>
          <a:p>
            <a:pPr marL="0" lvl="0" indent="0" algn="ctr" rtl="0">
              <a:spcBef>
                <a:spcPts val="0"/>
              </a:spcBef>
              <a:spcAft>
                <a:spcPts val="0"/>
              </a:spcAft>
              <a:buNone/>
            </a:pPr>
            <a:r>
              <a:rPr lang="en" sz="1000" b="1"/>
              <a:t> FINE-TUNED ON</a:t>
            </a:r>
            <a:endParaRPr sz="1000" b="1"/>
          </a:p>
          <a:p>
            <a:pPr marL="457200" lvl="0" indent="0" algn="l" rtl="0">
              <a:spcBef>
                <a:spcPts val="0"/>
              </a:spcBef>
              <a:spcAft>
                <a:spcPts val="0"/>
              </a:spcAft>
              <a:buNone/>
            </a:pPr>
            <a:r>
              <a:rPr lang="en" sz="1000" b="1"/>
              <a:t>   MNLI</a:t>
            </a:r>
            <a:endParaRPr sz="1000" b="1"/>
          </a:p>
        </p:txBody>
      </p:sp>
      <p:sp>
        <p:nvSpPr>
          <p:cNvPr id="344" name="Google Shape;344;p36"/>
          <p:cNvSpPr txBox="1"/>
          <p:nvPr/>
        </p:nvSpPr>
        <p:spPr>
          <a:xfrm>
            <a:off x="4997700" y="614769"/>
            <a:ext cx="951300" cy="28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chemeClr val="dk1"/>
                </a:solidFill>
              </a:rPr>
              <a:t>CONCAT</a:t>
            </a:r>
            <a:endParaRPr sz="1000">
              <a:solidFill>
                <a:schemeClr val="dk1"/>
              </a:solidFill>
            </a:endParaRPr>
          </a:p>
        </p:txBody>
      </p:sp>
      <p:sp>
        <p:nvSpPr>
          <p:cNvPr id="325" name="Google Shape;325;p36"/>
          <p:cNvSpPr txBox="1"/>
          <p:nvPr/>
        </p:nvSpPr>
        <p:spPr>
          <a:xfrm>
            <a:off x="7529150" y="681444"/>
            <a:ext cx="979800" cy="4911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a:t>SARCASTIC</a:t>
            </a:r>
            <a:endParaRPr sz="1000"/>
          </a:p>
          <a:p>
            <a:pPr marL="0" lvl="0" indent="0" algn="l" rtl="0">
              <a:spcBef>
                <a:spcPts val="0"/>
              </a:spcBef>
              <a:spcAft>
                <a:spcPts val="0"/>
              </a:spcAft>
              <a:buNone/>
            </a:pPr>
            <a:r>
              <a:rPr lang="en" sz="1000"/>
              <a:t>   OUTPUT</a:t>
            </a:r>
            <a:endParaRPr sz="1000"/>
          </a:p>
        </p:txBody>
      </p:sp>
      <p:sp>
        <p:nvSpPr>
          <p:cNvPr id="345" name="Google Shape;345;p36"/>
          <p:cNvSpPr txBox="1"/>
          <p:nvPr/>
        </p:nvSpPr>
        <p:spPr>
          <a:xfrm>
            <a:off x="4839500" y="3237632"/>
            <a:ext cx="979800" cy="2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   RETRIEVAL</a:t>
            </a:r>
            <a:endParaRPr sz="1000" b="1"/>
          </a:p>
        </p:txBody>
      </p:sp>
      <p:cxnSp>
        <p:nvCxnSpPr>
          <p:cNvPr id="346" name="Google Shape;346;p36"/>
          <p:cNvCxnSpPr>
            <a:stCxn id="320" idx="0"/>
            <a:endCxn id="329" idx="1"/>
          </p:cNvCxnSpPr>
          <p:nvPr/>
        </p:nvCxnSpPr>
        <p:spPr>
          <a:xfrm rot="-5400000">
            <a:off x="1509000" y="317569"/>
            <a:ext cx="749100" cy="1969800"/>
          </a:xfrm>
          <a:prstGeom prst="bentConnector2">
            <a:avLst/>
          </a:prstGeom>
          <a:noFill/>
          <a:ln w="19050" cap="flat" cmpd="sng">
            <a:solidFill>
              <a:schemeClr val="dk2"/>
            </a:solidFill>
            <a:prstDash val="solid"/>
            <a:round/>
            <a:headEnd type="none" w="med" len="med"/>
            <a:tailEnd type="stealth" w="med" len="med"/>
          </a:ln>
        </p:spPr>
      </p:cxnSp>
      <p:cxnSp>
        <p:nvCxnSpPr>
          <p:cNvPr id="347" name="Google Shape;347;p36"/>
          <p:cNvCxnSpPr>
            <a:stCxn id="320" idx="2"/>
            <a:endCxn id="331" idx="1"/>
          </p:cNvCxnSpPr>
          <p:nvPr/>
        </p:nvCxnSpPr>
        <p:spPr>
          <a:xfrm rot="-5400000" flipH="1">
            <a:off x="352650" y="2824219"/>
            <a:ext cx="1467300" cy="375300"/>
          </a:xfrm>
          <a:prstGeom prst="bentConnector2">
            <a:avLst/>
          </a:prstGeom>
          <a:noFill/>
          <a:ln w="19050" cap="flat" cmpd="sng">
            <a:solidFill>
              <a:schemeClr val="dk2"/>
            </a:solidFill>
            <a:prstDash val="solid"/>
            <a:round/>
            <a:headEnd type="none" w="med" len="med"/>
            <a:tailEnd type="stealth" w="med" len="med"/>
          </a:ln>
        </p:spPr>
      </p:cxnSp>
      <p:sp>
        <p:nvSpPr>
          <p:cNvPr id="348" name="Google Shape;348;p36"/>
          <p:cNvSpPr txBox="1"/>
          <p:nvPr/>
        </p:nvSpPr>
        <p:spPr>
          <a:xfrm>
            <a:off x="899300" y="2339194"/>
            <a:ext cx="13290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POS TAGGING</a:t>
            </a:r>
            <a:endParaRPr sz="1000" b="1"/>
          </a:p>
        </p:txBody>
      </p:sp>
      <p:cxnSp>
        <p:nvCxnSpPr>
          <p:cNvPr id="349" name="Google Shape;349;p36"/>
          <p:cNvCxnSpPr>
            <a:stCxn id="336" idx="1"/>
            <a:endCxn id="332" idx="3"/>
          </p:cNvCxnSpPr>
          <p:nvPr/>
        </p:nvCxnSpPr>
        <p:spPr>
          <a:xfrm rot="10800000">
            <a:off x="4877300" y="3745369"/>
            <a:ext cx="838500" cy="0"/>
          </a:xfrm>
          <a:prstGeom prst="straightConnector1">
            <a:avLst/>
          </a:prstGeom>
          <a:noFill/>
          <a:ln w="19050" cap="flat" cmpd="sng">
            <a:solidFill>
              <a:srgbClr val="000000"/>
            </a:solidFill>
            <a:prstDash val="solid"/>
            <a:round/>
            <a:headEnd type="triangle" w="med" len="med"/>
            <a:tailEnd type="none" w="med" len="med"/>
          </a:ln>
        </p:spPr>
      </p:cxnSp>
      <p:sp>
        <p:nvSpPr>
          <p:cNvPr id="350" name="Google Shape;350;p36"/>
          <p:cNvSpPr txBox="1"/>
          <p:nvPr/>
        </p:nvSpPr>
        <p:spPr>
          <a:xfrm>
            <a:off x="2663150" y="120344"/>
            <a:ext cx="1824600" cy="491100"/>
          </a:xfrm>
          <a:prstGeom prst="rect">
            <a:avLst/>
          </a:prstGeom>
          <a:noFill/>
          <a:ln w="9525" cap="flat" cmpd="sng">
            <a:solidFill>
              <a:srgbClr val="741B47"/>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rgbClr val="000000"/>
              </a:buClr>
              <a:buSzPts val="1100"/>
              <a:buFont typeface="Arial"/>
              <a:buNone/>
            </a:pPr>
            <a:r>
              <a:rPr lang="en" sz="1000" b="1">
                <a:solidFill>
                  <a:schemeClr val="dk1"/>
                </a:solidFill>
              </a:rPr>
              <a:t>zero visibility in fog makes driving </a:t>
            </a:r>
            <a:r>
              <a:rPr lang="en" sz="1000" b="1">
                <a:solidFill>
                  <a:srgbClr val="0000FF"/>
                </a:solidFill>
              </a:rPr>
              <a:t>easy</a:t>
            </a:r>
            <a:r>
              <a:rPr lang="en" sz="1000" b="1">
                <a:solidFill>
                  <a:schemeClr val="dk1"/>
                </a:solidFill>
              </a:rPr>
              <a:t>   </a:t>
            </a:r>
            <a:endParaRPr/>
          </a:p>
        </p:txBody>
      </p:sp>
      <p:sp>
        <p:nvSpPr>
          <p:cNvPr id="351" name="Google Shape;351;p36"/>
          <p:cNvSpPr txBox="1"/>
          <p:nvPr/>
        </p:nvSpPr>
        <p:spPr>
          <a:xfrm>
            <a:off x="5599400" y="1467794"/>
            <a:ext cx="2929200" cy="1467300"/>
          </a:xfrm>
          <a:prstGeom prst="rect">
            <a:avLst/>
          </a:prstGeom>
          <a:solidFill>
            <a:srgbClr val="A000FF">
              <a:alpha val="5590"/>
            </a:srgbClr>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100" b="1">
                <a:solidFill>
                  <a:srgbClr val="674EA7"/>
                </a:solidFill>
              </a:rPr>
              <a:t>RANKING OF </a:t>
            </a:r>
            <a:endParaRPr sz="1100" b="1">
              <a:solidFill>
                <a:srgbClr val="674EA7"/>
              </a:solidFill>
            </a:endParaRPr>
          </a:p>
          <a:p>
            <a:pPr marL="0" lvl="0" indent="0" algn="r" rtl="0">
              <a:spcBef>
                <a:spcPts val="0"/>
              </a:spcBef>
              <a:spcAft>
                <a:spcPts val="0"/>
              </a:spcAft>
              <a:buNone/>
            </a:pPr>
            <a:r>
              <a:rPr lang="en" sz="1100" b="1">
                <a:solidFill>
                  <a:srgbClr val="674EA7"/>
                </a:solidFill>
              </a:rPr>
              <a:t>SEMANTIC</a:t>
            </a:r>
            <a:endParaRPr sz="1100" b="1">
              <a:solidFill>
                <a:srgbClr val="674EA7"/>
              </a:solidFill>
            </a:endParaRPr>
          </a:p>
          <a:p>
            <a:pPr marL="0" lvl="0" indent="0" algn="r" rtl="0">
              <a:spcBef>
                <a:spcPts val="0"/>
              </a:spcBef>
              <a:spcAft>
                <a:spcPts val="0"/>
              </a:spcAft>
              <a:buNone/>
            </a:pPr>
            <a:r>
              <a:rPr lang="en" sz="1100" b="1">
                <a:solidFill>
                  <a:srgbClr val="674EA7"/>
                </a:solidFill>
              </a:rPr>
              <a:t>  INCONGRUITY</a:t>
            </a:r>
            <a:endParaRPr sz="1100" b="1">
              <a:solidFill>
                <a:srgbClr val="674EA7"/>
              </a:solidFill>
            </a:endParaRPr>
          </a:p>
        </p:txBody>
      </p:sp>
      <p:sp>
        <p:nvSpPr>
          <p:cNvPr id="352" name="Google Shape;352;p36"/>
          <p:cNvSpPr txBox="1"/>
          <p:nvPr/>
        </p:nvSpPr>
        <p:spPr>
          <a:xfrm>
            <a:off x="994800" y="3158994"/>
            <a:ext cx="7474500" cy="1317900"/>
          </a:xfrm>
          <a:prstGeom prst="rect">
            <a:avLst/>
          </a:prstGeom>
          <a:solidFill>
            <a:srgbClr val="00FFA5">
              <a:alpha val="7819"/>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38761D"/>
                </a:solidFill>
              </a:rPr>
              <a:t>                                                       </a:t>
            </a:r>
            <a:endParaRPr sz="1100" b="1">
              <a:solidFill>
                <a:srgbClr val="38761D"/>
              </a:solidFill>
            </a:endParaRPr>
          </a:p>
          <a:p>
            <a:pPr marL="0" lvl="0" indent="0" algn="l" rtl="0">
              <a:spcBef>
                <a:spcPts val="0"/>
              </a:spcBef>
              <a:spcAft>
                <a:spcPts val="0"/>
              </a:spcAft>
              <a:buNone/>
            </a:pPr>
            <a:endParaRPr sz="1100" b="1">
              <a:solidFill>
                <a:srgbClr val="38761D"/>
              </a:solidFill>
            </a:endParaRPr>
          </a:p>
          <a:p>
            <a:pPr marL="0" lvl="0" indent="0" algn="l" rtl="0">
              <a:spcBef>
                <a:spcPts val="0"/>
              </a:spcBef>
              <a:spcAft>
                <a:spcPts val="0"/>
              </a:spcAft>
              <a:buNone/>
            </a:pPr>
            <a:endParaRPr sz="1100" b="1">
              <a:solidFill>
                <a:srgbClr val="38761D"/>
              </a:solidFill>
            </a:endParaRPr>
          </a:p>
          <a:p>
            <a:pPr marL="0" lvl="0" indent="0" algn="l" rtl="0">
              <a:spcBef>
                <a:spcPts val="0"/>
              </a:spcBef>
              <a:spcAft>
                <a:spcPts val="0"/>
              </a:spcAft>
              <a:buNone/>
            </a:pPr>
            <a:endParaRPr sz="1100" b="1">
              <a:solidFill>
                <a:srgbClr val="38761D"/>
              </a:solidFill>
            </a:endParaRPr>
          </a:p>
          <a:p>
            <a:pPr marL="0" lvl="0" indent="0" algn="l" rtl="0">
              <a:spcBef>
                <a:spcPts val="0"/>
              </a:spcBef>
              <a:spcAft>
                <a:spcPts val="0"/>
              </a:spcAft>
              <a:buNone/>
            </a:pPr>
            <a:endParaRPr sz="1100" b="1">
              <a:solidFill>
                <a:srgbClr val="38761D"/>
              </a:solidFill>
            </a:endParaRPr>
          </a:p>
          <a:p>
            <a:pPr marL="0" lvl="0" indent="0" algn="l" rtl="0">
              <a:spcBef>
                <a:spcPts val="0"/>
              </a:spcBef>
              <a:spcAft>
                <a:spcPts val="0"/>
              </a:spcAft>
              <a:buNone/>
            </a:pPr>
            <a:endParaRPr sz="700" b="1">
              <a:solidFill>
                <a:srgbClr val="38761D"/>
              </a:solidFill>
            </a:endParaRPr>
          </a:p>
          <a:p>
            <a:pPr marL="0" lvl="0" indent="0" algn="l" rtl="0">
              <a:spcBef>
                <a:spcPts val="0"/>
              </a:spcBef>
              <a:spcAft>
                <a:spcPts val="0"/>
              </a:spcAft>
              <a:buNone/>
            </a:pPr>
            <a:r>
              <a:rPr lang="en" sz="1100" b="1">
                <a:solidFill>
                  <a:srgbClr val="38761D"/>
                </a:solidFill>
              </a:rPr>
              <a:t>                                           RETRIEVAL OF COMMONSENSE CONTEXT</a:t>
            </a:r>
            <a:endParaRPr sz="1100" b="1">
              <a:solidFill>
                <a:srgbClr val="38761D"/>
              </a:solidFill>
            </a:endParaRPr>
          </a:p>
        </p:txBody>
      </p:sp>
      <p:pic>
        <p:nvPicPr>
          <p:cNvPr id="353" name="Google Shape;353;p36"/>
          <p:cNvPicPr preferRelativeResize="0"/>
          <p:nvPr/>
        </p:nvPicPr>
        <p:blipFill>
          <a:blip r:embed="rId3">
            <a:alphaModFix/>
          </a:blip>
          <a:stretch>
            <a:fillRect/>
          </a:stretch>
        </p:blipFill>
        <p:spPr>
          <a:xfrm>
            <a:off x="156300" y="127969"/>
            <a:ext cx="838500" cy="768163"/>
          </a:xfrm>
          <a:prstGeom prst="rect">
            <a:avLst/>
          </a:prstGeom>
          <a:noFill/>
          <a:ln>
            <a:noFill/>
          </a:ln>
        </p:spPr>
      </p:pic>
      <p:sp>
        <p:nvSpPr>
          <p:cNvPr id="354" name="Google Shape;354;p36"/>
          <p:cNvSpPr txBox="1">
            <a:spLocks noGrp="1"/>
          </p:cNvSpPr>
          <p:nvPr>
            <p:ph type="sldNum" idx="12"/>
          </p:nvPr>
        </p:nvSpPr>
        <p:spPr>
          <a:xfrm>
            <a:off x="8472458" y="470416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42</a:t>
            </a:fld>
            <a:endParaRPr/>
          </a:p>
        </p:txBody>
      </p:sp>
      <p:sp>
        <p:nvSpPr>
          <p:cNvPr id="2" name="Rectangle 1"/>
          <p:cNvSpPr/>
          <p:nvPr/>
        </p:nvSpPr>
        <p:spPr>
          <a:xfrm>
            <a:off x="4454820" y="2417862"/>
            <a:ext cx="284052" cy="307777"/>
          </a:xfrm>
          <a:prstGeom prst="rect">
            <a:avLst/>
          </a:prstGeom>
        </p:spPr>
        <p:txBody>
          <a:bodyPr wrap="none">
            <a:spAutoFit/>
          </a:bodyPr>
          <a:lstStyle/>
          <a:p>
            <a:r>
              <a:rPr lang="sk-SK" dirty="0"/>
              <a:t>  </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9"/>
          <p:cNvSpPr txBox="1"/>
          <p:nvPr/>
        </p:nvSpPr>
        <p:spPr>
          <a:xfrm>
            <a:off x="156300" y="1636075"/>
            <a:ext cx="1484700" cy="6012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a:t>NON-SARCASTIC   UTTERANCE</a:t>
            </a:r>
            <a:r>
              <a:rPr lang="en" sz="1200" b="1">
                <a:solidFill>
                  <a:schemeClr val="dk1"/>
                </a:solidFill>
              </a:rPr>
              <a:t> INPUT</a:t>
            </a:r>
            <a:endParaRPr sz="1000"/>
          </a:p>
        </p:txBody>
      </p:sp>
      <p:sp>
        <p:nvSpPr>
          <p:cNvPr id="210" name="Google Shape;210;p29"/>
          <p:cNvSpPr txBox="1"/>
          <p:nvPr/>
        </p:nvSpPr>
        <p:spPr>
          <a:xfrm>
            <a:off x="1924750" y="582625"/>
            <a:ext cx="3000000" cy="974700"/>
          </a:xfrm>
          <a:prstGeom prst="rect">
            <a:avLst/>
          </a:prstGeom>
          <a:solidFill>
            <a:srgbClr val="FFCD00">
              <a:alpha val="1676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b="1">
              <a:solidFill>
                <a:srgbClr val="B45F06"/>
              </a:solidFill>
            </a:endParaRPr>
          </a:p>
          <a:p>
            <a:pPr marL="0" lvl="0" indent="0" algn="l" rtl="0">
              <a:spcBef>
                <a:spcPts val="0"/>
              </a:spcBef>
              <a:spcAft>
                <a:spcPts val="0"/>
              </a:spcAft>
              <a:buNone/>
            </a:pPr>
            <a:endParaRPr sz="1200" b="1">
              <a:solidFill>
                <a:srgbClr val="B45F06"/>
              </a:solidFill>
            </a:endParaRPr>
          </a:p>
          <a:p>
            <a:pPr marL="0" lvl="0" indent="0" algn="l" rtl="0">
              <a:spcBef>
                <a:spcPts val="0"/>
              </a:spcBef>
              <a:spcAft>
                <a:spcPts val="0"/>
              </a:spcAft>
              <a:buNone/>
            </a:pPr>
            <a:endParaRPr sz="1200" b="1">
              <a:solidFill>
                <a:srgbClr val="B45F06"/>
              </a:solidFill>
            </a:endParaRPr>
          </a:p>
          <a:p>
            <a:pPr marL="0" lvl="0" indent="0" algn="l" rtl="0">
              <a:spcBef>
                <a:spcPts val="0"/>
              </a:spcBef>
              <a:spcAft>
                <a:spcPts val="0"/>
              </a:spcAft>
              <a:buNone/>
            </a:pPr>
            <a:endParaRPr sz="600" b="1">
              <a:solidFill>
                <a:srgbClr val="B45F06"/>
              </a:solidFill>
            </a:endParaRPr>
          </a:p>
          <a:p>
            <a:pPr marL="0" lvl="0" indent="0" algn="l" rtl="0">
              <a:spcBef>
                <a:spcPts val="0"/>
              </a:spcBef>
              <a:spcAft>
                <a:spcPts val="0"/>
              </a:spcAft>
              <a:buNone/>
            </a:pPr>
            <a:r>
              <a:rPr lang="en" sz="1100" b="1">
                <a:solidFill>
                  <a:srgbClr val="B45F06"/>
                </a:solidFill>
              </a:rPr>
              <a:t>REVERSAL OF VALENCE</a:t>
            </a:r>
            <a:endParaRPr sz="1100" b="1">
              <a:solidFill>
                <a:srgbClr val="B45F06"/>
              </a:solidFill>
            </a:endParaRPr>
          </a:p>
        </p:txBody>
      </p:sp>
      <p:sp>
        <p:nvSpPr>
          <p:cNvPr id="211" name="Google Shape;211;p29"/>
          <p:cNvSpPr txBox="1"/>
          <p:nvPr/>
        </p:nvSpPr>
        <p:spPr>
          <a:xfrm>
            <a:off x="2868325" y="623875"/>
            <a:ext cx="1878600" cy="526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a:t>NON-SARCASTIC                                             UTTERANCE  </a:t>
            </a:r>
            <a:r>
              <a:rPr lang="en" sz="1000" b="1"/>
              <a:t>REVERSED</a:t>
            </a:r>
            <a:endParaRPr sz="1000" b="1"/>
          </a:p>
        </p:txBody>
      </p:sp>
      <p:sp>
        <p:nvSpPr>
          <p:cNvPr id="212" name="Google Shape;212;p29"/>
          <p:cNvSpPr txBox="1"/>
          <p:nvPr/>
        </p:nvSpPr>
        <p:spPr>
          <a:xfrm>
            <a:off x="1900850" y="548575"/>
            <a:ext cx="1137600" cy="33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chemeClr val="dk1"/>
                </a:solidFill>
              </a:rPr>
              <a:t>  REVERSE</a:t>
            </a:r>
            <a:endParaRPr/>
          </a:p>
        </p:txBody>
      </p:sp>
      <p:sp>
        <p:nvSpPr>
          <p:cNvPr id="213" name="Google Shape;213;p29"/>
          <p:cNvSpPr txBox="1"/>
          <p:nvPr/>
        </p:nvSpPr>
        <p:spPr>
          <a:xfrm>
            <a:off x="1689550" y="1668530"/>
            <a:ext cx="1824600" cy="501900"/>
          </a:xfrm>
          <a:prstGeom prst="rect">
            <a:avLst/>
          </a:prstGeom>
          <a:noFill/>
          <a:ln w="9525" cap="flat" cmpd="sng">
            <a:solidFill>
              <a:srgbClr val="741B47"/>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chemeClr val="dk1"/>
                </a:solidFill>
              </a:rPr>
              <a:t>zero visibility in fog makes driving </a:t>
            </a:r>
            <a:r>
              <a:rPr lang="en" sz="1000" b="1">
                <a:solidFill>
                  <a:srgbClr val="0000FF"/>
                </a:solidFill>
              </a:rPr>
              <a:t>difficult</a:t>
            </a:r>
            <a:r>
              <a:rPr lang="en" sz="1000" b="1">
                <a:solidFill>
                  <a:schemeClr val="dk1"/>
                </a:solidFill>
              </a:rPr>
              <a:t>   </a:t>
            </a:r>
            <a:endParaRPr/>
          </a:p>
        </p:txBody>
      </p:sp>
      <p:cxnSp>
        <p:nvCxnSpPr>
          <p:cNvPr id="214" name="Google Shape;214;p29"/>
          <p:cNvCxnSpPr>
            <a:stCxn id="209" idx="0"/>
            <a:endCxn id="211" idx="1"/>
          </p:cNvCxnSpPr>
          <p:nvPr/>
        </p:nvCxnSpPr>
        <p:spPr>
          <a:xfrm rot="-5400000">
            <a:off x="1509000" y="276625"/>
            <a:ext cx="749100" cy="1969800"/>
          </a:xfrm>
          <a:prstGeom prst="bentConnector2">
            <a:avLst/>
          </a:prstGeom>
          <a:noFill/>
          <a:ln w="19050" cap="flat" cmpd="sng">
            <a:solidFill>
              <a:schemeClr val="dk2"/>
            </a:solidFill>
            <a:prstDash val="solid"/>
            <a:round/>
            <a:headEnd type="none" w="med" len="med"/>
            <a:tailEnd type="stealth" w="med" len="med"/>
          </a:ln>
        </p:spPr>
      </p:cxnSp>
      <p:sp>
        <p:nvSpPr>
          <p:cNvPr id="215" name="Google Shape;215;p29"/>
          <p:cNvSpPr txBox="1"/>
          <p:nvPr/>
        </p:nvSpPr>
        <p:spPr>
          <a:xfrm>
            <a:off x="2663150" y="79400"/>
            <a:ext cx="1824600" cy="491100"/>
          </a:xfrm>
          <a:prstGeom prst="rect">
            <a:avLst/>
          </a:prstGeom>
          <a:noFill/>
          <a:ln w="9525" cap="flat" cmpd="sng">
            <a:solidFill>
              <a:srgbClr val="741B47"/>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rgbClr val="000000"/>
              </a:buClr>
              <a:buSzPts val="1100"/>
              <a:buFont typeface="Arial"/>
              <a:buNone/>
            </a:pPr>
            <a:r>
              <a:rPr lang="en" sz="1000" b="1">
                <a:solidFill>
                  <a:schemeClr val="dk1"/>
                </a:solidFill>
              </a:rPr>
              <a:t>zero visibility in fog makes driving </a:t>
            </a:r>
            <a:r>
              <a:rPr lang="en" sz="1000" b="1">
                <a:solidFill>
                  <a:srgbClr val="0000FF"/>
                </a:solidFill>
              </a:rPr>
              <a:t>easy</a:t>
            </a:r>
            <a:r>
              <a:rPr lang="en" sz="1000" b="1">
                <a:solidFill>
                  <a:schemeClr val="dk1"/>
                </a:solidFill>
              </a:rPr>
              <a:t>   </a:t>
            </a:r>
            <a:endParaRPr/>
          </a:p>
        </p:txBody>
      </p:sp>
    </p:spTree>
    <p:extLst>
      <p:ext uri="{BB962C8B-B14F-4D97-AF65-F5344CB8AC3E}">
        <p14:creationId xmlns:p14="http://schemas.microsoft.com/office/powerpoint/2010/main" val="1174880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childTnLst>
                                </p:cTn>
                              </p:par>
                              <p:par>
                                <p:cTn id="8" presetID="10" presetClass="entr" presetSubtype="0" fill="hold" nodeType="withEffect">
                                  <p:stCondLst>
                                    <p:cond delay="0"/>
                                  </p:stCondLst>
                                  <p:childTnLst>
                                    <p:set>
                                      <p:cBhvr>
                                        <p:cTn id="9" dur="1" fill="hold">
                                          <p:stCondLst>
                                            <p:cond delay="0"/>
                                          </p:stCondLst>
                                        </p:cTn>
                                        <p:tgtEl>
                                          <p:spTgt spid="211"/>
                                        </p:tgtEl>
                                        <p:attrNameLst>
                                          <p:attrName>style.visibility</p:attrName>
                                        </p:attrNameLst>
                                      </p:cBhvr>
                                      <p:to>
                                        <p:strVal val="visible"/>
                                      </p:to>
                                    </p:set>
                                    <p:animEffect transition="in" filter="fade">
                                      <p:cBhvr>
                                        <p:cTn id="10" dur="1000"/>
                                        <p:tgtEl>
                                          <p:spTgt spid="211"/>
                                        </p:tgtEl>
                                      </p:cBhvr>
                                    </p:animEffect>
                                  </p:childTnLst>
                                </p:cTn>
                              </p:par>
                              <p:par>
                                <p:cTn id="11" presetID="10" presetClass="entr" presetSubtype="0" fill="hold"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1000"/>
                                        <p:tgtEl>
                                          <p:spTgt spid="212"/>
                                        </p:tgtEl>
                                      </p:cBhvr>
                                    </p:animEffect>
                                  </p:childTnLst>
                                </p:cTn>
                              </p:par>
                              <p:par>
                                <p:cTn id="14" presetID="10" presetClass="entr" presetSubtype="0" fill="hold" nodeType="withEffect">
                                  <p:stCondLst>
                                    <p:cond delay="0"/>
                                  </p:stCondLst>
                                  <p:childTnLst>
                                    <p:set>
                                      <p:cBhvr>
                                        <p:cTn id="15" dur="1" fill="hold">
                                          <p:stCondLst>
                                            <p:cond delay="0"/>
                                          </p:stCondLst>
                                        </p:cTn>
                                        <p:tgtEl>
                                          <p:spTgt spid="214"/>
                                        </p:tgtEl>
                                        <p:attrNameLst>
                                          <p:attrName>style.visibility</p:attrName>
                                        </p:attrNameLst>
                                      </p:cBhvr>
                                      <p:to>
                                        <p:strVal val="visible"/>
                                      </p:to>
                                    </p:set>
                                    <p:animEffect transition="in" filter="fade">
                                      <p:cBhvr>
                                        <p:cTn id="16" dur="1000"/>
                                        <p:tgtEl>
                                          <p:spTgt spid="214"/>
                                        </p:tgtEl>
                                      </p:cBhvr>
                                    </p:animEffect>
                                  </p:childTnLst>
                                </p:cTn>
                              </p:par>
                              <p:par>
                                <p:cTn id="17" presetID="10" presetClass="entr" presetSubtype="0" fill="hold" nodeType="withEffect">
                                  <p:stCondLst>
                                    <p:cond delay="0"/>
                                  </p:stCondLst>
                                  <p:childTnLst>
                                    <p:set>
                                      <p:cBhvr>
                                        <p:cTn id="18" dur="1" fill="hold">
                                          <p:stCondLst>
                                            <p:cond delay="0"/>
                                          </p:stCondLst>
                                        </p:cTn>
                                        <p:tgtEl>
                                          <p:spTgt spid="215"/>
                                        </p:tgtEl>
                                        <p:attrNameLst>
                                          <p:attrName>style.visibility</p:attrName>
                                        </p:attrNameLst>
                                      </p:cBhvr>
                                      <p:to>
                                        <p:strVal val="visible"/>
                                      </p:to>
                                    </p:set>
                                    <p:animEffect transition="in" filter="fade">
                                      <p:cBhvr>
                                        <p:cTn id="19" dur="10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0"/>
          <p:cNvSpPr txBox="1"/>
          <p:nvPr/>
        </p:nvSpPr>
        <p:spPr>
          <a:xfrm>
            <a:off x="156300" y="1636075"/>
            <a:ext cx="1484700" cy="6012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a:t>NON-SARCASTIC   UTTERANCE</a:t>
            </a:r>
            <a:r>
              <a:rPr lang="en" sz="1200" b="1">
                <a:solidFill>
                  <a:schemeClr val="dk1"/>
                </a:solidFill>
              </a:rPr>
              <a:t> INPUT</a:t>
            </a:r>
            <a:endParaRPr sz="1000"/>
          </a:p>
        </p:txBody>
      </p:sp>
      <p:sp>
        <p:nvSpPr>
          <p:cNvPr id="221" name="Google Shape;221;p30"/>
          <p:cNvSpPr txBox="1"/>
          <p:nvPr/>
        </p:nvSpPr>
        <p:spPr>
          <a:xfrm>
            <a:off x="8155975" y="1380575"/>
            <a:ext cx="8865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cxnSp>
        <p:nvCxnSpPr>
          <p:cNvPr id="222" name="Google Shape;222;p30"/>
          <p:cNvCxnSpPr>
            <a:stCxn id="223" idx="3"/>
            <a:endCxn id="224" idx="1"/>
          </p:cNvCxnSpPr>
          <p:nvPr/>
        </p:nvCxnSpPr>
        <p:spPr>
          <a:xfrm>
            <a:off x="2945600" y="3704425"/>
            <a:ext cx="688200" cy="0"/>
          </a:xfrm>
          <a:prstGeom prst="straightConnector1">
            <a:avLst/>
          </a:prstGeom>
          <a:noFill/>
          <a:ln w="19050" cap="flat" cmpd="sng">
            <a:solidFill>
              <a:srgbClr val="000000"/>
            </a:solidFill>
            <a:prstDash val="solid"/>
            <a:round/>
            <a:headEnd type="none" w="med" len="med"/>
            <a:tailEnd type="triangle" w="med" len="med"/>
          </a:ln>
        </p:spPr>
      </p:cxnSp>
      <p:sp>
        <p:nvSpPr>
          <p:cNvPr id="225" name="Google Shape;225;p30"/>
          <p:cNvSpPr txBox="1"/>
          <p:nvPr/>
        </p:nvSpPr>
        <p:spPr>
          <a:xfrm>
            <a:off x="1135250" y="2616150"/>
            <a:ext cx="1920000" cy="501900"/>
          </a:xfrm>
          <a:prstGeom prst="rect">
            <a:avLst/>
          </a:prstGeom>
          <a:noFill/>
          <a:ln>
            <a:noFill/>
          </a:ln>
        </p:spPr>
        <p:txBody>
          <a:bodyPr spcFirstLastPara="1" wrap="square" lIns="91425" tIns="91425" rIns="91425" bIns="91425" anchor="t" anchorCtr="0">
            <a:noAutofit/>
          </a:bodyPr>
          <a:lstStyle/>
          <a:p>
            <a:pPr marL="0" lvl="0" indent="0" algn="l" rtl="0">
              <a:lnSpc>
                <a:spcPct val="6000"/>
              </a:lnSpc>
              <a:spcBef>
                <a:spcPts val="0"/>
              </a:spcBef>
              <a:spcAft>
                <a:spcPts val="0"/>
              </a:spcAft>
              <a:buNone/>
            </a:pPr>
            <a:endParaRPr sz="1000" b="1">
              <a:solidFill>
                <a:srgbClr val="A64D79"/>
              </a:solidFill>
            </a:endParaRPr>
          </a:p>
          <a:p>
            <a:pPr marL="0" lvl="0" indent="0" algn="l" rtl="0">
              <a:lnSpc>
                <a:spcPct val="6000"/>
              </a:lnSpc>
              <a:spcBef>
                <a:spcPts val="1200"/>
              </a:spcBef>
              <a:spcAft>
                <a:spcPts val="0"/>
              </a:spcAft>
              <a:buNone/>
            </a:pPr>
            <a:r>
              <a:rPr lang="en" sz="1000" b="1">
                <a:solidFill>
                  <a:srgbClr val="A64D79"/>
                </a:solidFill>
              </a:rPr>
              <a:t>Inputs: zero, visibility, </a:t>
            </a:r>
            <a:endParaRPr sz="1000" b="1">
              <a:solidFill>
                <a:srgbClr val="A64D79"/>
              </a:solidFill>
            </a:endParaRPr>
          </a:p>
          <a:p>
            <a:pPr marL="0" lvl="0" indent="0" algn="l" rtl="0">
              <a:lnSpc>
                <a:spcPct val="6000"/>
              </a:lnSpc>
              <a:spcBef>
                <a:spcPts val="1200"/>
              </a:spcBef>
              <a:spcAft>
                <a:spcPts val="1200"/>
              </a:spcAft>
              <a:buNone/>
            </a:pPr>
            <a:r>
              <a:rPr lang="en" sz="1000" b="1">
                <a:solidFill>
                  <a:srgbClr val="A64D79"/>
                </a:solidFill>
              </a:rPr>
              <a:t>fog,makes, driving, difficult </a:t>
            </a:r>
            <a:r>
              <a:rPr lang="en" sz="1000" b="1">
                <a:solidFill>
                  <a:schemeClr val="dk1"/>
                </a:solidFill>
              </a:rPr>
              <a:t>   </a:t>
            </a:r>
            <a:endParaRPr/>
          </a:p>
        </p:txBody>
      </p:sp>
      <p:sp>
        <p:nvSpPr>
          <p:cNvPr id="226" name="Google Shape;226;p30"/>
          <p:cNvSpPr txBox="1"/>
          <p:nvPr/>
        </p:nvSpPr>
        <p:spPr>
          <a:xfrm>
            <a:off x="2898650" y="3440188"/>
            <a:ext cx="782100" cy="205200"/>
          </a:xfrm>
          <a:prstGeom prst="rect">
            <a:avLst/>
          </a:prstGeom>
          <a:noFill/>
          <a:ln>
            <a:noFill/>
          </a:ln>
        </p:spPr>
        <p:txBody>
          <a:bodyPr spcFirstLastPara="1" wrap="square" lIns="91425" tIns="91425" rIns="91425" bIns="91425" anchor="t" anchorCtr="0">
            <a:noAutofit/>
          </a:bodyPr>
          <a:lstStyle/>
          <a:p>
            <a:pPr marL="0" lvl="0" indent="0" algn="l" rtl="0">
              <a:lnSpc>
                <a:spcPct val="50000"/>
              </a:lnSpc>
              <a:spcBef>
                <a:spcPts val="0"/>
              </a:spcBef>
              <a:spcAft>
                <a:spcPts val="1600"/>
              </a:spcAft>
              <a:buNone/>
            </a:pPr>
            <a:r>
              <a:rPr lang="en" sz="1000" b="1">
                <a:solidFill>
                  <a:schemeClr val="dk1"/>
                </a:solidFill>
              </a:rPr>
              <a:t>CAUSES</a:t>
            </a:r>
            <a:endParaRPr/>
          </a:p>
        </p:txBody>
      </p:sp>
      <p:sp>
        <p:nvSpPr>
          <p:cNvPr id="227" name="Google Shape;227;p30"/>
          <p:cNvSpPr txBox="1"/>
          <p:nvPr/>
        </p:nvSpPr>
        <p:spPr>
          <a:xfrm>
            <a:off x="3669475" y="3175950"/>
            <a:ext cx="1273800" cy="205200"/>
          </a:xfrm>
          <a:prstGeom prst="rect">
            <a:avLst/>
          </a:prstGeom>
          <a:noFill/>
          <a:ln>
            <a:noFill/>
          </a:ln>
        </p:spPr>
        <p:txBody>
          <a:bodyPr spcFirstLastPara="1" wrap="square" lIns="91425" tIns="91425" rIns="91425" bIns="91425" anchor="t" anchorCtr="0">
            <a:noAutofit/>
          </a:bodyPr>
          <a:lstStyle/>
          <a:p>
            <a:pPr marL="0" lvl="0" indent="0" algn="l" rtl="0">
              <a:lnSpc>
                <a:spcPct val="50000"/>
              </a:lnSpc>
              <a:spcBef>
                <a:spcPts val="0"/>
              </a:spcBef>
              <a:spcAft>
                <a:spcPts val="1600"/>
              </a:spcAft>
              <a:buNone/>
            </a:pPr>
            <a:r>
              <a:rPr lang="en" sz="1000" b="1">
                <a:solidFill>
                  <a:srgbClr val="9900FF"/>
                </a:solidFill>
              </a:rPr>
              <a:t>Output: accident</a:t>
            </a:r>
            <a:endParaRPr/>
          </a:p>
        </p:txBody>
      </p:sp>
      <p:sp>
        <p:nvSpPr>
          <p:cNvPr id="228" name="Google Shape;228;p30"/>
          <p:cNvSpPr txBox="1"/>
          <p:nvPr/>
        </p:nvSpPr>
        <p:spPr>
          <a:xfrm>
            <a:off x="5715800" y="3329875"/>
            <a:ext cx="2648400" cy="749100"/>
          </a:xfrm>
          <a:prstGeom prst="rect">
            <a:avLst/>
          </a:prstGeom>
          <a:noFill/>
          <a:ln w="9525" cap="flat" cmpd="sng">
            <a:solidFill>
              <a:srgbClr val="741B47"/>
            </a:solidFill>
            <a:prstDash val="dash"/>
            <a:round/>
            <a:headEnd type="none" w="sm" len="sm"/>
            <a:tailEnd type="none" w="sm" len="sm"/>
          </a:ln>
        </p:spPr>
        <p:txBody>
          <a:bodyPr spcFirstLastPara="1" wrap="square" lIns="91425" tIns="91425" rIns="91425" bIns="91425" anchor="b" anchorCtr="0">
            <a:noAutofit/>
          </a:bodyPr>
          <a:lstStyle/>
          <a:p>
            <a:pPr marL="0" lvl="0" indent="0" algn="l" rtl="0">
              <a:lnSpc>
                <a:spcPct val="6000"/>
              </a:lnSpc>
              <a:spcBef>
                <a:spcPts val="0"/>
              </a:spcBef>
              <a:spcAft>
                <a:spcPts val="0"/>
              </a:spcAft>
              <a:buNone/>
            </a:pPr>
            <a:r>
              <a:rPr lang="en" sz="1000">
                <a:solidFill>
                  <a:srgbClr val="274E13"/>
                </a:solidFill>
              </a:rPr>
              <a:t>suffered three cracked ribs in the </a:t>
            </a:r>
            <a:r>
              <a:rPr lang="en" sz="1000" b="1" i="1">
                <a:solidFill>
                  <a:srgbClr val="274E13"/>
                </a:solidFill>
              </a:rPr>
              <a:t>accident</a:t>
            </a:r>
            <a:r>
              <a:rPr lang="en" sz="1000">
                <a:solidFill>
                  <a:srgbClr val="274E13"/>
                </a:solidFill>
              </a:rPr>
              <a:t>.</a:t>
            </a:r>
            <a:endParaRPr sz="1000">
              <a:solidFill>
                <a:srgbClr val="274E13"/>
              </a:solidFill>
            </a:endParaRPr>
          </a:p>
          <a:p>
            <a:pPr marL="0" lvl="0" indent="0" algn="l" rtl="0">
              <a:lnSpc>
                <a:spcPct val="6000"/>
              </a:lnSpc>
              <a:spcBef>
                <a:spcPts val="1200"/>
              </a:spcBef>
              <a:spcAft>
                <a:spcPts val="0"/>
              </a:spcAft>
              <a:buNone/>
            </a:pPr>
            <a:r>
              <a:rPr lang="en" sz="1000">
                <a:solidFill>
                  <a:srgbClr val="274E13"/>
                </a:solidFill>
              </a:rPr>
              <a:t>I injured my spine in a riding </a:t>
            </a:r>
            <a:r>
              <a:rPr lang="en" sz="1000" b="1" i="1">
                <a:solidFill>
                  <a:srgbClr val="274E13"/>
                </a:solidFill>
              </a:rPr>
              <a:t>accident</a:t>
            </a:r>
            <a:r>
              <a:rPr lang="en" sz="1000">
                <a:solidFill>
                  <a:srgbClr val="274E13"/>
                </a:solidFill>
              </a:rPr>
              <a:t>.</a:t>
            </a:r>
            <a:endParaRPr sz="1000">
              <a:solidFill>
                <a:srgbClr val="274E13"/>
              </a:solidFill>
            </a:endParaRPr>
          </a:p>
          <a:p>
            <a:pPr marL="0" lvl="0" indent="0" algn="ctr" rtl="0">
              <a:lnSpc>
                <a:spcPct val="6000"/>
              </a:lnSpc>
              <a:spcBef>
                <a:spcPts val="1200"/>
              </a:spcBef>
              <a:spcAft>
                <a:spcPts val="1200"/>
              </a:spcAft>
              <a:buNone/>
            </a:pPr>
            <a:r>
              <a:rPr lang="en" sz="1000">
                <a:solidFill>
                  <a:srgbClr val="274E13"/>
                </a:solidFill>
              </a:rPr>
              <a:t>…...</a:t>
            </a:r>
            <a:endParaRPr sz="1000">
              <a:solidFill>
                <a:srgbClr val="274E13"/>
              </a:solidFill>
            </a:endParaRPr>
          </a:p>
        </p:txBody>
      </p:sp>
      <p:sp>
        <p:nvSpPr>
          <p:cNvPr id="229" name="Google Shape;229;p30"/>
          <p:cNvSpPr txBox="1"/>
          <p:nvPr/>
        </p:nvSpPr>
        <p:spPr>
          <a:xfrm>
            <a:off x="1689550" y="1668530"/>
            <a:ext cx="1824600" cy="501900"/>
          </a:xfrm>
          <a:prstGeom prst="rect">
            <a:avLst/>
          </a:prstGeom>
          <a:noFill/>
          <a:ln w="9525" cap="flat" cmpd="sng">
            <a:solidFill>
              <a:srgbClr val="741B47"/>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chemeClr val="dk1"/>
                </a:solidFill>
              </a:rPr>
              <a:t>zero visibility in fog makes driving </a:t>
            </a:r>
            <a:r>
              <a:rPr lang="en" sz="1000" b="1">
                <a:solidFill>
                  <a:srgbClr val="0000FF"/>
                </a:solidFill>
              </a:rPr>
              <a:t>difficult</a:t>
            </a:r>
            <a:r>
              <a:rPr lang="en" sz="1000" b="1">
                <a:solidFill>
                  <a:schemeClr val="dk1"/>
                </a:solidFill>
              </a:rPr>
              <a:t>   </a:t>
            </a:r>
            <a:endParaRPr/>
          </a:p>
        </p:txBody>
      </p:sp>
      <p:sp>
        <p:nvSpPr>
          <p:cNvPr id="224" name="Google Shape;224;p30"/>
          <p:cNvSpPr/>
          <p:nvPr/>
        </p:nvSpPr>
        <p:spPr>
          <a:xfrm>
            <a:off x="3633900" y="3444175"/>
            <a:ext cx="1243500" cy="52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t>COMMONSENSE</a:t>
            </a:r>
            <a:endParaRPr sz="1000"/>
          </a:p>
          <a:p>
            <a:pPr marL="0" lvl="0" indent="0" algn="l" rtl="0">
              <a:spcBef>
                <a:spcPts val="0"/>
              </a:spcBef>
              <a:spcAft>
                <a:spcPts val="0"/>
              </a:spcAft>
              <a:buNone/>
            </a:pPr>
            <a:r>
              <a:rPr lang="en" sz="1000"/>
              <a:t>TERM / PHRASE</a:t>
            </a:r>
            <a:endParaRPr sz="1000"/>
          </a:p>
        </p:txBody>
      </p:sp>
      <p:sp>
        <p:nvSpPr>
          <p:cNvPr id="223" name="Google Shape;223;p30"/>
          <p:cNvSpPr/>
          <p:nvPr/>
        </p:nvSpPr>
        <p:spPr>
          <a:xfrm>
            <a:off x="1274000" y="3176725"/>
            <a:ext cx="1671600" cy="1055400"/>
          </a:xfrm>
          <a:prstGeom prst="plus">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spcBef>
                <a:spcPts val="0"/>
              </a:spcBef>
              <a:spcAft>
                <a:spcPts val="0"/>
              </a:spcAft>
              <a:buClr>
                <a:schemeClr val="dk1"/>
              </a:buClr>
              <a:buSzPts val="1100"/>
              <a:buFont typeface="Arial"/>
              <a:buNone/>
            </a:pPr>
            <a:r>
              <a:rPr lang="en" sz="1000" b="1">
                <a:solidFill>
                  <a:schemeClr val="dk1"/>
                </a:solidFill>
              </a:rPr>
              <a:t> </a:t>
            </a:r>
            <a:r>
              <a:rPr lang="en" sz="1100" b="1">
                <a:solidFill>
                  <a:schemeClr val="dk1"/>
                </a:solidFill>
              </a:rPr>
              <a:t>COMET</a:t>
            </a:r>
            <a:endParaRPr sz="1100" b="1">
              <a:solidFill>
                <a:schemeClr val="dk1"/>
              </a:solidFill>
            </a:endParaRPr>
          </a:p>
          <a:p>
            <a:pPr marL="0" lvl="0" indent="0" algn="ctr" rtl="0">
              <a:spcBef>
                <a:spcPts val="0"/>
              </a:spcBef>
              <a:spcAft>
                <a:spcPts val="0"/>
              </a:spcAft>
              <a:buClr>
                <a:schemeClr val="dk1"/>
              </a:buClr>
              <a:buSzPts val="1100"/>
              <a:buFont typeface="Arial"/>
              <a:buNone/>
            </a:pPr>
            <a:r>
              <a:rPr lang="en" sz="1000">
                <a:solidFill>
                  <a:schemeClr val="dk1"/>
                </a:solidFill>
              </a:rPr>
              <a:t> </a:t>
            </a:r>
            <a:r>
              <a:rPr lang="en" sz="1000" b="1">
                <a:solidFill>
                  <a:schemeClr val="dk1"/>
                </a:solidFill>
              </a:rPr>
              <a:t>(GPT-2</a:t>
            </a:r>
            <a:r>
              <a:rPr lang="en" sz="1000">
                <a:solidFill>
                  <a:schemeClr val="dk1"/>
                </a:solidFill>
              </a:rPr>
              <a:t> FINE-TUNED</a:t>
            </a:r>
            <a:endParaRPr sz="1000">
              <a:solidFill>
                <a:schemeClr val="dk1"/>
              </a:solidFill>
            </a:endParaRPr>
          </a:p>
          <a:p>
            <a:pPr marL="0" lvl="0" indent="0" algn="ctr" rtl="0">
              <a:spcBef>
                <a:spcPts val="0"/>
              </a:spcBef>
              <a:spcAft>
                <a:spcPts val="0"/>
              </a:spcAft>
              <a:buClr>
                <a:schemeClr val="dk1"/>
              </a:buClr>
              <a:buSzPts val="1100"/>
              <a:buFont typeface="Arial"/>
              <a:buNone/>
            </a:pPr>
            <a:r>
              <a:rPr lang="en" sz="1000">
                <a:solidFill>
                  <a:schemeClr val="dk1"/>
                </a:solidFill>
              </a:rPr>
              <a:t>    ON </a:t>
            </a:r>
            <a:r>
              <a:rPr lang="en" sz="1000" b="1">
                <a:solidFill>
                  <a:schemeClr val="dk1"/>
                </a:solidFill>
              </a:rPr>
              <a:t>CONCEPTNET)</a:t>
            </a:r>
            <a:endParaRPr sz="1000"/>
          </a:p>
        </p:txBody>
      </p:sp>
      <p:sp>
        <p:nvSpPr>
          <p:cNvPr id="230" name="Google Shape;230;p30"/>
          <p:cNvSpPr txBox="1"/>
          <p:nvPr/>
        </p:nvSpPr>
        <p:spPr>
          <a:xfrm>
            <a:off x="4839500" y="3196688"/>
            <a:ext cx="979800" cy="2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   RETRIEVAL</a:t>
            </a:r>
            <a:endParaRPr sz="1000" b="1"/>
          </a:p>
        </p:txBody>
      </p:sp>
      <p:cxnSp>
        <p:nvCxnSpPr>
          <p:cNvPr id="231" name="Google Shape;231;p30"/>
          <p:cNvCxnSpPr>
            <a:stCxn id="220" idx="2"/>
            <a:endCxn id="223" idx="1"/>
          </p:cNvCxnSpPr>
          <p:nvPr/>
        </p:nvCxnSpPr>
        <p:spPr>
          <a:xfrm rot="-5400000" flipH="1">
            <a:off x="352650" y="2783275"/>
            <a:ext cx="1467300" cy="375300"/>
          </a:xfrm>
          <a:prstGeom prst="bentConnector2">
            <a:avLst/>
          </a:prstGeom>
          <a:noFill/>
          <a:ln w="19050" cap="flat" cmpd="sng">
            <a:solidFill>
              <a:schemeClr val="dk2"/>
            </a:solidFill>
            <a:prstDash val="solid"/>
            <a:round/>
            <a:headEnd type="none" w="med" len="med"/>
            <a:tailEnd type="stealth" w="med" len="med"/>
          </a:ln>
        </p:spPr>
      </p:cxnSp>
      <p:sp>
        <p:nvSpPr>
          <p:cNvPr id="232" name="Google Shape;232;p30"/>
          <p:cNvSpPr txBox="1"/>
          <p:nvPr/>
        </p:nvSpPr>
        <p:spPr>
          <a:xfrm>
            <a:off x="899300" y="2298250"/>
            <a:ext cx="13290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POS TAGGING</a:t>
            </a:r>
            <a:endParaRPr sz="1000" b="1"/>
          </a:p>
        </p:txBody>
      </p:sp>
      <p:cxnSp>
        <p:nvCxnSpPr>
          <p:cNvPr id="233" name="Google Shape;233;p30"/>
          <p:cNvCxnSpPr>
            <a:stCxn id="228" idx="1"/>
            <a:endCxn id="224" idx="3"/>
          </p:cNvCxnSpPr>
          <p:nvPr/>
        </p:nvCxnSpPr>
        <p:spPr>
          <a:xfrm rot="10800000">
            <a:off x="4877300" y="3704425"/>
            <a:ext cx="838500" cy="0"/>
          </a:xfrm>
          <a:prstGeom prst="straightConnector1">
            <a:avLst/>
          </a:prstGeom>
          <a:noFill/>
          <a:ln w="19050" cap="flat" cmpd="sng">
            <a:solidFill>
              <a:srgbClr val="000000"/>
            </a:solidFill>
            <a:prstDash val="solid"/>
            <a:round/>
            <a:headEnd type="triangle" w="med" len="med"/>
            <a:tailEnd type="none" w="med" len="med"/>
          </a:ln>
        </p:spPr>
      </p:cxnSp>
      <p:sp>
        <p:nvSpPr>
          <p:cNvPr id="234" name="Google Shape;234;p30"/>
          <p:cNvSpPr txBox="1"/>
          <p:nvPr/>
        </p:nvSpPr>
        <p:spPr>
          <a:xfrm>
            <a:off x="1054250" y="3118050"/>
            <a:ext cx="7474500" cy="1731000"/>
          </a:xfrm>
          <a:prstGeom prst="rect">
            <a:avLst/>
          </a:prstGeom>
          <a:solidFill>
            <a:srgbClr val="00FFA5">
              <a:alpha val="7819"/>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38761D"/>
                </a:solidFill>
              </a:rPr>
              <a:t>                                                       </a:t>
            </a:r>
            <a:endParaRPr sz="1100" b="1">
              <a:solidFill>
                <a:srgbClr val="38761D"/>
              </a:solidFill>
            </a:endParaRPr>
          </a:p>
          <a:p>
            <a:pPr marL="0" lvl="0" indent="0" algn="l" rtl="0">
              <a:spcBef>
                <a:spcPts val="0"/>
              </a:spcBef>
              <a:spcAft>
                <a:spcPts val="0"/>
              </a:spcAft>
              <a:buNone/>
            </a:pPr>
            <a:endParaRPr sz="1100" b="1">
              <a:solidFill>
                <a:srgbClr val="38761D"/>
              </a:solidFill>
            </a:endParaRPr>
          </a:p>
          <a:p>
            <a:pPr marL="0" lvl="0" indent="0" algn="l" rtl="0">
              <a:spcBef>
                <a:spcPts val="0"/>
              </a:spcBef>
              <a:spcAft>
                <a:spcPts val="0"/>
              </a:spcAft>
              <a:buNone/>
            </a:pPr>
            <a:endParaRPr sz="1100" b="1">
              <a:solidFill>
                <a:srgbClr val="38761D"/>
              </a:solidFill>
            </a:endParaRPr>
          </a:p>
          <a:p>
            <a:pPr marL="0" lvl="0" indent="0" algn="l" rtl="0">
              <a:spcBef>
                <a:spcPts val="0"/>
              </a:spcBef>
              <a:spcAft>
                <a:spcPts val="0"/>
              </a:spcAft>
              <a:buNone/>
            </a:pPr>
            <a:endParaRPr sz="1100" b="1">
              <a:solidFill>
                <a:srgbClr val="38761D"/>
              </a:solidFill>
            </a:endParaRPr>
          </a:p>
          <a:p>
            <a:pPr marL="0" lvl="0" indent="0" algn="l" rtl="0">
              <a:spcBef>
                <a:spcPts val="0"/>
              </a:spcBef>
              <a:spcAft>
                <a:spcPts val="0"/>
              </a:spcAft>
              <a:buNone/>
            </a:pPr>
            <a:endParaRPr sz="1100" b="1">
              <a:solidFill>
                <a:srgbClr val="38761D"/>
              </a:solidFill>
            </a:endParaRPr>
          </a:p>
          <a:p>
            <a:pPr marL="0" lvl="0" indent="0" algn="l" rtl="0">
              <a:spcBef>
                <a:spcPts val="0"/>
              </a:spcBef>
              <a:spcAft>
                <a:spcPts val="0"/>
              </a:spcAft>
              <a:buNone/>
            </a:pPr>
            <a:endParaRPr sz="700" b="1">
              <a:solidFill>
                <a:srgbClr val="38761D"/>
              </a:solidFill>
            </a:endParaRPr>
          </a:p>
          <a:p>
            <a:pPr marL="0" lvl="0" indent="0" algn="l" rtl="0">
              <a:spcBef>
                <a:spcPts val="0"/>
              </a:spcBef>
              <a:spcAft>
                <a:spcPts val="0"/>
              </a:spcAft>
              <a:buNone/>
            </a:pPr>
            <a:r>
              <a:rPr lang="en" sz="1100" b="1">
                <a:solidFill>
                  <a:srgbClr val="38761D"/>
                </a:solidFill>
              </a:rPr>
              <a:t>                                           RETRIEVAL OF COMMONSENSE CONTEXT</a:t>
            </a:r>
            <a:endParaRPr sz="1100" b="1">
              <a:solidFill>
                <a:srgbClr val="38761D"/>
              </a:solidFill>
            </a:endParaRPr>
          </a:p>
        </p:txBody>
      </p:sp>
      <p:pic>
        <p:nvPicPr>
          <p:cNvPr id="235" name="Google Shape;235;p30"/>
          <p:cNvPicPr preferRelativeResize="0"/>
          <p:nvPr/>
        </p:nvPicPr>
        <p:blipFill>
          <a:blip r:embed="rId3">
            <a:alphaModFix/>
          </a:blip>
          <a:stretch>
            <a:fillRect/>
          </a:stretch>
        </p:blipFill>
        <p:spPr>
          <a:xfrm>
            <a:off x="4806975" y="327325"/>
            <a:ext cx="4148050" cy="1970925"/>
          </a:xfrm>
          <a:prstGeom prst="rect">
            <a:avLst/>
          </a:prstGeom>
          <a:noFill/>
          <a:ln w="19050" cap="flat" cmpd="sng">
            <a:solidFill>
              <a:schemeClr val="dk2"/>
            </a:solidFill>
            <a:prstDash val="solid"/>
            <a:round/>
            <a:headEnd type="none" w="sm" len="sm"/>
            <a:tailEnd type="none" w="sm" len="sm"/>
          </a:ln>
        </p:spPr>
      </p:pic>
      <p:sp>
        <p:nvSpPr>
          <p:cNvPr id="236" name="Google Shape;236;p30"/>
          <p:cNvSpPr txBox="1"/>
          <p:nvPr/>
        </p:nvSpPr>
        <p:spPr>
          <a:xfrm>
            <a:off x="5624300" y="2501600"/>
            <a:ext cx="2513400" cy="31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COMET (</a:t>
            </a:r>
            <a:r>
              <a:rPr lang="en" sz="1300">
                <a:highlight>
                  <a:srgbClr val="F6F8FA"/>
                </a:highlight>
              </a:rPr>
              <a:t>Bosselut et al 2019)</a:t>
            </a:r>
            <a:endParaRPr sz="1300">
              <a:highlight>
                <a:srgbClr val="F6F8FA"/>
              </a:highlight>
            </a:endParaRPr>
          </a:p>
          <a:p>
            <a:pPr marL="0" lvl="0" indent="0" algn="l" rtl="0">
              <a:spcBef>
                <a:spcPts val="0"/>
              </a:spcBef>
              <a:spcAft>
                <a:spcPts val="0"/>
              </a:spcAft>
              <a:buNone/>
            </a:pPr>
            <a:endParaRPr/>
          </a:p>
        </p:txBody>
      </p:sp>
      <p:sp>
        <p:nvSpPr>
          <p:cNvPr id="2" name="TextBox 1"/>
          <p:cNvSpPr txBox="1"/>
          <p:nvPr/>
        </p:nvSpPr>
        <p:spPr>
          <a:xfrm>
            <a:off x="6337738" y="4290800"/>
            <a:ext cx="1818237" cy="307777"/>
          </a:xfrm>
          <a:prstGeom prst="rect">
            <a:avLst/>
          </a:prstGeom>
          <a:noFill/>
        </p:spPr>
        <p:txBody>
          <a:bodyPr wrap="square" rtlCol="0">
            <a:spAutoFit/>
          </a:bodyPr>
          <a:lstStyle/>
          <a:p>
            <a:r>
              <a:rPr lang="en-US" dirty="0" err="1" smtClean="0"/>
              <a:t>Sentencedict.com</a:t>
            </a:r>
            <a:endParaRPr lang="en-US" dirty="0" smtClean="0"/>
          </a:p>
        </p:txBody>
      </p:sp>
    </p:spTree>
    <p:extLst>
      <p:ext uri="{BB962C8B-B14F-4D97-AF65-F5344CB8AC3E}">
        <p14:creationId xmlns:p14="http://schemas.microsoft.com/office/powerpoint/2010/main" val="212604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1000"/>
                                        <p:tgtEl>
                                          <p:spTgt spid="222"/>
                                        </p:tgtEl>
                                      </p:cBhvr>
                                    </p:animEffect>
                                  </p:childTnLst>
                                </p:cTn>
                              </p:par>
                              <p:par>
                                <p:cTn id="8" presetID="10" presetClass="entr" presetSubtype="0" fill="hold" nodeType="withEffect">
                                  <p:stCondLst>
                                    <p:cond delay="0"/>
                                  </p:stCondLst>
                                  <p:childTnLst>
                                    <p:set>
                                      <p:cBhvr>
                                        <p:cTn id="9" dur="1" fill="hold">
                                          <p:stCondLst>
                                            <p:cond delay="0"/>
                                          </p:stCondLst>
                                        </p:cTn>
                                        <p:tgtEl>
                                          <p:spTgt spid="225"/>
                                        </p:tgtEl>
                                        <p:attrNameLst>
                                          <p:attrName>style.visibility</p:attrName>
                                        </p:attrNameLst>
                                      </p:cBhvr>
                                      <p:to>
                                        <p:strVal val="visible"/>
                                      </p:to>
                                    </p:set>
                                    <p:animEffect transition="in" filter="fade">
                                      <p:cBhvr>
                                        <p:cTn id="10" dur="1000"/>
                                        <p:tgtEl>
                                          <p:spTgt spid="225"/>
                                        </p:tgtEl>
                                      </p:cBhvr>
                                    </p:animEffect>
                                  </p:childTnLst>
                                </p:cTn>
                              </p:par>
                              <p:par>
                                <p:cTn id="11" presetID="10" presetClass="entr" presetSubtype="0" fill="hold" nodeType="withEffect">
                                  <p:stCondLst>
                                    <p:cond delay="0"/>
                                  </p:stCondLst>
                                  <p:childTnLst>
                                    <p:set>
                                      <p:cBhvr>
                                        <p:cTn id="12" dur="1" fill="hold">
                                          <p:stCondLst>
                                            <p:cond delay="0"/>
                                          </p:stCondLst>
                                        </p:cTn>
                                        <p:tgtEl>
                                          <p:spTgt spid="226"/>
                                        </p:tgtEl>
                                        <p:attrNameLst>
                                          <p:attrName>style.visibility</p:attrName>
                                        </p:attrNameLst>
                                      </p:cBhvr>
                                      <p:to>
                                        <p:strVal val="visible"/>
                                      </p:to>
                                    </p:set>
                                    <p:animEffect transition="in" filter="fade">
                                      <p:cBhvr>
                                        <p:cTn id="13" dur="1000"/>
                                        <p:tgtEl>
                                          <p:spTgt spid="226"/>
                                        </p:tgtEl>
                                      </p:cBhvr>
                                    </p:animEffect>
                                  </p:childTnLst>
                                </p:cTn>
                              </p:par>
                              <p:par>
                                <p:cTn id="14" presetID="10" presetClass="entr" presetSubtype="0" fill="hold" nodeType="withEffect">
                                  <p:stCondLst>
                                    <p:cond delay="0"/>
                                  </p:stCondLst>
                                  <p:childTnLst>
                                    <p:set>
                                      <p:cBhvr>
                                        <p:cTn id="15" dur="1" fill="hold">
                                          <p:stCondLst>
                                            <p:cond delay="0"/>
                                          </p:stCondLst>
                                        </p:cTn>
                                        <p:tgtEl>
                                          <p:spTgt spid="227"/>
                                        </p:tgtEl>
                                        <p:attrNameLst>
                                          <p:attrName>style.visibility</p:attrName>
                                        </p:attrNameLst>
                                      </p:cBhvr>
                                      <p:to>
                                        <p:strVal val="visible"/>
                                      </p:to>
                                    </p:set>
                                    <p:animEffect transition="in" filter="fade">
                                      <p:cBhvr>
                                        <p:cTn id="16" dur="1000"/>
                                        <p:tgtEl>
                                          <p:spTgt spid="227"/>
                                        </p:tgtEl>
                                      </p:cBhvr>
                                    </p:animEffect>
                                  </p:childTnLst>
                                </p:cTn>
                              </p:par>
                              <p:par>
                                <p:cTn id="17" presetID="10" presetClass="entr" presetSubtype="0" fill="hold" nodeType="withEffect">
                                  <p:stCondLst>
                                    <p:cond delay="0"/>
                                  </p:stCondLst>
                                  <p:childTnLst>
                                    <p:set>
                                      <p:cBhvr>
                                        <p:cTn id="18" dur="1" fill="hold">
                                          <p:stCondLst>
                                            <p:cond delay="0"/>
                                          </p:stCondLst>
                                        </p:cTn>
                                        <p:tgtEl>
                                          <p:spTgt spid="228"/>
                                        </p:tgtEl>
                                        <p:attrNameLst>
                                          <p:attrName>style.visibility</p:attrName>
                                        </p:attrNameLst>
                                      </p:cBhvr>
                                      <p:to>
                                        <p:strVal val="visible"/>
                                      </p:to>
                                    </p:set>
                                    <p:animEffect transition="in" filter="fade">
                                      <p:cBhvr>
                                        <p:cTn id="19" dur="1000"/>
                                        <p:tgtEl>
                                          <p:spTgt spid="228"/>
                                        </p:tgtEl>
                                      </p:cBhvr>
                                    </p:animEffect>
                                  </p:childTnLst>
                                </p:cTn>
                              </p:par>
                              <p:par>
                                <p:cTn id="20" presetID="10" presetClass="entr" presetSubtype="0" fill="hold" nodeType="withEffect">
                                  <p:stCondLst>
                                    <p:cond delay="0"/>
                                  </p:stCondLst>
                                  <p:childTnLst>
                                    <p:set>
                                      <p:cBhvr>
                                        <p:cTn id="21" dur="1" fill="hold">
                                          <p:stCondLst>
                                            <p:cond delay="0"/>
                                          </p:stCondLst>
                                        </p:cTn>
                                        <p:tgtEl>
                                          <p:spTgt spid="224"/>
                                        </p:tgtEl>
                                        <p:attrNameLst>
                                          <p:attrName>style.visibility</p:attrName>
                                        </p:attrNameLst>
                                      </p:cBhvr>
                                      <p:to>
                                        <p:strVal val="visible"/>
                                      </p:to>
                                    </p:set>
                                    <p:animEffect transition="in" filter="fade">
                                      <p:cBhvr>
                                        <p:cTn id="22" dur="1000"/>
                                        <p:tgtEl>
                                          <p:spTgt spid="224"/>
                                        </p:tgtEl>
                                      </p:cBhvr>
                                    </p:animEffect>
                                  </p:childTnLst>
                                </p:cTn>
                              </p:par>
                              <p:par>
                                <p:cTn id="23" presetID="10" presetClass="entr" presetSubtype="0" fill="hold" nodeType="withEffect">
                                  <p:stCondLst>
                                    <p:cond delay="0"/>
                                  </p:stCondLst>
                                  <p:childTnLst>
                                    <p:set>
                                      <p:cBhvr>
                                        <p:cTn id="24" dur="1" fill="hold">
                                          <p:stCondLst>
                                            <p:cond delay="0"/>
                                          </p:stCondLst>
                                        </p:cTn>
                                        <p:tgtEl>
                                          <p:spTgt spid="223"/>
                                        </p:tgtEl>
                                        <p:attrNameLst>
                                          <p:attrName>style.visibility</p:attrName>
                                        </p:attrNameLst>
                                      </p:cBhvr>
                                      <p:to>
                                        <p:strVal val="visible"/>
                                      </p:to>
                                    </p:set>
                                    <p:animEffect transition="in" filter="fade">
                                      <p:cBhvr>
                                        <p:cTn id="25" dur="1000"/>
                                        <p:tgtEl>
                                          <p:spTgt spid="223"/>
                                        </p:tgtEl>
                                      </p:cBhvr>
                                    </p:animEffect>
                                  </p:childTnLst>
                                </p:cTn>
                              </p:par>
                              <p:par>
                                <p:cTn id="26" presetID="10" presetClass="entr" presetSubtype="0" fill="hold" nodeType="withEffect">
                                  <p:stCondLst>
                                    <p:cond delay="0"/>
                                  </p:stCondLst>
                                  <p:childTnLst>
                                    <p:set>
                                      <p:cBhvr>
                                        <p:cTn id="27" dur="1" fill="hold">
                                          <p:stCondLst>
                                            <p:cond delay="0"/>
                                          </p:stCondLst>
                                        </p:cTn>
                                        <p:tgtEl>
                                          <p:spTgt spid="230"/>
                                        </p:tgtEl>
                                        <p:attrNameLst>
                                          <p:attrName>style.visibility</p:attrName>
                                        </p:attrNameLst>
                                      </p:cBhvr>
                                      <p:to>
                                        <p:strVal val="visible"/>
                                      </p:to>
                                    </p:set>
                                    <p:animEffect transition="in" filter="fade">
                                      <p:cBhvr>
                                        <p:cTn id="28" dur="1000"/>
                                        <p:tgtEl>
                                          <p:spTgt spid="230"/>
                                        </p:tgtEl>
                                      </p:cBhvr>
                                    </p:animEffect>
                                  </p:childTnLst>
                                </p:cTn>
                              </p:par>
                              <p:par>
                                <p:cTn id="29" presetID="10" presetClass="entr" presetSubtype="0" fill="hold" nodeType="withEffect">
                                  <p:stCondLst>
                                    <p:cond delay="0"/>
                                  </p:stCondLst>
                                  <p:childTnLst>
                                    <p:set>
                                      <p:cBhvr>
                                        <p:cTn id="30" dur="1" fill="hold">
                                          <p:stCondLst>
                                            <p:cond delay="0"/>
                                          </p:stCondLst>
                                        </p:cTn>
                                        <p:tgtEl>
                                          <p:spTgt spid="231"/>
                                        </p:tgtEl>
                                        <p:attrNameLst>
                                          <p:attrName>style.visibility</p:attrName>
                                        </p:attrNameLst>
                                      </p:cBhvr>
                                      <p:to>
                                        <p:strVal val="visible"/>
                                      </p:to>
                                    </p:set>
                                    <p:animEffect transition="in" filter="fade">
                                      <p:cBhvr>
                                        <p:cTn id="31" dur="1000"/>
                                        <p:tgtEl>
                                          <p:spTgt spid="231"/>
                                        </p:tgtEl>
                                      </p:cBhvr>
                                    </p:animEffect>
                                  </p:childTnLst>
                                </p:cTn>
                              </p:par>
                              <p:par>
                                <p:cTn id="32" presetID="10" presetClass="entr" presetSubtype="0" fill="hold" nodeType="withEffect">
                                  <p:stCondLst>
                                    <p:cond delay="0"/>
                                  </p:stCondLst>
                                  <p:childTnLst>
                                    <p:set>
                                      <p:cBhvr>
                                        <p:cTn id="33" dur="1" fill="hold">
                                          <p:stCondLst>
                                            <p:cond delay="0"/>
                                          </p:stCondLst>
                                        </p:cTn>
                                        <p:tgtEl>
                                          <p:spTgt spid="232"/>
                                        </p:tgtEl>
                                        <p:attrNameLst>
                                          <p:attrName>style.visibility</p:attrName>
                                        </p:attrNameLst>
                                      </p:cBhvr>
                                      <p:to>
                                        <p:strVal val="visible"/>
                                      </p:to>
                                    </p:set>
                                    <p:animEffect transition="in" filter="fade">
                                      <p:cBhvr>
                                        <p:cTn id="34" dur="1000"/>
                                        <p:tgtEl>
                                          <p:spTgt spid="232"/>
                                        </p:tgtEl>
                                      </p:cBhvr>
                                    </p:animEffect>
                                  </p:childTnLst>
                                </p:cTn>
                              </p:par>
                              <p:par>
                                <p:cTn id="35" presetID="10" presetClass="entr" presetSubtype="0" fill="hold" nodeType="withEffect">
                                  <p:stCondLst>
                                    <p:cond delay="0"/>
                                  </p:stCondLst>
                                  <p:childTnLst>
                                    <p:set>
                                      <p:cBhvr>
                                        <p:cTn id="36" dur="1" fill="hold">
                                          <p:stCondLst>
                                            <p:cond delay="0"/>
                                          </p:stCondLst>
                                        </p:cTn>
                                        <p:tgtEl>
                                          <p:spTgt spid="233"/>
                                        </p:tgtEl>
                                        <p:attrNameLst>
                                          <p:attrName>style.visibility</p:attrName>
                                        </p:attrNameLst>
                                      </p:cBhvr>
                                      <p:to>
                                        <p:strVal val="visible"/>
                                      </p:to>
                                    </p:set>
                                    <p:animEffect transition="in" filter="fade">
                                      <p:cBhvr>
                                        <p:cTn id="37" dur="1000"/>
                                        <p:tgtEl>
                                          <p:spTgt spid="233"/>
                                        </p:tgtEl>
                                      </p:cBhvr>
                                    </p:animEffect>
                                  </p:childTnLst>
                                </p:cTn>
                              </p:par>
                              <p:par>
                                <p:cTn id="38" presetID="10" presetClass="entr" presetSubtype="0" fill="hold" nodeType="withEffect">
                                  <p:stCondLst>
                                    <p:cond delay="0"/>
                                  </p:stCondLst>
                                  <p:childTnLst>
                                    <p:set>
                                      <p:cBhvr>
                                        <p:cTn id="39" dur="1" fill="hold">
                                          <p:stCondLst>
                                            <p:cond delay="0"/>
                                          </p:stCondLst>
                                        </p:cTn>
                                        <p:tgtEl>
                                          <p:spTgt spid="234"/>
                                        </p:tgtEl>
                                        <p:attrNameLst>
                                          <p:attrName>style.visibility</p:attrName>
                                        </p:attrNameLst>
                                      </p:cBhvr>
                                      <p:to>
                                        <p:strVal val="visible"/>
                                      </p:to>
                                    </p:set>
                                    <p:animEffect transition="in" filter="fade">
                                      <p:cBhvr>
                                        <p:cTn id="40" dur="1000"/>
                                        <p:tgtEl>
                                          <p:spTgt spid="23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21"/>
                                        </p:tgtEl>
                                        <p:attrNameLst>
                                          <p:attrName>style.visibility</p:attrName>
                                        </p:attrNameLst>
                                      </p:cBhvr>
                                      <p:to>
                                        <p:strVal val="visible"/>
                                      </p:to>
                                    </p:set>
                                    <p:animEffect transition="in" filter="fade">
                                      <p:cBhvr>
                                        <p:cTn id="45" dur="1000"/>
                                        <p:tgtEl>
                                          <p:spTgt spid="221"/>
                                        </p:tgtEl>
                                      </p:cBhvr>
                                    </p:animEffect>
                                  </p:childTnLst>
                                </p:cTn>
                              </p:par>
                              <p:par>
                                <p:cTn id="46" presetID="10" presetClass="entr" presetSubtype="0" fill="hold" nodeType="withEffect">
                                  <p:stCondLst>
                                    <p:cond delay="0"/>
                                  </p:stCondLst>
                                  <p:childTnLst>
                                    <p:set>
                                      <p:cBhvr>
                                        <p:cTn id="47" dur="1" fill="hold">
                                          <p:stCondLst>
                                            <p:cond delay="0"/>
                                          </p:stCondLst>
                                        </p:cTn>
                                        <p:tgtEl>
                                          <p:spTgt spid="235"/>
                                        </p:tgtEl>
                                        <p:attrNameLst>
                                          <p:attrName>style.visibility</p:attrName>
                                        </p:attrNameLst>
                                      </p:cBhvr>
                                      <p:to>
                                        <p:strVal val="visible"/>
                                      </p:to>
                                    </p:set>
                                    <p:animEffect transition="in" filter="fade">
                                      <p:cBhvr>
                                        <p:cTn id="48" dur="1000"/>
                                        <p:tgtEl>
                                          <p:spTgt spid="235"/>
                                        </p:tgtEl>
                                      </p:cBhvr>
                                    </p:animEffect>
                                  </p:childTnLst>
                                </p:cTn>
                              </p:par>
                              <p:par>
                                <p:cTn id="49" presetID="10" presetClass="entr" presetSubtype="0" fill="hold" nodeType="withEffect">
                                  <p:stCondLst>
                                    <p:cond delay="0"/>
                                  </p:stCondLst>
                                  <p:childTnLst>
                                    <p:set>
                                      <p:cBhvr>
                                        <p:cTn id="50" dur="1" fill="hold">
                                          <p:stCondLst>
                                            <p:cond delay="0"/>
                                          </p:stCondLst>
                                        </p:cTn>
                                        <p:tgtEl>
                                          <p:spTgt spid="236"/>
                                        </p:tgtEl>
                                        <p:attrNameLst>
                                          <p:attrName>style.visibility</p:attrName>
                                        </p:attrNameLst>
                                      </p:cBhvr>
                                      <p:to>
                                        <p:strVal val="visible"/>
                                      </p:to>
                                    </p:set>
                                    <p:animEffect transition="in" filter="fade">
                                      <p:cBhvr>
                                        <p:cTn id="51" dur="10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cxnSp>
        <p:nvCxnSpPr>
          <p:cNvPr id="241" name="Google Shape;241;p31"/>
          <p:cNvCxnSpPr/>
          <p:nvPr/>
        </p:nvCxnSpPr>
        <p:spPr>
          <a:xfrm>
            <a:off x="6565150" y="2284050"/>
            <a:ext cx="0" cy="974700"/>
          </a:xfrm>
          <a:prstGeom prst="straightConnector1">
            <a:avLst/>
          </a:prstGeom>
          <a:noFill/>
          <a:ln w="19050" cap="flat" cmpd="sng">
            <a:solidFill>
              <a:srgbClr val="000000"/>
            </a:solidFill>
            <a:prstDash val="solid"/>
            <a:round/>
            <a:headEnd type="triangle" w="med" len="med"/>
            <a:tailEnd type="none" w="med" len="med"/>
          </a:ln>
        </p:spPr>
      </p:cxnSp>
      <p:cxnSp>
        <p:nvCxnSpPr>
          <p:cNvPr id="242" name="Google Shape;242;p31"/>
          <p:cNvCxnSpPr/>
          <p:nvPr/>
        </p:nvCxnSpPr>
        <p:spPr>
          <a:xfrm rot="10800000" flipH="1">
            <a:off x="6557913" y="1129700"/>
            <a:ext cx="7200" cy="665400"/>
          </a:xfrm>
          <a:prstGeom prst="straightConnector1">
            <a:avLst/>
          </a:prstGeom>
          <a:noFill/>
          <a:ln w="19050" cap="flat" cmpd="sng">
            <a:solidFill>
              <a:srgbClr val="000000"/>
            </a:solidFill>
            <a:prstDash val="solid"/>
            <a:round/>
            <a:headEnd type="none" w="med" len="med"/>
            <a:tailEnd type="triangle" w="med" len="med"/>
          </a:ln>
        </p:spPr>
      </p:cxnSp>
      <p:sp>
        <p:nvSpPr>
          <p:cNvPr id="243" name="Google Shape;243;p31"/>
          <p:cNvSpPr txBox="1"/>
          <p:nvPr/>
        </p:nvSpPr>
        <p:spPr>
          <a:xfrm>
            <a:off x="5990450" y="638600"/>
            <a:ext cx="1137600" cy="4911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a:t>TOP RANKED</a:t>
            </a:r>
            <a:endParaRPr sz="1000"/>
          </a:p>
          <a:p>
            <a:pPr marL="0" lvl="0" indent="0" algn="l" rtl="0">
              <a:spcBef>
                <a:spcPts val="0"/>
              </a:spcBef>
              <a:spcAft>
                <a:spcPts val="0"/>
              </a:spcAft>
              <a:buNone/>
            </a:pPr>
            <a:r>
              <a:rPr lang="en" sz="1000"/>
              <a:t>SENTENCE</a:t>
            </a:r>
            <a:endParaRPr sz="1000"/>
          </a:p>
        </p:txBody>
      </p:sp>
      <p:cxnSp>
        <p:nvCxnSpPr>
          <p:cNvPr id="244" name="Google Shape;244;p31"/>
          <p:cNvCxnSpPr>
            <a:stCxn id="243" idx="3"/>
            <a:endCxn id="245" idx="1"/>
          </p:cNvCxnSpPr>
          <p:nvPr/>
        </p:nvCxnSpPr>
        <p:spPr>
          <a:xfrm>
            <a:off x="7128050" y="884150"/>
            <a:ext cx="401100" cy="1800"/>
          </a:xfrm>
          <a:prstGeom prst="straightConnector1">
            <a:avLst/>
          </a:prstGeom>
          <a:noFill/>
          <a:ln w="19050" cap="flat" cmpd="sng">
            <a:solidFill>
              <a:srgbClr val="000000"/>
            </a:solidFill>
            <a:prstDash val="solid"/>
            <a:round/>
            <a:headEnd type="none" w="med" len="med"/>
            <a:tailEnd type="triangle" w="med" len="med"/>
          </a:ln>
        </p:spPr>
      </p:cxnSp>
      <p:sp>
        <p:nvSpPr>
          <p:cNvPr id="246" name="Google Shape;246;p31"/>
          <p:cNvSpPr txBox="1"/>
          <p:nvPr/>
        </p:nvSpPr>
        <p:spPr>
          <a:xfrm>
            <a:off x="8155975" y="1380575"/>
            <a:ext cx="8865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31"/>
          <p:cNvSpPr txBox="1"/>
          <p:nvPr/>
        </p:nvSpPr>
        <p:spPr>
          <a:xfrm>
            <a:off x="5563400" y="87025"/>
            <a:ext cx="2929200" cy="456900"/>
          </a:xfrm>
          <a:prstGeom prst="rect">
            <a:avLst/>
          </a:prstGeom>
          <a:noFill/>
          <a:ln w="9525" cap="flat" cmpd="sng">
            <a:solidFill>
              <a:srgbClr val="99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000" b="1">
                <a:solidFill>
                  <a:schemeClr val="dk1"/>
                </a:solidFill>
              </a:rPr>
              <a:t>zero visibility in fog makes driving </a:t>
            </a:r>
            <a:r>
              <a:rPr lang="en" sz="1000" b="1">
                <a:solidFill>
                  <a:srgbClr val="0000FF"/>
                </a:solidFill>
              </a:rPr>
              <a:t>easy</a:t>
            </a:r>
            <a:r>
              <a:rPr lang="en" sz="1000" b="1">
                <a:solidFill>
                  <a:schemeClr val="dk1"/>
                </a:solidFill>
              </a:rPr>
              <a:t>. </a:t>
            </a:r>
            <a:r>
              <a:rPr lang="en" sz="1000" b="1">
                <a:solidFill>
                  <a:srgbClr val="38761D"/>
                </a:solidFill>
              </a:rPr>
              <a:t>suffered three cracked ribs in the accident. </a:t>
            </a:r>
            <a:endParaRPr sz="1000" b="1">
              <a:solidFill>
                <a:schemeClr val="dk1"/>
              </a:solidFill>
            </a:endParaRPr>
          </a:p>
        </p:txBody>
      </p:sp>
      <p:sp>
        <p:nvSpPr>
          <p:cNvPr id="248" name="Google Shape;248;p31"/>
          <p:cNvSpPr txBox="1"/>
          <p:nvPr/>
        </p:nvSpPr>
        <p:spPr>
          <a:xfrm>
            <a:off x="1924750" y="582625"/>
            <a:ext cx="3000000" cy="974700"/>
          </a:xfrm>
          <a:prstGeom prst="rect">
            <a:avLst/>
          </a:prstGeom>
          <a:solidFill>
            <a:srgbClr val="FFCD00">
              <a:alpha val="1676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b="1">
              <a:solidFill>
                <a:srgbClr val="B45F06"/>
              </a:solidFill>
            </a:endParaRPr>
          </a:p>
          <a:p>
            <a:pPr marL="0" lvl="0" indent="0" algn="l" rtl="0">
              <a:spcBef>
                <a:spcPts val="0"/>
              </a:spcBef>
              <a:spcAft>
                <a:spcPts val="0"/>
              </a:spcAft>
              <a:buNone/>
            </a:pPr>
            <a:endParaRPr sz="1200" b="1">
              <a:solidFill>
                <a:srgbClr val="B45F06"/>
              </a:solidFill>
            </a:endParaRPr>
          </a:p>
          <a:p>
            <a:pPr marL="0" lvl="0" indent="0" algn="l" rtl="0">
              <a:spcBef>
                <a:spcPts val="0"/>
              </a:spcBef>
              <a:spcAft>
                <a:spcPts val="0"/>
              </a:spcAft>
              <a:buNone/>
            </a:pPr>
            <a:endParaRPr sz="1200" b="1">
              <a:solidFill>
                <a:srgbClr val="B45F06"/>
              </a:solidFill>
            </a:endParaRPr>
          </a:p>
          <a:p>
            <a:pPr marL="0" lvl="0" indent="0" algn="l" rtl="0">
              <a:spcBef>
                <a:spcPts val="0"/>
              </a:spcBef>
              <a:spcAft>
                <a:spcPts val="0"/>
              </a:spcAft>
              <a:buNone/>
            </a:pPr>
            <a:endParaRPr sz="600" b="1">
              <a:solidFill>
                <a:srgbClr val="B45F06"/>
              </a:solidFill>
            </a:endParaRPr>
          </a:p>
          <a:p>
            <a:pPr marL="0" lvl="0" indent="0" algn="l" rtl="0">
              <a:spcBef>
                <a:spcPts val="0"/>
              </a:spcBef>
              <a:spcAft>
                <a:spcPts val="0"/>
              </a:spcAft>
              <a:buNone/>
            </a:pPr>
            <a:r>
              <a:rPr lang="en" sz="1100" b="1">
                <a:solidFill>
                  <a:srgbClr val="B45F06"/>
                </a:solidFill>
              </a:rPr>
              <a:t>REVERSAL OF VALENCE</a:t>
            </a:r>
            <a:endParaRPr sz="1100" b="1">
              <a:solidFill>
                <a:srgbClr val="B45F06"/>
              </a:solidFill>
            </a:endParaRPr>
          </a:p>
        </p:txBody>
      </p:sp>
      <p:sp>
        <p:nvSpPr>
          <p:cNvPr id="249" name="Google Shape;249;p31"/>
          <p:cNvSpPr txBox="1"/>
          <p:nvPr/>
        </p:nvSpPr>
        <p:spPr>
          <a:xfrm>
            <a:off x="2868325" y="623875"/>
            <a:ext cx="1878600" cy="526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a:t>NON-SARCASTIC                                             UTTERANCE  </a:t>
            </a:r>
            <a:r>
              <a:rPr lang="en" sz="1000" b="1"/>
              <a:t>REVERSED</a:t>
            </a:r>
            <a:endParaRPr sz="1000" b="1"/>
          </a:p>
        </p:txBody>
      </p:sp>
      <p:sp>
        <p:nvSpPr>
          <p:cNvPr id="250" name="Google Shape;250;p31"/>
          <p:cNvSpPr txBox="1"/>
          <p:nvPr/>
        </p:nvSpPr>
        <p:spPr>
          <a:xfrm>
            <a:off x="5715800" y="3329875"/>
            <a:ext cx="2648400" cy="749100"/>
          </a:xfrm>
          <a:prstGeom prst="rect">
            <a:avLst/>
          </a:prstGeom>
          <a:noFill/>
          <a:ln w="9525" cap="flat" cmpd="sng">
            <a:solidFill>
              <a:srgbClr val="741B47"/>
            </a:solidFill>
            <a:prstDash val="dash"/>
            <a:round/>
            <a:headEnd type="none" w="sm" len="sm"/>
            <a:tailEnd type="none" w="sm" len="sm"/>
          </a:ln>
        </p:spPr>
        <p:txBody>
          <a:bodyPr spcFirstLastPara="1" wrap="square" lIns="91425" tIns="91425" rIns="91425" bIns="91425" anchor="b" anchorCtr="0">
            <a:noAutofit/>
          </a:bodyPr>
          <a:lstStyle/>
          <a:p>
            <a:pPr marL="0" lvl="0" indent="0" algn="l" rtl="0">
              <a:lnSpc>
                <a:spcPct val="6000"/>
              </a:lnSpc>
              <a:spcBef>
                <a:spcPts val="0"/>
              </a:spcBef>
              <a:spcAft>
                <a:spcPts val="0"/>
              </a:spcAft>
              <a:buNone/>
            </a:pPr>
            <a:r>
              <a:rPr lang="en" sz="1000">
                <a:solidFill>
                  <a:srgbClr val="274E13"/>
                </a:solidFill>
              </a:rPr>
              <a:t>suffered three cracked ribs in the </a:t>
            </a:r>
            <a:r>
              <a:rPr lang="en" sz="1000" b="1" i="1">
                <a:solidFill>
                  <a:srgbClr val="274E13"/>
                </a:solidFill>
              </a:rPr>
              <a:t>accident</a:t>
            </a:r>
            <a:r>
              <a:rPr lang="en" sz="1000">
                <a:solidFill>
                  <a:srgbClr val="274E13"/>
                </a:solidFill>
              </a:rPr>
              <a:t>.</a:t>
            </a:r>
            <a:endParaRPr sz="1000">
              <a:solidFill>
                <a:srgbClr val="274E13"/>
              </a:solidFill>
            </a:endParaRPr>
          </a:p>
          <a:p>
            <a:pPr marL="0" lvl="0" indent="0" algn="l" rtl="0">
              <a:lnSpc>
                <a:spcPct val="6000"/>
              </a:lnSpc>
              <a:spcBef>
                <a:spcPts val="1200"/>
              </a:spcBef>
              <a:spcAft>
                <a:spcPts val="0"/>
              </a:spcAft>
              <a:buNone/>
            </a:pPr>
            <a:r>
              <a:rPr lang="en" sz="1000">
                <a:solidFill>
                  <a:srgbClr val="274E13"/>
                </a:solidFill>
              </a:rPr>
              <a:t>I injured my spine in a riding </a:t>
            </a:r>
            <a:r>
              <a:rPr lang="en" sz="1000" b="1" i="1">
                <a:solidFill>
                  <a:srgbClr val="274E13"/>
                </a:solidFill>
              </a:rPr>
              <a:t>accident</a:t>
            </a:r>
            <a:r>
              <a:rPr lang="en" sz="1000">
                <a:solidFill>
                  <a:srgbClr val="274E13"/>
                </a:solidFill>
              </a:rPr>
              <a:t>.</a:t>
            </a:r>
            <a:endParaRPr sz="1000">
              <a:solidFill>
                <a:srgbClr val="274E13"/>
              </a:solidFill>
            </a:endParaRPr>
          </a:p>
          <a:p>
            <a:pPr marL="0" lvl="0" indent="0" algn="ctr" rtl="0">
              <a:lnSpc>
                <a:spcPct val="6000"/>
              </a:lnSpc>
              <a:spcBef>
                <a:spcPts val="1200"/>
              </a:spcBef>
              <a:spcAft>
                <a:spcPts val="1200"/>
              </a:spcAft>
              <a:buNone/>
            </a:pPr>
            <a:r>
              <a:rPr lang="en" sz="1000">
                <a:solidFill>
                  <a:srgbClr val="274E13"/>
                </a:solidFill>
              </a:rPr>
              <a:t>…...</a:t>
            </a:r>
            <a:endParaRPr sz="1000">
              <a:solidFill>
                <a:srgbClr val="274E13"/>
              </a:solidFill>
            </a:endParaRPr>
          </a:p>
        </p:txBody>
      </p:sp>
      <p:sp>
        <p:nvSpPr>
          <p:cNvPr id="251" name="Google Shape;251;p31"/>
          <p:cNvSpPr txBox="1"/>
          <p:nvPr/>
        </p:nvSpPr>
        <p:spPr>
          <a:xfrm>
            <a:off x="1900850" y="548575"/>
            <a:ext cx="1137600" cy="33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endParaRPr/>
          </a:p>
        </p:txBody>
      </p:sp>
      <p:sp>
        <p:nvSpPr>
          <p:cNvPr id="252" name="Google Shape;252;p31"/>
          <p:cNvSpPr txBox="1"/>
          <p:nvPr/>
        </p:nvSpPr>
        <p:spPr>
          <a:xfrm>
            <a:off x="6569900" y="2499400"/>
            <a:ext cx="1779300" cy="283800"/>
          </a:xfrm>
          <a:prstGeom prst="rect">
            <a:avLst/>
          </a:prstGeom>
          <a:noFill/>
          <a:ln>
            <a:noFill/>
          </a:ln>
        </p:spPr>
        <p:txBody>
          <a:bodyPr spcFirstLastPara="1" wrap="square" lIns="91425" tIns="91425" rIns="91425" bIns="91425" anchor="t" anchorCtr="0">
            <a:noAutofit/>
          </a:bodyPr>
          <a:lstStyle/>
          <a:p>
            <a:pPr marL="0" lvl="0" indent="0" algn="l" rtl="0">
              <a:lnSpc>
                <a:spcPct val="50000"/>
              </a:lnSpc>
              <a:spcBef>
                <a:spcPts val="0"/>
              </a:spcBef>
              <a:spcAft>
                <a:spcPts val="1600"/>
              </a:spcAft>
              <a:buNone/>
            </a:pPr>
            <a:r>
              <a:rPr lang="en" sz="1000" b="1">
                <a:solidFill>
                  <a:schemeClr val="dk1"/>
                </a:solidFill>
              </a:rPr>
              <a:t>INCONGRUITY RANKING</a:t>
            </a:r>
            <a:endParaRPr/>
          </a:p>
        </p:txBody>
      </p:sp>
      <p:cxnSp>
        <p:nvCxnSpPr>
          <p:cNvPr id="253" name="Google Shape;253;p31"/>
          <p:cNvCxnSpPr>
            <a:stCxn id="249" idx="2"/>
            <a:endCxn id="252" idx="1"/>
          </p:cNvCxnSpPr>
          <p:nvPr/>
        </p:nvCxnSpPr>
        <p:spPr>
          <a:xfrm rot="-5400000" flipH="1">
            <a:off x="4443175" y="514525"/>
            <a:ext cx="1491300" cy="2762400"/>
          </a:xfrm>
          <a:prstGeom prst="bentConnector2">
            <a:avLst/>
          </a:prstGeom>
          <a:noFill/>
          <a:ln w="19050" cap="flat" cmpd="sng">
            <a:solidFill>
              <a:schemeClr val="dk2"/>
            </a:solidFill>
            <a:prstDash val="solid"/>
            <a:round/>
            <a:headEnd type="none" w="med" len="med"/>
            <a:tailEnd type="stealth" w="med" len="med"/>
          </a:ln>
        </p:spPr>
      </p:cxnSp>
      <p:sp>
        <p:nvSpPr>
          <p:cNvPr id="254" name="Google Shape;254;p31"/>
          <p:cNvSpPr txBox="1"/>
          <p:nvPr/>
        </p:nvSpPr>
        <p:spPr>
          <a:xfrm>
            <a:off x="4105075" y="2244775"/>
            <a:ext cx="1920000" cy="368700"/>
          </a:xfrm>
          <a:prstGeom prst="rect">
            <a:avLst/>
          </a:prstGeom>
          <a:noFill/>
          <a:ln>
            <a:noFill/>
          </a:ln>
        </p:spPr>
        <p:txBody>
          <a:bodyPr spcFirstLastPara="1" wrap="square" lIns="91425" tIns="91425" rIns="91425" bIns="91425" anchor="t" anchorCtr="0">
            <a:noAutofit/>
          </a:bodyPr>
          <a:lstStyle/>
          <a:p>
            <a:pPr marL="0" lvl="0" indent="0" algn="l" rtl="0">
              <a:lnSpc>
                <a:spcPct val="10000"/>
              </a:lnSpc>
              <a:spcBef>
                <a:spcPts val="0"/>
              </a:spcBef>
              <a:spcAft>
                <a:spcPts val="0"/>
              </a:spcAft>
              <a:buNone/>
            </a:pPr>
            <a:r>
              <a:rPr lang="en" sz="1000" b="1">
                <a:solidFill>
                  <a:schemeClr val="dk1"/>
                </a:solidFill>
              </a:rPr>
              <a:t>FORM CANDIDATE </a:t>
            </a:r>
            <a:endParaRPr sz="1000" b="1">
              <a:solidFill>
                <a:schemeClr val="dk1"/>
              </a:solidFill>
            </a:endParaRPr>
          </a:p>
          <a:p>
            <a:pPr marL="0" lvl="0" indent="0" algn="l" rtl="0">
              <a:lnSpc>
                <a:spcPct val="10000"/>
              </a:lnSpc>
              <a:spcBef>
                <a:spcPts val="1200"/>
              </a:spcBef>
              <a:spcAft>
                <a:spcPts val="1200"/>
              </a:spcAft>
              <a:buNone/>
            </a:pPr>
            <a:r>
              <a:rPr lang="en" sz="1000" b="1">
                <a:solidFill>
                  <a:schemeClr val="dk1"/>
                </a:solidFill>
              </a:rPr>
              <a:t>PAIRS  FOR NLI</a:t>
            </a:r>
            <a:endParaRPr sz="1000" b="1">
              <a:solidFill>
                <a:schemeClr val="dk1"/>
              </a:solidFill>
            </a:endParaRPr>
          </a:p>
        </p:txBody>
      </p:sp>
      <p:cxnSp>
        <p:nvCxnSpPr>
          <p:cNvPr id="255" name="Google Shape;255;p31"/>
          <p:cNvCxnSpPr>
            <a:stCxn id="249" idx="3"/>
            <a:endCxn id="243" idx="1"/>
          </p:cNvCxnSpPr>
          <p:nvPr/>
        </p:nvCxnSpPr>
        <p:spPr>
          <a:xfrm rot="10800000" flipH="1">
            <a:off x="4746925" y="884275"/>
            <a:ext cx="1243500" cy="2700"/>
          </a:xfrm>
          <a:prstGeom prst="straightConnector1">
            <a:avLst/>
          </a:prstGeom>
          <a:noFill/>
          <a:ln w="19050" cap="flat" cmpd="sng">
            <a:solidFill>
              <a:schemeClr val="dk2"/>
            </a:solidFill>
            <a:prstDash val="solid"/>
            <a:round/>
            <a:headEnd type="none" w="med" len="med"/>
            <a:tailEnd type="triangle" w="med" len="med"/>
          </a:ln>
        </p:spPr>
      </p:cxnSp>
      <p:sp>
        <p:nvSpPr>
          <p:cNvPr id="256" name="Google Shape;256;p31"/>
          <p:cNvSpPr/>
          <p:nvPr/>
        </p:nvSpPr>
        <p:spPr>
          <a:xfrm>
            <a:off x="5734100" y="1592125"/>
            <a:ext cx="1671600" cy="689100"/>
          </a:xfrm>
          <a:prstGeom prst="plus">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ROBERTA LARGE</a:t>
            </a:r>
            <a:endParaRPr sz="1000" b="1"/>
          </a:p>
          <a:p>
            <a:pPr marL="0" lvl="0" indent="0" algn="ctr" rtl="0">
              <a:spcBef>
                <a:spcPts val="0"/>
              </a:spcBef>
              <a:spcAft>
                <a:spcPts val="0"/>
              </a:spcAft>
              <a:buNone/>
            </a:pPr>
            <a:r>
              <a:rPr lang="en" sz="1000" b="1"/>
              <a:t> FINE-TUNED ON</a:t>
            </a:r>
            <a:endParaRPr sz="1000" b="1"/>
          </a:p>
          <a:p>
            <a:pPr marL="457200" lvl="0" indent="0" algn="l" rtl="0">
              <a:spcBef>
                <a:spcPts val="0"/>
              </a:spcBef>
              <a:spcAft>
                <a:spcPts val="0"/>
              </a:spcAft>
              <a:buNone/>
            </a:pPr>
            <a:r>
              <a:rPr lang="en" sz="1000" b="1"/>
              <a:t>   MNLI</a:t>
            </a:r>
            <a:endParaRPr sz="1000" b="1"/>
          </a:p>
        </p:txBody>
      </p:sp>
      <p:sp>
        <p:nvSpPr>
          <p:cNvPr id="257" name="Google Shape;257;p31"/>
          <p:cNvSpPr txBox="1"/>
          <p:nvPr/>
        </p:nvSpPr>
        <p:spPr>
          <a:xfrm>
            <a:off x="4997700" y="573825"/>
            <a:ext cx="951300" cy="28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chemeClr val="dk1"/>
                </a:solidFill>
              </a:rPr>
              <a:t>CONCAT</a:t>
            </a:r>
            <a:endParaRPr sz="1000">
              <a:solidFill>
                <a:schemeClr val="dk1"/>
              </a:solidFill>
            </a:endParaRPr>
          </a:p>
        </p:txBody>
      </p:sp>
      <p:sp>
        <p:nvSpPr>
          <p:cNvPr id="245" name="Google Shape;245;p31"/>
          <p:cNvSpPr txBox="1"/>
          <p:nvPr/>
        </p:nvSpPr>
        <p:spPr>
          <a:xfrm>
            <a:off x="7529150" y="640500"/>
            <a:ext cx="979800" cy="4911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a:t>SARCASTIC</a:t>
            </a:r>
            <a:endParaRPr sz="1000"/>
          </a:p>
          <a:p>
            <a:pPr marL="0" lvl="0" indent="0" algn="l" rtl="0">
              <a:spcBef>
                <a:spcPts val="0"/>
              </a:spcBef>
              <a:spcAft>
                <a:spcPts val="0"/>
              </a:spcAft>
              <a:buNone/>
            </a:pPr>
            <a:r>
              <a:rPr lang="en" sz="1000"/>
              <a:t>   OUTPUT</a:t>
            </a:r>
            <a:endParaRPr sz="1000"/>
          </a:p>
        </p:txBody>
      </p:sp>
      <p:sp>
        <p:nvSpPr>
          <p:cNvPr id="258" name="Google Shape;258;p31"/>
          <p:cNvSpPr txBox="1"/>
          <p:nvPr/>
        </p:nvSpPr>
        <p:spPr>
          <a:xfrm>
            <a:off x="2663150" y="79400"/>
            <a:ext cx="1824600" cy="491100"/>
          </a:xfrm>
          <a:prstGeom prst="rect">
            <a:avLst/>
          </a:prstGeom>
          <a:noFill/>
          <a:ln w="9525" cap="flat" cmpd="sng">
            <a:solidFill>
              <a:srgbClr val="741B47"/>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rgbClr val="000000"/>
              </a:buClr>
              <a:buSzPts val="1100"/>
              <a:buFont typeface="Arial"/>
              <a:buNone/>
            </a:pPr>
            <a:r>
              <a:rPr lang="en" sz="1000" b="1">
                <a:solidFill>
                  <a:schemeClr val="dk1"/>
                </a:solidFill>
              </a:rPr>
              <a:t>zero visibility in fog makes driving </a:t>
            </a:r>
            <a:r>
              <a:rPr lang="en" sz="1000" b="1">
                <a:solidFill>
                  <a:srgbClr val="0000FF"/>
                </a:solidFill>
              </a:rPr>
              <a:t>easy</a:t>
            </a:r>
            <a:r>
              <a:rPr lang="en" sz="1000" b="1">
                <a:solidFill>
                  <a:schemeClr val="dk1"/>
                </a:solidFill>
              </a:rPr>
              <a:t>   </a:t>
            </a:r>
            <a:endParaRPr/>
          </a:p>
        </p:txBody>
      </p:sp>
      <p:sp>
        <p:nvSpPr>
          <p:cNvPr id="259" name="Google Shape;259;p31"/>
          <p:cNvSpPr txBox="1"/>
          <p:nvPr/>
        </p:nvSpPr>
        <p:spPr>
          <a:xfrm>
            <a:off x="5599400" y="1426850"/>
            <a:ext cx="2929200" cy="1467300"/>
          </a:xfrm>
          <a:prstGeom prst="rect">
            <a:avLst/>
          </a:prstGeom>
          <a:solidFill>
            <a:srgbClr val="A000FF">
              <a:alpha val="5590"/>
            </a:srgbClr>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100" b="1">
                <a:solidFill>
                  <a:srgbClr val="674EA7"/>
                </a:solidFill>
              </a:rPr>
              <a:t>RANKING OF </a:t>
            </a:r>
            <a:endParaRPr sz="1100" b="1">
              <a:solidFill>
                <a:srgbClr val="674EA7"/>
              </a:solidFill>
            </a:endParaRPr>
          </a:p>
          <a:p>
            <a:pPr marL="0" lvl="0" indent="0" algn="r" rtl="0">
              <a:spcBef>
                <a:spcPts val="0"/>
              </a:spcBef>
              <a:spcAft>
                <a:spcPts val="0"/>
              </a:spcAft>
              <a:buNone/>
            </a:pPr>
            <a:r>
              <a:rPr lang="en" sz="1100" b="1">
                <a:solidFill>
                  <a:srgbClr val="674EA7"/>
                </a:solidFill>
              </a:rPr>
              <a:t>SEMANTIC</a:t>
            </a:r>
            <a:endParaRPr sz="1100" b="1">
              <a:solidFill>
                <a:srgbClr val="674EA7"/>
              </a:solidFill>
            </a:endParaRPr>
          </a:p>
          <a:p>
            <a:pPr marL="0" lvl="0" indent="0" algn="r" rtl="0">
              <a:spcBef>
                <a:spcPts val="0"/>
              </a:spcBef>
              <a:spcAft>
                <a:spcPts val="0"/>
              </a:spcAft>
              <a:buNone/>
            </a:pPr>
            <a:r>
              <a:rPr lang="en" sz="1100" b="1">
                <a:solidFill>
                  <a:srgbClr val="674EA7"/>
                </a:solidFill>
              </a:rPr>
              <a:t>  INCONGRUITY</a:t>
            </a:r>
            <a:endParaRPr sz="1100" b="1">
              <a:solidFill>
                <a:srgbClr val="674EA7"/>
              </a:solidFill>
            </a:endParaRPr>
          </a:p>
        </p:txBody>
      </p:sp>
      <p:sp>
        <p:nvSpPr>
          <p:cNvPr id="22" name="TextBox 21"/>
          <p:cNvSpPr txBox="1"/>
          <p:nvPr/>
        </p:nvSpPr>
        <p:spPr>
          <a:xfrm>
            <a:off x="6337738" y="4232125"/>
            <a:ext cx="1818237" cy="307777"/>
          </a:xfrm>
          <a:prstGeom prst="rect">
            <a:avLst/>
          </a:prstGeom>
          <a:noFill/>
        </p:spPr>
        <p:txBody>
          <a:bodyPr wrap="square" rtlCol="0">
            <a:spAutoFit/>
          </a:bodyPr>
          <a:lstStyle/>
          <a:p>
            <a:r>
              <a:rPr lang="en-US" dirty="0" err="1"/>
              <a:t>Sentencedict.com</a:t>
            </a:r>
            <a:endParaRPr lang="en-US" dirty="0"/>
          </a:p>
        </p:txBody>
      </p:sp>
    </p:spTree>
    <p:extLst>
      <p:ext uri="{BB962C8B-B14F-4D97-AF65-F5344CB8AC3E}">
        <p14:creationId xmlns:p14="http://schemas.microsoft.com/office/powerpoint/2010/main" val="64887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1"/>
                                        </p:tgtEl>
                                        <p:attrNameLst>
                                          <p:attrName>style.visibility</p:attrName>
                                        </p:attrNameLst>
                                      </p:cBhvr>
                                      <p:to>
                                        <p:strVal val="visible"/>
                                      </p:to>
                                    </p:set>
                                    <p:animEffect transition="in" filter="fade">
                                      <p:cBhvr>
                                        <p:cTn id="7" dur="1000"/>
                                        <p:tgtEl>
                                          <p:spTgt spid="241"/>
                                        </p:tgtEl>
                                      </p:cBhvr>
                                    </p:animEffect>
                                  </p:childTnLst>
                                </p:cTn>
                              </p:par>
                              <p:par>
                                <p:cTn id="8" presetID="10" presetClass="entr" presetSubtype="0" fill="hold" nodeType="withEffect">
                                  <p:stCondLst>
                                    <p:cond delay="0"/>
                                  </p:stCondLst>
                                  <p:childTnLst>
                                    <p:set>
                                      <p:cBhvr>
                                        <p:cTn id="9" dur="1" fill="hold">
                                          <p:stCondLst>
                                            <p:cond delay="0"/>
                                          </p:stCondLst>
                                        </p:cTn>
                                        <p:tgtEl>
                                          <p:spTgt spid="242"/>
                                        </p:tgtEl>
                                        <p:attrNameLst>
                                          <p:attrName>style.visibility</p:attrName>
                                        </p:attrNameLst>
                                      </p:cBhvr>
                                      <p:to>
                                        <p:strVal val="visible"/>
                                      </p:to>
                                    </p:set>
                                    <p:animEffect transition="in" filter="fade">
                                      <p:cBhvr>
                                        <p:cTn id="10" dur="1000"/>
                                        <p:tgtEl>
                                          <p:spTgt spid="242"/>
                                        </p:tgtEl>
                                      </p:cBhvr>
                                    </p:animEffect>
                                  </p:childTnLst>
                                </p:cTn>
                              </p:par>
                              <p:par>
                                <p:cTn id="11" presetID="10" presetClass="entr" presetSubtype="0" fill="hold" nodeType="withEffect">
                                  <p:stCondLst>
                                    <p:cond delay="0"/>
                                  </p:stCondLst>
                                  <p:childTnLst>
                                    <p:set>
                                      <p:cBhvr>
                                        <p:cTn id="12" dur="1" fill="hold">
                                          <p:stCondLst>
                                            <p:cond delay="0"/>
                                          </p:stCondLst>
                                        </p:cTn>
                                        <p:tgtEl>
                                          <p:spTgt spid="243"/>
                                        </p:tgtEl>
                                        <p:attrNameLst>
                                          <p:attrName>style.visibility</p:attrName>
                                        </p:attrNameLst>
                                      </p:cBhvr>
                                      <p:to>
                                        <p:strVal val="visible"/>
                                      </p:to>
                                    </p:set>
                                    <p:animEffect transition="in" filter="fade">
                                      <p:cBhvr>
                                        <p:cTn id="13" dur="1000"/>
                                        <p:tgtEl>
                                          <p:spTgt spid="243"/>
                                        </p:tgtEl>
                                      </p:cBhvr>
                                    </p:animEffect>
                                  </p:childTnLst>
                                </p:cTn>
                              </p:par>
                              <p:par>
                                <p:cTn id="14" presetID="10" presetClass="entr" presetSubtype="0" fill="hold" nodeType="withEffect">
                                  <p:stCondLst>
                                    <p:cond delay="0"/>
                                  </p:stCondLst>
                                  <p:childTnLst>
                                    <p:set>
                                      <p:cBhvr>
                                        <p:cTn id="15" dur="1" fill="hold">
                                          <p:stCondLst>
                                            <p:cond delay="0"/>
                                          </p:stCondLst>
                                        </p:cTn>
                                        <p:tgtEl>
                                          <p:spTgt spid="244"/>
                                        </p:tgtEl>
                                        <p:attrNameLst>
                                          <p:attrName>style.visibility</p:attrName>
                                        </p:attrNameLst>
                                      </p:cBhvr>
                                      <p:to>
                                        <p:strVal val="visible"/>
                                      </p:to>
                                    </p:set>
                                    <p:animEffect transition="in" filter="fade">
                                      <p:cBhvr>
                                        <p:cTn id="16" dur="1000"/>
                                        <p:tgtEl>
                                          <p:spTgt spid="244"/>
                                        </p:tgtEl>
                                      </p:cBhvr>
                                    </p:animEffect>
                                  </p:childTnLst>
                                </p:cTn>
                              </p:par>
                              <p:par>
                                <p:cTn id="17" presetID="10" presetClass="entr" presetSubtype="0" fill="hold" nodeType="withEffect">
                                  <p:stCondLst>
                                    <p:cond delay="0"/>
                                  </p:stCondLst>
                                  <p:childTnLst>
                                    <p:set>
                                      <p:cBhvr>
                                        <p:cTn id="18" dur="1" fill="hold">
                                          <p:stCondLst>
                                            <p:cond delay="0"/>
                                          </p:stCondLst>
                                        </p:cTn>
                                        <p:tgtEl>
                                          <p:spTgt spid="246"/>
                                        </p:tgtEl>
                                        <p:attrNameLst>
                                          <p:attrName>style.visibility</p:attrName>
                                        </p:attrNameLst>
                                      </p:cBhvr>
                                      <p:to>
                                        <p:strVal val="visible"/>
                                      </p:to>
                                    </p:set>
                                    <p:animEffect transition="in" filter="fade">
                                      <p:cBhvr>
                                        <p:cTn id="19" dur="1000"/>
                                        <p:tgtEl>
                                          <p:spTgt spid="246"/>
                                        </p:tgtEl>
                                      </p:cBhvr>
                                    </p:animEffect>
                                  </p:childTnLst>
                                </p:cTn>
                              </p:par>
                              <p:par>
                                <p:cTn id="20" presetID="10" presetClass="entr" presetSubtype="0" fill="hold" nodeType="withEffect">
                                  <p:stCondLst>
                                    <p:cond delay="0"/>
                                  </p:stCondLst>
                                  <p:childTnLst>
                                    <p:set>
                                      <p:cBhvr>
                                        <p:cTn id="21" dur="1" fill="hold">
                                          <p:stCondLst>
                                            <p:cond delay="0"/>
                                          </p:stCondLst>
                                        </p:cTn>
                                        <p:tgtEl>
                                          <p:spTgt spid="247"/>
                                        </p:tgtEl>
                                        <p:attrNameLst>
                                          <p:attrName>style.visibility</p:attrName>
                                        </p:attrNameLst>
                                      </p:cBhvr>
                                      <p:to>
                                        <p:strVal val="visible"/>
                                      </p:to>
                                    </p:set>
                                    <p:animEffect transition="in" filter="fade">
                                      <p:cBhvr>
                                        <p:cTn id="22" dur="1000"/>
                                        <p:tgtEl>
                                          <p:spTgt spid="247"/>
                                        </p:tgtEl>
                                      </p:cBhvr>
                                    </p:animEffect>
                                  </p:childTnLst>
                                </p:cTn>
                              </p:par>
                              <p:par>
                                <p:cTn id="23" presetID="10" presetClass="entr" presetSubtype="0" fill="hold" nodeType="withEffect">
                                  <p:stCondLst>
                                    <p:cond delay="0"/>
                                  </p:stCondLst>
                                  <p:childTnLst>
                                    <p:set>
                                      <p:cBhvr>
                                        <p:cTn id="24" dur="1" fill="hold">
                                          <p:stCondLst>
                                            <p:cond delay="0"/>
                                          </p:stCondLst>
                                        </p:cTn>
                                        <p:tgtEl>
                                          <p:spTgt spid="252"/>
                                        </p:tgtEl>
                                        <p:attrNameLst>
                                          <p:attrName>style.visibility</p:attrName>
                                        </p:attrNameLst>
                                      </p:cBhvr>
                                      <p:to>
                                        <p:strVal val="visible"/>
                                      </p:to>
                                    </p:set>
                                    <p:animEffect transition="in" filter="fade">
                                      <p:cBhvr>
                                        <p:cTn id="25" dur="1000"/>
                                        <p:tgtEl>
                                          <p:spTgt spid="252"/>
                                        </p:tgtEl>
                                      </p:cBhvr>
                                    </p:animEffect>
                                  </p:childTnLst>
                                </p:cTn>
                              </p:par>
                              <p:par>
                                <p:cTn id="26" presetID="10" presetClass="entr" presetSubtype="0" fill="hold" nodeType="withEffect">
                                  <p:stCondLst>
                                    <p:cond delay="0"/>
                                  </p:stCondLst>
                                  <p:childTnLst>
                                    <p:set>
                                      <p:cBhvr>
                                        <p:cTn id="27" dur="1" fill="hold">
                                          <p:stCondLst>
                                            <p:cond delay="0"/>
                                          </p:stCondLst>
                                        </p:cTn>
                                        <p:tgtEl>
                                          <p:spTgt spid="253"/>
                                        </p:tgtEl>
                                        <p:attrNameLst>
                                          <p:attrName>style.visibility</p:attrName>
                                        </p:attrNameLst>
                                      </p:cBhvr>
                                      <p:to>
                                        <p:strVal val="visible"/>
                                      </p:to>
                                    </p:set>
                                    <p:animEffect transition="in" filter="fade">
                                      <p:cBhvr>
                                        <p:cTn id="28" dur="1000"/>
                                        <p:tgtEl>
                                          <p:spTgt spid="253"/>
                                        </p:tgtEl>
                                      </p:cBhvr>
                                    </p:animEffect>
                                  </p:childTnLst>
                                </p:cTn>
                              </p:par>
                              <p:par>
                                <p:cTn id="29" presetID="10" presetClass="entr" presetSubtype="0" fill="hold" nodeType="withEffect">
                                  <p:stCondLst>
                                    <p:cond delay="0"/>
                                  </p:stCondLst>
                                  <p:childTnLst>
                                    <p:set>
                                      <p:cBhvr>
                                        <p:cTn id="30" dur="1" fill="hold">
                                          <p:stCondLst>
                                            <p:cond delay="0"/>
                                          </p:stCondLst>
                                        </p:cTn>
                                        <p:tgtEl>
                                          <p:spTgt spid="254"/>
                                        </p:tgtEl>
                                        <p:attrNameLst>
                                          <p:attrName>style.visibility</p:attrName>
                                        </p:attrNameLst>
                                      </p:cBhvr>
                                      <p:to>
                                        <p:strVal val="visible"/>
                                      </p:to>
                                    </p:set>
                                    <p:animEffect transition="in" filter="fade">
                                      <p:cBhvr>
                                        <p:cTn id="31" dur="1000"/>
                                        <p:tgtEl>
                                          <p:spTgt spid="254"/>
                                        </p:tgtEl>
                                      </p:cBhvr>
                                    </p:animEffect>
                                  </p:childTnLst>
                                </p:cTn>
                              </p:par>
                              <p:par>
                                <p:cTn id="32" presetID="10" presetClass="entr" presetSubtype="0" fill="hold" nodeType="withEffect">
                                  <p:stCondLst>
                                    <p:cond delay="0"/>
                                  </p:stCondLst>
                                  <p:childTnLst>
                                    <p:set>
                                      <p:cBhvr>
                                        <p:cTn id="33" dur="1" fill="hold">
                                          <p:stCondLst>
                                            <p:cond delay="0"/>
                                          </p:stCondLst>
                                        </p:cTn>
                                        <p:tgtEl>
                                          <p:spTgt spid="255"/>
                                        </p:tgtEl>
                                        <p:attrNameLst>
                                          <p:attrName>style.visibility</p:attrName>
                                        </p:attrNameLst>
                                      </p:cBhvr>
                                      <p:to>
                                        <p:strVal val="visible"/>
                                      </p:to>
                                    </p:set>
                                    <p:animEffect transition="in" filter="fade">
                                      <p:cBhvr>
                                        <p:cTn id="34" dur="1000"/>
                                        <p:tgtEl>
                                          <p:spTgt spid="255"/>
                                        </p:tgtEl>
                                      </p:cBhvr>
                                    </p:animEffect>
                                  </p:childTnLst>
                                </p:cTn>
                              </p:par>
                              <p:par>
                                <p:cTn id="35" presetID="10" presetClass="entr" presetSubtype="0" fill="hold" nodeType="withEffect">
                                  <p:stCondLst>
                                    <p:cond delay="0"/>
                                  </p:stCondLst>
                                  <p:childTnLst>
                                    <p:set>
                                      <p:cBhvr>
                                        <p:cTn id="36" dur="1" fill="hold">
                                          <p:stCondLst>
                                            <p:cond delay="0"/>
                                          </p:stCondLst>
                                        </p:cTn>
                                        <p:tgtEl>
                                          <p:spTgt spid="256"/>
                                        </p:tgtEl>
                                        <p:attrNameLst>
                                          <p:attrName>style.visibility</p:attrName>
                                        </p:attrNameLst>
                                      </p:cBhvr>
                                      <p:to>
                                        <p:strVal val="visible"/>
                                      </p:to>
                                    </p:set>
                                    <p:animEffect transition="in" filter="fade">
                                      <p:cBhvr>
                                        <p:cTn id="37" dur="1000"/>
                                        <p:tgtEl>
                                          <p:spTgt spid="256"/>
                                        </p:tgtEl>
                                      </p:cBhvr>
                                    </p:animEffect>
                                  </p:childTnLst>
                                </p:cTn>
                              </p:par>
                              <p:par>
                                <p:cTn id="38" presetID="10" presetClass="entr" presetSubtype="0" fill="hold" nodeType="withEffect">
                                  <p:stCondLst>
                                    <p:cond delay="0"/>
                                  </p:stCondLst>
                                  <p:childTnLst>
                                    <p:set>
                                      <p:cBhvr>
                                        <p:cTn id="39" dur="1" fill="hold">
                                          <p:stCondLst>
                                            <p:cond delay="0"/>
                                          </p:stCondLst>
                                        </p:cTn>
                                        <p:tgtEl>
                                          <p:spTgt spid="257"/>
                                        </p:tgtEl>
                                        <p:attrNameLst>
                                          <p:attrName>style.visibility</p:attrName>
                                        </p:attrNameLst>
                                      </p:cBhvr>
                                      <p:to>
                                        <p:strVal val="visible"/>
                                      </p:to>
                                    </p:set>
                                    <p:animEffect transition="in" filter="fade">
                                      <p:cBhvr>
                                        <p:cTn id="40" dur="1000"/>
                                        <p:tgtEl>
                                          <p:spTgt spid="257"/>
                                        </p:tgtEl>
                                      </p:cBhvr>
                                    </p:animEffect>
                                  </p:childTnLst>
                                </p:cTn>
                              </p:par>
                              <p:par>
                                <p:cTn id="41" presetID="10" presetClass="entr" presetSubtype="0" fill="hold" nodeType="withEffect">
                                  <p:stCondLst>
                                    <p:cond delay="0"/>
                                  </p:stCondLst>
                                  <p:childTnLst>
                                    <p:set>
                                      <p:cBhvr>
                                        <p:cTn id="42" dur="1" fill="hold">
                                          <p:stCondLst>
                                            <p:cond delay="0"/>
                                          </p:stCondLst>
                                        </p:cTn>
                                        <p:tgtEl>
                                          <p:spTgt spid="245"/>
                                        </p:tgtEl>
                                        <p:attrNameLst>
                                          <p:attrName>style.visibility</p:attrName>
                                        </p:attrNameLst>
                                      </p:cBhvr>
                                      <p:to>
                                        <p:strVal val="visible"/>
                                      </p:to>
                                    </p:set>
                                    <p:animEffect transition="in" filter="fade">
                                      <p:cBhvr>
                                        <p:cTn id="43" dur="1000"/>
                                        <p:tgtEl>
                                          <p:spTgt spid="245"/>
                                        </p:tgtEl>
                                      </p:cBhvr>
                                    </p:animEffect>
                                  </p:childTnLst>
                                </p:cTn>
                              </p:par>
                              <p:par>
                                <p:cTn id="44" presetID="10" presetClass="entr" presetSubtype="0" fill="hold" nodeType="withEffect">
                                  <p:stCondLst>
                                    <p:cond delay="0"/>
                                  </p:stCondLst>
                                  <p:childTnLst>
                                    <p:set>
                                      <p:cBhvr>
                                        <p:cTn id="45" dur="1" fill="hold">
                                          <p:stCondLst>
                                            <p:cond delay="0"/>
                                          </p:stCondLst>
                                        </p:cTn>
                                        <p:tgtEl>
                                          <p:spTgt spid="259"/>
                                        </p:tgtEl>
                                        <p:attrNameLst>
                                          <p:attrName>style.visibility</p:attrName>
                                        </p:attrNameLst>
                                      </p:cBhvr>
                                      <p:to>
                                        <p:strVal val="visible"/>
                                      </p:to>
                                    </p:set>
                                    <p:animEffect transition="in" filter="fade">
                                      <p:cBhvr>
                                        <p:cTn id="46" dur="1000"/>
                                        <p:tgtEl>
                                          <p:spTgt spid="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2"/>
          <p:cNvSpPr txBox="1"/>
          <p:nvPr/>
        </p:nvSpPr>
        <p:spPr>
          <a:xfrm>
            <a:off x="156300" y="1636075"/>
            <a:ext cx="1484700" cy="601200"/>
          </a:xfrm>
          <a:prstGeom prst="rect">
            <a:avLst/>
          </a:prstGeom>
          <a:solidFill>
            <a:srgbClr val="D9EAD3"/>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a:t>NON-SARCASTIC   UTTERANCE</a:t>
            </a:r>
            <a:r>
              <a:rPr lang="en" sz="1200" b="1">
                <a:solidFill>
                  <a:schemeClr val="dk1"/>
                </a:solidFill>
              </a:rPr>
              <a:t> INPUT</a:t>
            </a:r>
            <a:endParaRPr sz="1000"/>
          </a:p>
        </p:txBody>
      </p:sp>
      <p:cxnSp>
        <p:nvCxnSpPr>
          <p:cNvPr id="265" name="Google Shape;265;p32"/>
          <p:cNvCxnSpPr/>
          <p:nvPr/>
        </p:nvCxnSpPr>
        <p:spPr>
          <a:xfrm>
            <a:off x="6565150" y="2284050"/>
            <a:ext cx="0" cy="974700"/>
          </a:xfrm>
          <a:prstGeom prst="straightConnector1">
            <a:avLst/>
          </a:prstGeom>
          <a:noFill/>
          <a:ln w="19050" cap="flat" cmpd="sng">
            <a:solidFill>
              <a:srgbClr val="000000"/>
            </a:solidFill>
            <a:prstDash val="solid"/>
            <a:round/>
            <a:headEnd type="triangle" w="med" len="med"/>
            <a:tailEnd type="none" w="med" len="med"/>
          </a:ln>
        </p:spPr>
      </p:cxnSp>
      <p:cxnSp>
        <p:nvCxnSpPr>
          <p:cNvPr id="266" name="Google Shape;266;p32"/>
          <p:cNvCxnSpPr/>
          <p:nvPr/>
        </p:nvCxnSpPr>
        <p:spPr>
          <a:xfrm rot="10800000" flipH="1">
            <a:off x="6557913" y="1129700"/>
            <a:ext cx="7200" cy="665400"/>
          </a:xfrm>
          <a:prstGeom prst="straightConnector1">
            <a:avLst/>
          </a:prstGeom>
          <a:noFill/>
          <a:ln w="19050" cap="flat" cmpd="sng">
            <a:solidFill>
              <a:srgbClr val="000000"/>
            </a:solidFill>
            <a:prstDash val="solid"/>
            <a:round/>
            <a:headEnd type="none" w="med" len="med"/>
            <a:tailEnd type="triangle" w="med" len="med"/>
          </a:ln>
        </p:spPr>
      </p:cxnSp>
      <p:sp>
        <p:nvSpPr>
          <p:cNvPr id="267" name="Google Shape;267;p32"/>
          <p:cNvSpPr txBox="1"/>
          <p:nvPr/>
        </p:nvSpPr>
        <p:spPr>
          <a:xfrm>
            <a:off x="5990450" y="638600"/>
            <a:ext cx="1137600" cy="4911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a:t>TOP RANKED</a:t>
            </a:r>
            <a:endParaRPr sz="1000"/>
          </a:p>
          <a:p>
            <a:pPr marL="0" lvl="0" indent="0" algn="l" rtl="0">
              <a:spcBef>
                <a:spcPts val="0"/>
              </a:spcBef>
              <a:spcAft>
                <a:spcPts val="0"/>
              </a:spcAft>
              <a:buNone/>
            </a:pPr>
            <a:r>
              <a:rPr lang="en" sz="1000"/>
              <a:t>SENTENCE</a:t>
            </a:r>
            <a:endParaRPr sz="1000"/>
          </a:p>
        </p:txBody>
      </p:sp>
      <p:cxnSp>
        <p:nvCxnSpPr>
          <p:cNvPr id="268" name="Google Shape;268;p32"/>
          <p:cNvCxnSpPr>
            <a:stCxn id="267" idx="3"/>
            <a:endCxn id="269" idx="1"/>
          </p:cNvCxnSpPr>
          <p:nvPr/>
        </p:nvCxnSpPr>
        <p:spPr>
          <a:xfrm>
            <a:off x="7128050" y="884150"/>
            <a:ext cx="401100" cy="1800"/>
          </a:xfrm>
          <a:prstGeom prst="straightConnector1">
            <a:avLst/>
          </a:prstGeom>
          <a:noFill/>
          <a:ln w="19050" cap="flat" cmpd="sng">
            <a:solidFill>
              <a:srgbClr val="000000"/>
            </a:solidFill>
            <a:prstDash val="solid"/>
            <a:round/>
            <a:headEnd type="none" w="med" len="med"/>
            <a:tailEnd type="triangle" w="med" len="med"/>
          </a:ln>
        </p:spPr>
      </p:cxnSp>
      <p:sp>
        <p:nvSpPr>
          <p:cNvPr id="270" name="Google Shape;270;p32"/>
          <p:cNvSpPr txBox="1"/>
          <p:nvPr/>
        </p:nvSpPr>
        <p:spPr>
          <a:xfrm>
            <a:off x="8155975" y="1380575"/>
            <a:ext cx="8865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1" name="Google Shape;271;p32"/>
          <p:cNvSpPr txBox="1"/>
          <p:nvPr/>
        </p:nvSpPr>
        <p:spPr>
          <a:xfrm>
            <a:off x="5563400" y="87025"/>
            <a:ext cx="2929200" cy="456900"/>
          </a:xfrm>
          <a:prstGeom prst="rect">
            <a:avLst/>
          </a:prstGeom>
          <a:noFill/>
          <a:ln w="9525" cap="flat" cmpd="sng">
            <a:solidFill>
              <a:srgbClr val="990000"/>
            </a:solidFill>
            <a:prstDash val="dash"/>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600"/>
              </a:spcAft>
              <a:buClr>
                <a:schemeClr val="dk1"/>
              </a:buClr>
              <a:buSzPts val="1100"/>
              <a:buFont typeface="Arial"/>
              <a:buNone/>
            </a:pPr>
            <a:r>
              <a:rPr lang="en" sz="1000" b="1">
                <a:solidFill>
                  <a:schemeClr val="dk1"/>
                </a:solidFill>
              </a:rPr>
              <a:t>zero visibility in fog makes driving </a:t>
            </a:r>
            <a:r>
              <a:rPr lang="en" sz="1000" b="1">
                <a:solidFill>
                  <a:srgbClr val="0000FF"/>
                </a:solidFill>
              </a:rPr>
              <a:t>easy</a:t>
            </a:r>
            <a:r>
              <a:rPr lang="en" sz="1000" b="1">
                <a:solidFill>
                  <a:schemeClr val="dk1"/>
                </a:solidFill>
              </a:rPr>
              <a:t>. </a:t>
            </a:r>
            <a:r>
              <a:rPr lang="en" sz="1000" b="1">
                <a:solidFill>
                  <a:srgbClr val="38761D"/>
                </a:solidFill>
              </a:rPr>
              <a:t>suffered three cracked ribs in the accident. </a:t>
            </a:r>
            <a:endParaRPr sz="1000" b="1">
              <a:solidFill>
                <a:schemeClr val="dk1"/>
              </a:solidFill>
            </a:endParaRPr>
          </a:p>
        </p:txBody>
      </p:sp>
      <p:sp>
        <p:nvSpPr>
          <p:cNvPr id="272" name="Google Shape;272;p32"/>
          <p:cNvSpPr txBox="1"/>
          <p:nvPr/>
        </p:nvSpPr>
        <p:spPr>
          <a:xfrm>
            <a:off x="1924750" y="582625"/>
            <a:ext cx="3000000" cy="974700"/>
          </a:xfrm>
          <a:prstGeom prst="rect">
            <a:avLst/>
          </a:prstGeom>
          <a:solidFill>
            <a:srgbClr val="FFCD00">
              <a:alpha val="16760"/>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b="1">
              <a:solidFill>
                <a:srgbClr val="B45F06"/>
              </a:solidFill>
            </a:endParaRPr>
          </a:p>
          <a:p>
            <a:pPr marL="0" lvl="0" indent="0" algn="l" rtl="0">
              <a:spcBef>
                <a:spcPts val="0"/>
              </a:spcBef>
              <a:spcAft>
                <a:spcPts val="0"/>
              </a:spcAft>
              <a:buNone/>
            </a:pPr>
            <a:endParaRPr sz="1200" b="1">
              <a:solidFill>
                <a:srgbClr val="B45F06"/>
              </a:solidFill>
            </a:endParaRPr>
          </a:p>
          <a:p>
            <a:pPr marL="0" lvl="0" indent="0" algn="l" rtl="0">
              <a:spcBef>
                <a:spcPts val="0"/>
              </a:spcBef>
              <a:spcAft>
                <a:spcPts val="0"/>
              </a:spcAft>
              <a:buNone/>
            </a:pPr>
            <a:endParaRPr sz="1200" b="1">
              <a:solidFill>
                <a:srgbClr val="B45F06"/>
              </a:solidFill>
            </a:endParaRPr>
          </a:p>
          <a:p>
            <a:pPr marL="0" lvl="0" indent="0" algn="l" rtl="0">
              <a:spcBef>
                <a:spcPts val="0"/>
              </a:spcBef>
              <a:spcAft>
                <a:spcPts val="0"/>
              </a:spcAft>
              <a:buNone/>
            </a:pPr>
            <a:endParaRPr sz="600" b="1">
              <a:solidFill>
                <a:srgbClr val="B45F06"/>
              </a:solidFill>
            </a:endParaRPr>
          </a:p>
          <a:p>
            <a:pPr marL="0" lvl="0" indent="0" algn="l" rtl="0">
              <a:spcBef>
                <a:spcPts val="0"/>
              </a:spcBef>
              <a:spcAft>
                <a:spcPts val="0"/>
              </a:spcAft>
              <a:buNone/>
            </a:pPr>
            <a:r>
              <a:rPr lang="en" sz="1100" b="1">
                <a:solidFill>
                  <a:srgbClr val="B45F06"/>
                </a:solidFill>
              </a:rPr>
              <a:t>REVERSAL OF VALENCE</a:t>
            </a:r>
            <a:endParaRPr sz="1100" b="1">
              <a:solidFill>
                <a:srgbClr val="B45F06"/>
              </a:solidFill>
            </a:endParaRPr>
          </a:p>
        </p:txBody>
      </p:sp>
      <p:sp>
        <p:nvSpPr>
          <p:cNvPr id="273" name="Google Shape;273;p32"/>
          <p:cNvSpPr txBox="1"/>
          <p:nvPr/>
        </p:nvSpPr>
        <p:spPr>
          <a:xfrm>
            <a:off x="2868325" y="623875"/>
            <a:ext cx="1878600" cy="526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a:t>NON-SARCASTIC                                             UTTERANCE  </a:t>
            </a:r>
            <a:r>
              <a:rPr lang="en" sz="1000" b="1"/>
              <a:t>REVERSED</a:t>
            </a:r>
            <a:endParaRPr sz="1000" b="1"/>
          </a:p>
        </p:txBody>
      </p:sp>
      <p:cxnSp>
        <p:nvCxnSpPr>
          <p:cNvPr id="274" name="Google Shape;274;p32"/>
          <p:cNvCxnSpPr>
            <a:stCxn id="275" idx="3"/>
            <a:endCxn id="276" idx="1"/>
          </p:cNvCxnSpPr>
          <p:nvPr/>
        </p:nvCxnSpPr>
        <p:spPr>
          <a:xfrm>
            <a:off x="2945600" y="3704425"/>
            <a:ext cx="688200" cy="0"/>
          </a:xfrm>
          <a:prstGeom prst="straightConnector1">
            <a:avLst/>
          </a:prstGeom>
          <a:noFill/>
          <a:ln w="19050" cap="flat" cmpd="sng">
            <a:solidFill>
              <a:srgbClr val="000000"/>
            </a:solidFill>
            <a:prstDash val="solid"/>
            <a:round/>
            <a:headEnd type="none" w="med" len="med"/>
            <a:tailEnd type="triangle" w="med" len="med"/>
          </a:ln>
        </p:spPr>
      </p:cxnSp>
      <p:sp>
        <p:nvSpPr>
          <p:cNvPr id="277" name="Google Shape;277;p32"/>
          <p:cNvSpPr txBox="1"/>
          <p:nvPr/>
        </p:nvSpPr>
        <p:spPr>
          <a:xfrm>
            <a:off x="1135250" y="2616150"/>
            <a:ext cx="1920000" cy="501900"/>
          </a:xfrm>
          <a:prstGeom prst="rect">
            <a:avLst/>
          </a:prstGeom>
          <a:noFill/>
          <a:ln>
            <a:noFill/>
          </a:ln>
        </p:spPr>
        <p:txBody>
          <a:bodyPr spcFirstLastPara="1" wrap="square" lIns="91425" tIns="91425" rIns="91425" bIns="91425" anchor="t" anchorCtr="0">
            <a:noAutofit/>
          </a:bodyPr>
          <a:lstStyle/>
          <a:p>
            <a:pPr marL="0" lvl="0" indent="0" algn="l" rtl="0">
              <a:lnSpc>
                <a:spcPct val="6000"/>
              </a:lnSpc>
              <a:spcBef>
                <a:spcPts val="0"/>
              </a:spcBef>
              <a:spcAft>
                <a:spcPts val="0"/>
              </a:spcAft>
              <a:buNone/>
            </a:pPr>
            <a:endParaRPr sz="1000" b="1">
              <a:solidFill>
                <a:srgbClr val="A64D79"/>
              </a:solidFill>
            </a:endParaRPr>
          </a:p>
          <a:p>
            <a:pPr marL="0" lvl="0" indent="0" algn="l" rtl="0">
              <a:lnSpc>
                <a:spcPct val="6000"/>
              </a:lnSpc>
              <a:spcBef>
                <a:spcPts val="1200"/>
              </a:spcBef>
              <a:spcAft>
                <a:spcPts val="0"/>
              </a:spcAft>
              <a:buNone/>
            </a:pPr>
            <a:r>
              <a:rPr lang="en" sz="1000" b="1">
                <a:solidFill>
                  <a:srgbClr val="A64D79"/>
                </a:solidFill>
              </a:rPr>
              <a:t>Inputs: zero, visibility, </a:t>
            </a:r>
            <a:endParaRPr sz="1000" b="1">
              <a:solidFill>
                <a:srgbClr val="A64D79"/>
              </a:solidFill>
            </a:endParaRPr>
          </a:p>
          <a:p>
            <a:pPr marL="0" lvl="0" indent="0" algn="l" rtl="0">
              <a:lnSpc>
                <a:spcPct val="6000"/>
              </a:lnSpc>
              <a:spcBef>
                <a:spcPts val="1200"/>
              </a:spcBef>
              <a:spcAft>
                <a:spcPts val="1200"/>
              </a:spcAft>
              <a:buNone/>
            </a:pPr>
            <a:r>
              <a:rPr lang="en" sz="1000" b="1">
                <a:solidFill>
                  <a:srgbClr val="A64D79"/>
                </a:solidFill>
              </a:rPr>
              <a:t>fog,makes, driving, difficult </a:t>
            </a:r>
            <a:r>
              <a:rPr lang="en" sz="1000" b="1">
                <a:solidFill>
                  <a:schemeClr val="dk1"/>
                </a:solidFill>
              </a:rPr>
              <a:t>   </a:t>
            </a:r>
            <a:endParaRPr/>
          </a:p>
        </p:txBody>
      </p:sp>
      <p:sp>
        <p:nvSpPr>
          <p:cNvPr id="278" name="Google Shape;278;p32"/>
          <p:cNvSpPr txBox="1"/>
          <p:nvPr/>
        </p:nvSpPr>
        <p:spPr>
          <a:xfrm>
            <a:off x="2898650" y="3440188"/>
            <a:ext cx="782100" cy="205200"/>
          </a:xfrm>
          <a:prstGeom prst="rect">
            <a:avLst/>
          </a:prstGeom>
          <a:noFill/>
          <a:ln>
            <a:noFill/>
          </a:ln>
        </p:spPr>
        <p:txBody>
          <a:bodyPr spcFirstLastPara="1" wrap="square" lIns="91425" tIns="91425" rIns="91425" bIns="91425" anchor="t" anchorCtr="0">
            <a:noAutofit/>
          </a:bodyPr>
          <a:lstStyle/>
          <a:p>
            <a:pPr marL="0" lvl="0" indent="0" algn="l" rtl="0">
              <a:lnSpc>
                <a:spcPct val="50000"/>
              </a:lnSpc>
              <a:spcBef>
                <a:spcPts val="0"/>
              </a:spcBef>
              <a:spcAft>
                <a:spcPts val="1600"/>
              </a:spcAft>
              <a:buNone/>
            </a:pPr>
            <a:r>
              <a:rPr lang="en" sz="1000" b="1">
                <a:solidFill>
                  <a:schemeClr val="dk1"/>
                </a:solidFill>
              </a:rPr>
              <a:t>CAUSES</a:t>
            </a:r>
            <a:endParaRPr/>
          </a:p>
        </p:txBody>
      </p:sp>
      <p:sp>
        <p:nvSpPr>
          <p:cNvPr id="279" name="Google Shape;279;p32"/>
          <p:cNvSpPr txBox="1"/>
          <p:nvPr/>
        </p:nvSpPr>
        <p:spPr>
          <a:xfrm>
            <a:off x="3669475" y="3175950"/>
            <a:ext cx="1273800" cy="205200"/>
          </a:xfrm>
          <a:prstGeom prst="rect">
            <a:avLst/>
          </a:prstGeom>
          <a:noFill/>
          <a:ln>
            <a:noFill/>
          </a:ln>
        </p:spPr>
        <p:txBody>
          <a:bodyPr spcFirstLastPara="1" wrap="square" lIns="91425" tIns="91425" rIns="91425" bIns="91425" anchor="t" anchorCtr="0">
            <a:noAutofit/>
          </a:bodyPr>
          <a:lstStyle/>
          <a:p>
            <a:pPr marL="0" lvl="0" indent="0" algn="l" rtl="0">
              <a:lnSpc>
                <a:spcPct val="50000"/>
              </a:lnSpc>
              <a:spcBef>
                <a:spcPts val="0"/>
              </a:spcBef>
              <a:spcAft>
                <a:spcPts val="1600"/>
              </a:spcAft>
              <a:buNone/>
            </a:pPr>
            <a:r>
              <a:rPr lang="en" sz="1000" b="1">
                <a:solidFill>
                  <a:srgbClr val="9900FF"/>
                </a:solidFill>
              </a:rPr>
              <a:t>Output: accident</a:t>
            </a:r>
            <a:endParaRPr/>
          </a:p>
        </p:txBody>
      </p:sp>
      <p:sp>
        <p:nvSpPr>
          <p:cNvPr id="280" name="Google Shape;280;p32"/>
          <p:cNvSpPr txBox="1"/>
          <p:nvPr/>
        </p:nvSpPr>
        <p:spPr>
          <a:xfrm>
            <a:off x="5715800" y="3329875"/>
            <a:ext cx="2648400" cy="749100"/>
          </a:xfrm>
          <a:prstGeom prst="rect">
            <a:avLst/>
          </a:prstGeom>
          <a:noFill/>
          <a:ln w="9525" cap="flat" cmpd="sng">
            <a:solidFill>
              <a:srgbClr val="741B47"/>
            </a:solidFill>
            <a:prstDash val="dash"/>
            <a:round/>
            <a:headEnd type="none" w="sm" len="sm"/>
            <a:tailEnd type="none" w="sm" len="sm"/>
          </a:ln>
        </p:spPr>
        <p:txBody>
          <a:bodyPr spcFirstLastPara="1" wrap="square" lIns="91425" tIns="91425" rIns="91425" bIns="91425" anchor="b" anchorCtr="0">
            <a:noAutofit/>
          </a:bodyPr>
          <a:lstStyle/>
          <a:p>
            <a:pPr marL="0" lvl="0" indent="0" algn="l" rtl="0">
              <a:lnSpc>
                <a:spcPct val="6000"/>
              </a:lnSpc>
              <a:spcBef>
                <a:spcPts val="0"/>
              </a:spcBef>
              <a:spcAft>
                <a:spcPts val="0"/>
              </a:spcAft>
              <a:buNone/>
            </a:pPr>
            <a:r>
              <a:rPr lang="en" sz="1000">
                <a:solidFill>
                  <a:srgbClr val="274E13"/>
                </a:solidFill>
              </a:rPr>
              <a:t>suffered three cracked ribs in the </a:t>
            </a:r>
            <a:r>
              <a:rPr lang="en" sz="1000" b="1" i="1">
                <a:solidFill>
                  <a:srgbClr val="274E13"/>
                </a:solidFill>
              </a:rPr>
              <a:t>accident</a:t>
            </a:r>
            <a:r>
              <a:rPr lang="en" sz="1000">
                <a:solidFill>
                  <a:srgbClr val="274E13"/>
                </a:solidFill>
              </a:rPr>
              <a:t>.</a:t>
            </a:r>
            <a:endParaRPr sz="1000">
              <a:solidFill>
                <a:srgbClr val="274E13"/>
              </a:solidFill>
            </a:endParaRPr>
          </a:p>
          <a:p>
            <a:pPr marL="0" lvl="0" indent="0" algn="l" rtl="0">
              <a:lnSpc>
                <a:spcPct val="6000"/>
              </a:lnSpc>
              <a:spcBef>
                <a:spcPts val="1200"/>
              </a:spcBef>
              <a:spcAft>
                <a:spcPts val="0"/>
              </a:spcAft>
              <a:buNone/>
            </a:pPr>
            <a:r>
              <a:rPr lang="en" sz="1000">
                <a:solidFill>
                  <a:srgbClr val="274E13"/>
                </a:solidFill>
              </a:rPr>
              <a:t>I injured my spine in a riding </a:t>
            </a:r>
            <a:r>
              <a:rPr lang="en" sz="1000" b="1" i="1">
                <a:solidFill>
                  <a:srgbClr val="274E13"/>
                </a:solidFill>
              </a:rPr>
              <a:t>accident</a:t>
            </a:r>
            <a:r>
              <a:rPr lang="en" sz="1000">
                <a:solidFill>
                  <a:srgbClr val="274E13"/>
                </a:solidFill>
              </a:rPr>
              <a:t>.</a:t>
            </a:r>
            <a:endParaRPr sz="1000">
              <a:solidFill>
                <a:srgbClr val="274E13"/>
              </a:solidFill>
            </a:endParaRPr>
          </a:p>
          <a:p>
            <a:pPr marL="0" lvl="0" indent="0" algn="ctr" rtl="0">
              <a:lnSpc>
                <a:spcPct val="6000"/>
              </a:lnSpc>
              <a:spcBef>
                <a:spcPts val="1200"/>
              </a:spcBef>
              <a:spcAft>
                <a:spcPts val="1200"/>
              </a:spcAft>
              <a:buNone/>
            </a:pPr>
            <a:r>
              <a:rPr lang="en" sz="1000">
                <a:solidFill>
                  <a:srgbClr val="274E13"/>
                </a:solidFill>
              </a:rPr>
              <a:t>…...</a:t>
            </a:r>
            <a:endParaRPr sz="1000">
              <a:solidFill>
                <a:srgbClr val="274E13"/>
              </a:solidFill>
            </a:endParaRPr>
          </a:p>
        </p:txBody>
      </p:sp>
      <p:sp>
        <p:nvSpPr>
          <p:cNvPr id="281" name="Google Shape;281;p32"/>
          <p:cNvSpPr txBox="1"/>
          <p:nvPr/>
        </p:nvSpPr>
        <p:spPr>
          <a:xfrm>
            <a:off x="1900850" y="548575"/>
            <a:ext cx="1137600" cy="333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chemeClr val="dk1"/>
                </a:solidFill>
              </a:rPr>
              <a:t>  REVERSE</a:t>
            </a:r>
            <a:endParaRPr/>
          </a:p>
        </p:txBody>
      </p:sp>
      <p:sp>
        <p:nvSpPr>
          <p:cNvPr id="282" name="Google Shape;282;p32"/>
          <p:cNvSpPr txBox="1"/>
          <p:nvPr/>
        </p:nvSpPr>
        <p:spPr>
          <a:xfrm>
            <a:off x="1689550" y="1668530"/>
            <a:ext cx="1824600" cy="501900"/>
          </a:xfrm>
          <a:prstGeom prst="rect">
            <a:avLst/>
          </a:prstGeom>
          <a:noFill/>
          <a:ln w="9525" cap="flat" cmpd="sng">
            <a:solidFill>
              <a:srgbClr val="741B47"/>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chemeClr val="dk1"/>
                </a:solidFill>
              </a:rPr>
              <a:t>zero visibility in fog makes driving </a:t>
            </a:r>
            <a:r>
              <a:rPr lang="en" sz="1000" b="1">
                <a:solidFill>
                  <a:srgbClr val="0000FF"/>
                </a:solidFill>
              </a:rPr>
              <a:t>difficult</a:t>
            </a:r>
            <a:r>
              <a:rPr lang="en" sz="1000" b="1">
                <a:solidFill>
                  <a:schemeClr val="dk1"/>
                </a:solidFill>
              </a:rPr>
              <a:t>   </a:t>
            </a:r>
            <a:endParaRPr/>
          </a:p>
        </p:txBody>
      </p:sp>
      <p:sp>
        <p:nvSpPr>
          <p:cNvPr id="283" name="Google Shape;283;p32"/>
          <p:cNvSpPr txBox="1"/>
          <p:nvPr/>
        </p:nvSpPr>
        <p:spPr>
          <a:xfrm>
            <a:off x="6569900" y="2499400"/>
            <a:ext cx="1779300" cy="283800"/>
          </a:xfrm>
          <a:prstGeom prst="rect">
            <a:avLst/>
          </a:prstGeom>
          <a:noFill/>
          <a:ln>
            <a:noFill/>
          </a:ln>
        </p:spPr>
        <p:txBody>
          <a:bodyPr spcFirstLastPara="1" wrap="square" lIns="91425" tIns="91425" rIns="91425" bIns="91425" anchor="t" anchorCtr="0">
            <a:noAutofit/>
          </a:bodyPr>
          <a:lstStyle/>
          <a:p>
            <a:pPr marL="0" lvl="0" indent="0" algn="l" rtl="0">
              <a:lnSpc>
                <a:spcPct val="50000"/>
              </a:lnSpc>
              <a:spcBef>
                <a:spcPts val="0"/>
              </a:spcBef>
              <a:spcAft>
                <a:spcPts val="1600"/>
              </a:spcAft>
              <a:buNone/>
            </a:pPr>
            <a:r>
              <a:rPr lang="en" sz="1000" b="1">
                <a:solidFill>
                  <a:schemeClr val="dk1"/>
                </a:solidFill>
              </a:rPr>
              <a:t>INCONGRUITY RANKING</a:t>
            </a:r>
            <a:endParaRPr/>
          </a:p>
        </p:txBody>
      </p:sp>
      <p:cxnSp>
        <p:nvCxnSpPr>
          <p:cNvPr id="284" name="Google Shape;284;p32"/>
          <p:cNvCxnSpPr>
            <a:stCxn id="273" idx="2"/>
            <a:endCxn id="283" idx="1"/>
          </p:cNvCxnSpPr>
          <p:nvPr/>
        </p:nvCxnSpPr>
        <p:spPr>
          <a:xfrm rot="-5400000" flipH="1">
            <a:off x="4443175" y="514525"/>
            <a:ext cx="1491300" cy="2762400"/>
          </a:xfrm>
          <a:prstGeom prst="bentConnector2">
            <a:avLst/>
          </a:prstGeom>
          <a:noFill/>
          <a:ln w="19050" cap="flat" cmpd="sng">
            <a:solidFill>
              <a:schemeClr val="dk2"/>
            </a:solidFill>
            <a:prstDash val="solid"/>
            <a:round/>
            <a:headEnd type="none" w="med" len="med"/>
            <a:tailEnd type="stealth" w="med" len="med"/>
          </a:ln>
        </p:spPr>
      </p:cxnSp>
      <p:sp>
        <p:nvSpPr>
          <p:cNvPr id="285" name="Google Shape;285;p32"/>
          <p:cNvSpPr txBox="1"/>
          <p:nvPr/>
        </p:nvSpPr>
        <p:spPr>
          <a:xfrm>
            <a:off x="4105075" y="2244775"/>
            <a:ext cx="1920000" cy="368700"/>
          </a:xfrm>
          <a:prstGeom prst="rect">
            <a:avLst/>
          </a:prstGeom>
          <a:noFill/>
          <a:ln>
            <a:noFill/>
          </a:ln>
        </p:spPr>
        <p:txBody>
          <a:bodyPr spcFirstLastPara="1" wrap="square" lIns="91425" tIns="91425" rIns="91425" bIns="91425" anchor="t" anchorCtr="0">
            <a:noAutofit/>
          </a:bodyPr>
          <a:lstStyle/>
          <a:p>
            <a:pPr marL="0" lvl="0" indent="0" algn="l" rtl="0">
              <a:lnSpc>
                <a:spcPct val="10000"/>
              </a:lnSpc>
              <a:spcBef>
                <a:spcPts val="0"/>
              </a:spcBef>
              <a:spcAft>
                <a:spcPts val="0"/>
              </a:spcAft>
              <a:buNone/>
            </a:pPr>
            <a:r>
              <a:rPr lang="en" sz="1000" b="1">
                <a:solidFill>
                  <a:schemeClr val="dk1"/>
                </a:solidFill>
              </a:rPr>
              <a:t>FORM CANDIDATE </a:t>
            </a:r>
            <a:endParaRPr sz="1000" b="1">
              <a:solidFill>
                <a:schemeClr val="dk1"/>
              </a:solidFill>
            </a:endParaRPr>
          </a:p>
          <a:p>
            <a:pPr marL="0" lvl="0" indent="0" algn="l" rtl="0">
              <a:lnSpc>
                <a:spcPct val="10000"/>
              </a:lnSpc>
              <a:spcBef>
                <a:spcPts val="1200"/>
              </a:spcBef>
              <a:spcAft>
                <a:spcPts val="1200"/>
              </a:spcAft>
              <a:buNone/>
            </a:pPr>
            <a:r>
              <a:rPr lang="en" sz="1000" b="1">
                <a:solidFill>
                  <a:schemeClr val="dk1"/>
                </a:solidFill>
              </a:rPr>
              <a:t>PAIRS  FOR NLI</a:t>
            </a:r>
            <a:endParaRPr sz="1000" b="1">
              <a:solidFill>
                <a:schemeClr val="dk1"/>
              </a:solidFill>
            </a:endParaRPr>
          </a:p>
        </p:txBody>
      </p:sp>
      <p:cxnSp>
        <p:nvCxnSpPr>
          <p:cNvPr id="286" name="Google Shape;286;p32"/>
          <p:cNvCxnSpPr>
            <a:stCxn id="273" idx="3"/>
            <a:endCxn id="267" idx="1"/>
          </p:cNvCxnSpPr>
          <p:nvPr/>
        </p:nvCxnSpPr>
        <p:spPr>
          <a:xfrm rot="10800000" flipH="1">
            <a:off x="4746925" y="884275"/>
            <a:ext cx="1243500" cy="2700"/>
          </a:xfrm>
          <a:prstGeom prst="straightConnector1">
            <a:avLst/>
          </a:prstGeom>
          <a:noFill/>
          <a:ln w="19050" cap="flat" cmpd="sng">
            <a:solidFill>
              <a:schemeClr val="dk2"/>
            </a:solidFill>
            <a:prstDash val="solid"/>
            <a:round/>
            <a:headEnd type="none" w="med" len="med"/>
            <a:tailEnd type="triangle" w="med" len="med"/>
          </a:ln>
        </p:spPr>
      </p:cxnSp>
      <p:sp>
        <p:nvSpPr>
          <p:cNvPr id="276" name="Google Shape;276;p32"/>
          <p:cNvSpPr/>
          <p:nvPr/>
        </p:nvSpPr>
        <p:spPr>
          <a:xfrm>
            <a:off x="3633900" y="3444175"/>
            <a:ext cx="1243500" cy="5205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000"/>
              <a:t>COMMONSENSE</a:t>
            </a:r>
            <a:endParaRPr sz="1000"/>
          </a:p>
          <a:p>
            <a:pPr marL="0" lvl="0" indent="0" algn="l" rtl="0">
              <a:spcBef>
                <a:spcPts val="0"/>
              </a:spcBef>
              <a:spcAft>
                <a:spcPts val="0"/>
              </a:spcAft>
              <a:buNone/>
            </a:pPr>
            <a:r>
              <a:rPr lang="en" sz="1000"/>
              <a:t>TERM / PHRASE</a:t>
            </a:r>
            <a:endParaRPr sz="1000"/>
          </a:p>
        </p:txBody>
      </p:sp>
      <p:sp>
        <p:nvSpPr>
          <p:cNvPr id="275" name="Google Shape;275;p32"/>
          <p:cNvSpPr/>
          <p:nvPr/>
        </p:nvSpPr>
        <p:spPr>
          <a:xfrm>
            <a:off x="1274000" y="3176725"/>
            <a:ext cx="1671600" cy="1055400"/>
          </a:xfrm>
          <a:prstGeom prst="plus">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spcBef>
                <a:spcPts val="0"/>
              </a:spcBef>
              <a:spcAft>
                <a:spcPts val="0"/>
              </a:spcAft>
              <a:buClr>
                <a:schemeClr val="dk1"/>
              </a:buClr>
              <a:buSzPts val="1100"/>
              <a:buFont typeface="Arial"/>
              <a:buNone/>
            </a:pPr>
            <a:r>
              <a:rPr lang="en" sz="1000" b="1">
                <a:solidFill>
                  <a:schemeClr val="dk1"/>
                </a:solidFill>
              </a:rPr>
              <a:t> </a:t>
            </a:r>
            <a:r>
              <a:rPr lang="en" sz="1100" b="1">
                <a:solidFill>
                  <a:schemeClr val="dk1"/>
                </a:solidFill>
              </a:rPr>
              <a:t>COMET</a:t>
            </a:r>
            <a:endParaRPr sz="1100" b="1">
              <a:solidFill>
                <a:schemeClr val="dk1"/>
              </a:solidFill>
            </a:endParaRPr>
          </a:p>
          <a:p>
            <a:pPr marL="0" lvl="0" indent="0" algn="ctr" rtl="0">
              <a:spcBef>
                <a:spcPts val="0"/>
              </a:spcBef>
              <a:spcAft>
                <a:spcPts val="0"/>
              </a:spcAft>
              <a:buClr>
                <a:schemeClr val="dk1"/>
              </a:buClr>
              <a:buSzPts val="1100"/>
              <a:buFont typeface="Arial"/>
              <a:buNone/>
            </a:pPr>
            <a:r>
              <a:rPr lang="en" sz="1000">
                <a:solidFill>
                  <a:schemeClr val="dk1"/>
                </a:solidFill>
              </a:rPr>
              <a:t> </a:t>
            </a:r>
            <a:r>
              <a:rPr lang="en" sz="1000" b="1">
                <a:solidFill>
                  <a:schemeClr val="dk1"/>
                </a:solidFill>
              </a:rPr>
              <a:t>(GPT-2</a:t>
            </a:r>
            <a:r>
              <a:rPr lang="en" sz="1000">
                <a:solidFill>
                  <a:schemeClr val="dk1"/>
                </a:solidFill>
              </a:rPr>
              <a:t> FINE-TUNED</a:t>
            </a:r>
            <a:endParaRPr sz="1000">
              <a:solidFill>
                <a:schemeClr val="dk1"/>
              </a:solidFill>
            </a:endParaRPr>
          </a:p>
          <a:p>
            <a:pPr marL="0" lvl="0" indent="0" algn="ctr" rtl="0">
              <a:spcBef>
                <a:spcPts val="0"/>
              </a:spcBef>
              <a:spcAft>
                <a:spcPts val="0"/>
              </a:spcAft>
              <a:buClr>
                <a:schemeClr val="dk1"/>
              </a:buClr>
              <a:buSzPts val="1100"/>
              <a:buFont typeface="Arial"/>
              <a:buNone/>
            </a:pPr>
            <a:r>
              <a:rPr lang="en" sz="1000">
                <a:solidFill>
                  <a:schemeClr val="dk1"/>
                </a:solidFill>
              </a:rPr>
              <a:t>    ON </a:t>
            </a:r>
            <a:r>
              <a:rPr lang="en" sz="1000" b="1">
                <a:solidFill>
                  <a:schemeClr val="dk1"/>
                </a:solidFill>
              </a:rPr>
              <a:t>CONCEPTNET)</a:t>
            </a:r>
            <a:endParaRPr sz="1000"/>
          </a:p>
        </p:txBody>
      </p:sp>
      <p:sp>
        <p:nvSpPr>
          <p:cNvPr id="287" name="Google Shape;287;p32"/>
          <p:cNvSpPr/>
          <p:nvPr/>
        </p:nvSpPr>
        <p:spPr>
          <a:xfrm>
            <a:off x="5734100" y="1592125"/>
            <a:ext cx="1671600" cy="689100"/>
          </a:xfrm>
          <a:prstGeom prst="plus">
            <a:avLst>
              <a:gd name="adj"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000" b="1"/>
              <a:t>ROBERTA LARGE</a:t>
            </a:r>
            <a:endParaRPr sz="1000" b="1"/>
          </a:p>
          <a:p>
            <a:pPr marL="0" lvl="0" indent="0" algn="ctr" rtl="0">
              <a:spcBef>
                <a:spcPts val="0"/>
              </a:spcBef>
              <a:spcAft>
                <a:spcPts val="0"/>
              </a:spcAft>
              <a:buNone/>
            </a:pPr>
            <a:r>
              <a:rPr lang="en" sz="1000" b="1"/>
              <a:t> FINE-TUNED ON</a:t>
            </a:r>
            <a:endParaRPr sz="1000" b="1"/>
          </a:p>
          <a:p>
            <a:pPr marL="457200" lvl="0" indent="0" algn="l" rtl="0">
              <a:spcBef>
                <a:spcPts val="0"/>
              </a:spcBef>
              <a:spcAft>
                <a:spcPts val="0"/>
              </a:spcAft>
              <a:buNone/>
            </a:pPr>
            <a:r>
              <a:rPr lang="en" sz="1000" b="1"/>
              <a:t>   MNLI</a:t>
            </a:r>
            <a:endParaRPr sz="1000" b="1"/>
          </a:p>
        </p:txBody>
      </p:sp>
      <p:sp>
        <p:nvSpPr>
          <p:cNvPr id="288" name="Google Shape;288;p32"/>
          <p:cNvSpPr txBox="1"/>
          <p:nvPr/>
        </p:nvSpPr>
        <p:spPr>
          <a:xfrm>
            <a:off x="4997700" y="573825"/>
            <a:ext cx="951300" cy="283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None/>
            </a:pPr>
            <a:r>
              <a:rPr lang="en" sz="1000" b="1">
                <a:solidFill>
                  <a:schemeClr val="dk1"/>
                </a:solidFill>
              </a:rPr>
              <a:t>CONCAT</a:t>
            </a:r>
            <a:endParaRPr sz="1000">
              <a:solidFill>
                <a:schemeClr val="dk1"/>
              </a:solidFill>
            </a:endParaRPr>
          </a:p>
        </p:txBody>
      </p:sp>
      <p:sp>
        <p:nvSpPr>
          <p:cNvPr id="269" name="Google Shape;269;p32"/>
          <p:cNvSpPr txBox="1"/>
          <p:nvPr/>
        </p:nvSpPr>
        <p:spPr>
          <a:xfrm>
            <a:off x="7529150" y="640500"/>
            <a:ext cx="979800" cy="4911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000"/>
              <a:t>SARCASTIC</a:t>
            </a:r>
            <a:endParaRPr sz="1000"/>
          </a:p>
          <a:p>
            <a:pPr marL="0" lvl="0" indent="0" algn="l" rtl="0">
              <a:spcBef>
                <a:spcPts val="0"/>
              </a:spcBef>
              <a:spcAft>
                <a:spcPts val="0"/>
              </a:spcAft>
              <a:buNone/>
            </a:pPr>
            <a:r>
              <a:rPr lang="en" sz="1000"/>
              <a:t>   OUTPUT</a:t>
            </a:r>
            <a:endParaRPr sz="1000"/>
          </a:p>
        </p:txBody>
      </p:sp>
      <p:sp>
        <p:nvSpPr>
          <p:cNvPr id="289" name="Google Shape;289;p32"/>
          <p:cNvSpPr txBox="1"/>
          <p:nvPr/>
        </p:nvSpPr>
        <p:spPr>
          <a:xfrm>
            <a:off x="4839500" y="3196688"/>
            <a:ext cx="979800" cy="205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   RETRIEVAL</a:t>
            </a:r>
            <a:endParaRPr sz="1000" b="1"/>
          </a:p>
        </p:txBody>
      </p:sp>
      <p:cxnSp>
        <p:nvCxnSpPr>
          <p:cNvPr id="290" name="Google Shape;290;p32"/>
          <p:cNvCxnSpPr>
            <a:stCxn id="264" idx="0"/>
            <a:endCxn id="273" idx="1"/>
          </p:cNvCxnSpPr>
          <p:nvPr/>
        </p:nvCxnSpPr>
        <p:spPr>
          <a:xfrm rot="-5400000">
            <a:off x="1509000" y="276625"/>
            <a:ext cx="749100" cy="1969800"/>
          </a:xfrm>
          <a:prstGeom prst="bentConnector2">
            <a:avLst/>
          </a:prstGeom>
          <a:noFill/>
          <a:ln w="19050" cap="flat" cmpd="sng">
            <a:solidFill>
              <a:schemeClr val="dk2"/>
            </a:solidFill>
            <a:prstDash val="solid"/>
            <a:round/>
            <a:headEnd type="none" w="med" len="med"/>
            <a:tailEnd type="stealth" w="med" len="med"/>
          </a:ln>
        </p:spPr>
      </p:cxnSp>
      <p:cxnSp>
        <p:nvCxnSpPr>
          <p:cNvPr id="291" name="Google Shape;291;p32"/>
          <p:cNvCxnSpPr>
            <a:stCxn id="264" idx="2"/>
            <a:endCxn id="275" idx="1"/>
          </p:cNvCxnSpPr>
          <p:nvPr/>
        </p:nvCxnSpPr>
        <p:spPr>
          <a:xfrm rot="-5400000" flipH="1">
            <a:off x="352650" y="2783275"/>
            <a:ext cx="1467300" cy="375300"/>
          </a:xfrm>
          <a:prstGeom prst="bentConnector2">
            <a:avLst/>
          </a:prstGeom>
          <a:noFill/>
          <a:ln w="19050" cap="flat" cmpd="sng">
            <a:solidFill>
              <a:schemeClr val="dk2"/>
            </a:solidFill>
            <a:prstDash val="solid"/>
            <a:round/>
            <a:headEnd type="none" w="med" len="med"/>
            <a:tailEnd type="stealth" w="med" len="med"/>
          </a:ln>
        </p:spPr>
      </p:cxnSp>
      <p:sp>
        <p:nvSpPr>
          <p:cNvPr id="292" name="Google Shape;292;p32"/>
          <p:cNvSpPr txBox="1"/>
          <p:nvPr/>
        </p:nvSpPr>
        <p:spPr>
          <a:xfrm>
            <a:off x="899300" y="2298250"/>
            <a:ext cx="1329000" cy="36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000" b="1"/>
              <a:t>POS TAGGING</a:t>
            </a:r>
            <a:endParaRPr sz="1000" b="1"/>
          </a:p>
        </p:txBody>
      </p:sp>
      <p:cxnSp>
        <p:nvCxnSpPr>
          <p:cNvPr id="293" name="Google Shape;293;p32"/>
          <p:cNvCxnSpPr>
            <a:stCxn id="280" idx="1"/>
            <a:endCxn id="276" idx="3"/>
          </p:cNvCxnSpPr>
          <p:nvPr/>
        </p:nvCxnSpPr>
        <p:spPr>
          <a:xfrm rot="10800000">
            <a:off x="4877300" y="3704425"/>
            <a:ext cx="838500" cy="0"/>
          </a:xfrm>
          <a:prstGeom prst="straightConnector1">
            <a:avLst/>
          </a:prstGeom>
          <a:noFill/>
          <a:ln w="19050" cap="flat" cmpd="sng">
            <a:solidFill>
              <a:srgbClr val="000000"/>
            </a:solidFill>
            <a:prstDash val="solid"/>
            <a:round/>
            <a:headEnd type="triangle" w="med" len="med"/>
            <a:tailEnd type="none" w="med" len="med"/>
          </a:ln>
        </p:spPr>
      </p:cxnSp>
      <p:sp>
        <p:nvSpPr>
          <p:cNvPr id="294" name="Google Shape;294;p32"/>
          <p:cNvSpPr txBox="1"/>
          <p:nvPr/>
        </p:nvSpPr>
        <p:spPr>
          <a:xfrm>
            <a:off x="2663150" y="79400"/>
            <a:ext cx="1824600" cy="491100"/>
          </a:xfrm>
          <a:prstGeom prst="rect">
            <a:avLst/>
          </a:prstGeom>
          <a:noFill/>
          <a:ln w="9525" cap="flat" cmpd="sng">
            <a:solidFill>
              <a:srgbClr val="741B47"/>
            </a:solidFill>
            <a:prstDash val="dash"/>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1600"/>
              </a:spcAft>
              <a:buClr>
                <a:srgbClr val="000000"/>
              </a:buClr>
              <a:buSzPts val="1100"/>
              <a:buFont typeface="Arial"/>
              <a:buNone/>
            </a:pPr>
            <a:r>
              <a:rPr lang="en" sz="1000" b="1">
                <a:solidFill>
                  <a:schemeClr val="dk1"/>
                </a:solidFill>
              </a:rPr>
              <a:t>zero visibility in fog makes driving </a:t>
            </a:r>
            <a:r>
              <a:rPr lang="en" sz="1000" b="1">
                <a:solidFill>
                  <a:srgbClr val="0000FF"/>
                </a:solidFill>
              </a:rPr>
              <a:t>easy</a:t>
            </a:r>
            <a:r>
              <a:rPr lang="en" sz="1000" b="1">
                <a:solidFill>
                  <a:schemeClr val="dk1"/>
                </a:solidFill>
              </a:rPr>
              <a:t>   </a:t>
            </a:r>
            <a:endParaRPr/>
          </a:p>
        </p:txBody>
      </p:sp>
      <p:sp>
        <p:nvSpPr>
          <p:cNvPr id="295" name="Google Shape;295;p32"/>
          <p:cNvSpPr txBox="1"/>
          <p:nvPr/>
        </p:nvSpPr>
        <p:spPr>
          <a:xfrm>
            <a:off x="5599400" y="1426850"/>
            <a:ext cx="2929200" cy="1467300"/>
          </a:xfrm>
          <a:prstGeom prst="rect">
            <a:avLst/>
          </a:prstGeom>
          <a:solidFill>
            <a:srgbClr val="A000FF">
              <a:alpha val="5590"/>
            </a:srgbClr>
          </a:solid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1100" b="1">
                <a:solidFill>
                  <a:srgbClr val="674EA7"/>
                </a:solidFill>
              </a:rPr>
              <a:t>RANKING OF </a:t>
            </a:r>
            <a:endParaRPr sz="1100" b="1">
              <a:solidFill>
                <a:srgbClr val="674EA7"/>
              </a:solidFill>
            </a:endParaRPr>
          </a:p>
          <a:p>
            <a:pPr marL="0" lvl="0" indent="0" algn="r" rtl="0">
              <a:spcBef>
                <a:spcPts val="0"/>
              </a:spcBef>
              <a:spcAft>
                <a:spcPts val="0"/>
              </a:spcAft>
              <a:buNone/>
            </a:pPr>
            <a:r>
              <a:rPr lang="en" sz="1100" b="1">
                <a:solidFill>
                  <a:srgbClr val="674EA7"/>
                </a:solidFill>
              </a:rPr>
              <a:t>SEMANTIC</a:t>
            </a:r>
            <a:endParaRPr sz="1100" b="1">
              <a:solidFill>
                <a:srgbClr val="674EA7"/>
              </a:solidFill>
            </a:endParaRPr>
          </a:p>
          <a:p>
            <a:pPr marL="0" lvl="0" indent="0" algn="r" rtl="0">
              <a:spcBef>
                <a:spcPts val="0"/>
              </a:spcBef>
              <a:spcAft>
                <a:spcPts val="0"/>
              </a:spcAft>
              <a:buNone/>
            </a:pPr>
            <a:r>
              <a:rPr lang="en" sz="1100" b="1">
                <a:solidFill>
                  <a:srgbClr val="674EA7"/>
                </a:solidFill>
              </a:rPr>
              <a:t>  INCONGRUITY</a:t>
            </a:r>
            <a:endParaRPr sz="1100" b="1">
              <a:solidFill>
                <a:srgbClr val="674EA7"/>
              </a:solidFill>
            </a:endParaRPr>
          </a:p>
        </p:txBody>
      </p:sp>
      <p:sp>
        <p:nvSpPr>
          <p:cNvPr id="296" name="Google Shape;296;p32"/>
          <p:cNvSpPr txBox="1"/>
          <p:nvPr/>
        </p:nvSpPr>
        <p:spPr>
          <a:xfrm>
            <a:off x="994800" y="3118050"/>
            <a:ext cx="7474500" cy="1317900"/>
          </a:xfrm>
          <a:prstGeom prst="rect">
            <a:avLst/>
          </a:prstGeom>
          <a:solidFill>
            <a:srgbClr val="00FFA5">
              <a:alpha val="7819"/>
            </a:srgbClr>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38761D"/>
                </a:solidFill>
              </a:rPr>
              <a:t>                                                       </a:t>
            </a:r>
            <a:endParaRPr sz="1100" b="1">
              <a:solidFill>
                <a:srgbClr val="38761D"/>
              </a:solidFill>
            </a:endParaRPr>
          </a:p>
          <a:p>
            <a:pPr marL="0" lvl="0" indent="0" algn="l" rtl="0">
              <a:spcBef>
                <a:spcPts val="0"/>
              </a:spcBef>
              <a:spcAft>
                <a:spcPts val="0"/>
              </a:spcAft>
              <a:buNone/>
            </a:pPr>
            <a:endParaRPr sz="1100" b="1">
              <a:solidFill>
                <a:srgbClr val="38761D"/>
              </a:solidFill>
            </a:endParaRPr>
          </a:p>
          <a:p>
            <a:pPr marL="0" lvl="0" indent="0" algn="l" rtl="0">
              <a:spcBef>
                <a:spcPts val="0"/>
              </a:spcBef>
              <a:spcAft>
                <a:spcPts val="0"/>
              </a:spcAft>
              <a:buNone/>
            </a:pPr>
            <a:endParaRPr sz="1100" b="1">
              <a:solidFill>
                <a:srgbClr val="38761D"/>
              </a:solidFill>
            </a:endParaRPr>
          </a:p>
          <a:p>
            <a:pPr marL="0" lvl="0" indent="0" algn="l" rtl="0">
              <a:spcBef>
                <a:spcPts val="0"/>
              </a:spcBef>
              <a:spcAft>
                <a:spcPts val="0"/>
              </a:spcAft>
              <a:buNone/>
            </a:pPr>
            <a:endParaRPr sz="1100" b="1">
              <a:solidFill>
                <a:srgbClr val="38761D"/>
              </a:solidFill>
            </a:endParaRPr>
          </a:p>
          <a:p>
            <a:pPr marL="0" lvl="0" indent="0" algn="l" rtl="0">
              <a:spcBef>
                <a:spcPts val="0"/>
              </a:spcBef>
              <a:spcAft>
                <a:spcPts val="0"/>
              </a:spcAft>
              <a:buNone/>
            </a:pPr>
            <a:endParaRPr sz="1100" b="1">
              <a:solidFill>
                <a:srgbClr val="38761D"/>
              </a:solidFill>
            </a:endParaRPr>
          </a:p>
          <a:p>
            <a:pPr marL="0" lvl="0" indent="0" algn="l" rtl="0">
              <a:spcBef>
                <a:spcPts val="0"/>
              </a:spcBef>
              <a:spcAft>
                <a:spcPts val="0"/>
              </a:spcAft>
              <a:buNone/>
            </a:pPr>
            <a:endParaRPr sz="700" b="1">
              <a:solidFill>
                <a:srgbClr val="38761D"/>
              </a:solidFill>
            </a:endParaRPr>
          </a:p>
          <a:p>
            <a:pPr marL="0" lvl="0" indent="0" algn="l" rtl="0">
              <a:spcBef>
                <a:spcPts val="0"/>
              </a:spcBef>
              <a:spcAft>
                <a:spcPts val="0"/>
              </a:spcAft>
              <a:buNone/>
            </a:pPr>
            <a:r>
              <a:rPr lang="en" sz="1100" b="1">
                <a:solidFill>
                  <a:srgbClr val="38761D"/>
                </a:solidFill>
              </a:rPr>
              <a:t>                                           RETRIEVAL OF COMMONSENSE CONTEXT</a:t>
            </a:r>
            <a:endParaRPr sz="1100" b="1">
              <a:solidFill>
                <a:srgbClr val="38761D"/>
              </a:solidFill>
            </a:endParaRPr>
          </a:p>
        </p:txBody>
      </p:sp>
      <p:pic>
        <p:nvPicPr>
          <p:cNvPr id="297" name="Google Shape;297;p32"/>
          <p:cNvPicPr preferRelativeResize="0"/>
          <p:nvPr/>
        </p:nvPicPr>
        <p:blipFill>
          <a:blip r:embed="rId3">
            <a:alphaModFix/>
          </a:blip>
          <a:stretch>
            <a:fillRect/>
          </a:stretch>
        </p:blipFill>
        <p:spPr>
          <a:xfrm>
            <a:off x="156300" y="87025"/>
            <a:ext cx="838500" cy="768163"/>
          </a:xfrm>
          <a:prstGeom prst="rect">
            <a:avLst/>
          </a:prstGeom>
          <a:noFill/>
          <a:ln>
            <a:noFill/>
          </a:ln>
        </p:spPr>
      </p:pic>
    </p:spTree>
    <p:extLst>
      <p:ext uri="{BB962C8B-B14F-4D97-AF65-F5344CB8AC3E}">
        <p14:creationId xmlns:p14="http://schemas.microsoft.com/office/powerpoint/2010/main" val="32699612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33"/>
          <p:cNvSpPr txBox="1">
            <a:spLocks noGrp="1"/>
          </p:cNvSpPr>
          <p:nvPr>
            <p:ph type="title"/>
          </p:nvPr>
        </p:nvSpPr>
        <p:spPr>
          <a:xfrm>
            <a:off x="311700" y="128400"/>
            <a:ext cx="8520600" cy="543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Evaluation Setup</a:t>
            </a:r>
            <a:endParaRPr b="1"/>
          </a:p>
        </p:txBody>
      </p:sp>
      <p:sp>
        <p:nvSpPr>
          <p:cNvPr id="303" name="Google Shape;303;p33"/>
          <p:cNvSpPr txBox="1">
            <a:spLocks noGrp="1"/>
          </p:cNvSpPr>
          <p:nvPr>
            <p:ph type="body" idx="1"/>
          </p:nvPr>
        </p:nvSpPr>
        <p:spPr>
          <a:xfrm>
            <a:off x="311700" y="793050"/>
            <a:ext cx="8520600" cy="3775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rPr>
              <a:t>Test Set</a:t>
            </a:r>
            <a:endParaRPr sz="2400">
              <a:solidFill>
                <a:schemeClr val="dk1"/>
              </a:solidFill>
            </a:endParaRPr>
          </a:p>
          <a:p>
            <a:pPr marL="0" lvl="0" indent="457200" algn="l" rtl="0">
              <a:spcBef>
                <a:spcPts val="1600"/>
              </a:spcBef>
              <a:spcAft>
                <a:spcPts val="0"/>
              </a:spcAft>
              <a:buClr>
                <a:schemeClr val="dk1"/>
              </a:buClr>
              <a:buSzPts val="1100"/>
              <a:buFont typeface="Arial"/>
              <a:buNone/>
            </a:pPr>
            <a:r>
              <a:rPr lang="en" sz="2400">
                <a:solidFill>
                  <a:schemeClr val="dk1"/>
                </a:solidFill>
              </a:rPr>
              <a:t> Test on 150 randomly selected non sarcastic utterance</a:t>
            </a:r>
            <a:endParaRPr sz="2400">
              <a:solidFill>
                <a:schemeClr val="dk1"/>
              </a:solidFill>
            </a:endParaRPr>
          </a:p>
          <a:p>
            <a:pPr marL="0" lvl="0" indent="0" algn="l" rtl="0">
              <a:spcBef>
                <a:spcPts val="1600"/>
              </a:spcBef>
              <a:spcAft>
                <a:spcPts val="0"/>
              </a:spcAft>
              <a:buClr>
                <a:schemeClr val="dk1"/>
              </a:buClr>
              <a:buSzPts val="1100"/>
              <a:buFont typeface="Arial"/>
              <a:buNone/>
            </a:pPr>
            <a:r>
              <a:rPr lang="en" sz="2400">
                <a:solidFill>
                  <a:schemeClr val="dk1"/>
                </a:solidFill>
              </a:rPr>
              <a:t>Evaluation Criterion</a:t>
            </a:r>
            <a:r>
              <a:rPr lang="en"/>
              <a:t> 	 		</a:t>
            </a:r>
            <a:endParaRPr/>
          </a:p>
          <a:p>
            <a:pPr marL="914400" lvl="0" indent="-387350" algn="l" rtl="0">
              <a:spcBef>
                <a:spcPts val="1600"/>
              </a:spcBef>
              <a:spcAft>
                <a:spcPts val="0"/>
              </a:spcAft>
              <a:buClr>
                <a:srgbClr val="000000"/>
              </a:buClr>
              <a:buSzPts val="2500"/>
              <a:buChar char="●"/>
            </a:pPr>
            <a:r>
              <a:rPr lang="en" sz="2500"/>
              <a:t>   </a:t>
            </a:r>
            <a:r>
              <a:rPr lang="en" sz="2500">
                <a:solidFill>
                  <a:srgbClr val="000000"/>
                </a:solidFill>
              </a:rPr>
              <a:t>Creativity </a:t>
            </a:r>
            <a:endParaRPr sz="2500">
              <a:solidFill>
                <a:srgbClr val="000000"/>
              </a:solidFill>
            </a:endParaRPr>
          </a:p>
          <a:p>
            <a:pPr marL="914400" lvl="0" indent="-387350" algn="l" rtl="0">
              <a:spcBef>
                <a:spcPts val="0"/>
              </a:spcBef>
              <a:spcAft>
                <a:spcPts val="0"/>
              </a:spcAft>
              <a:buClr>
                <a:srgbClr val="000000"/>
              </a:buClr>
              <a:buSzPts val="2500"/>
              <a:buChar char="●"/>
            </a:pPr>
            <a:r>
              <a:rPr lang="en" sz="2500">
                <a:solidFill>
                  <a:srgbClr val="000000"/>
                </a:solidFill>
              </a:rPr>
              <a:t>   Sarcasticness</a:t>
            </a:r>
            <a:endParaRPr sz="2500">
              <a:solidFill>
                <a:srgbClr val="000000"/>
              </a:solidFill>
            </a:endParaRPr>
          </a:p>
          <a:p>
            <a:pPr marL="914400" lvl="0" indent="-387350" algn="l" rtl="0">
              <a:spcBef>
                <a:spcPts val="0"/>
              </a:spcBef>
              <a:spcAft>
                <a:spcPts val="0"/>
              </a:spcAft>
              <a:buClr>
                <a:srgbClr val="000000"/>
              </a:buClr>
              <a:buSzPts val="2500"/>
              <a:buChar char="●"/>
            </a:pPr>
            <a:r>
              <a:rPr lang="en" sz="2500">
                <a:solidFill>
                  <a:srgbClr val="000000"/>
                </a:solidFill>
              </a:rPr>
              <a:t>   Humor</a:t>
            </a:r>
            <a:endParaRPr sz="2500">
              <a:solidFill>
                <a:srgbClr val="000000"/>
              </a:solidFill>
            </a:endParaRPr>
          </a:p>
          <a:p>
            <a:pPr marL="914400" lvl="0" indent="-393700" algn="l" rtl="0">
              <a:spcBef>
                <a:spcPts val="0"/>
              </a:spcBef>
              <a:spcAft>
                <a:spcPts val="0"/>
              </a:spcAft>
              <a:buClr>
                <a:srgbClr val="000000"/>
              </a:buClr>
              <a:buSzPts val="2600"/>
              <a:buChar char="●"/>
            </a:pPr>
            <a:r>
              <a:rPr lang="en" sz="2500">
                <a:solidFill>
                  <a:srgbClr val="000000"/>
                </a:solidFill>
              </a:rPr>
              <a:t>   </a:t>
            </a:r>
            <a:r>
              <a:rPr lang="en" sz="2500">
                <a:solidFill>
                  <a:schemeClr val="dk1"/>
                </a:solidFill>
              </a:rPr>
              <a:t>Grammaticality </a:t>
            </a:r>
            <a:r>
              <a:rPr lang="en" sz="2500">
                <a:solidFill>
                  <a:srgbClr val="000000"/>
                </a:solidFill>
              </a:rPr>
              <a:t>  </a:t>
            </a:r>
            <a:r>
              <a:rPr lang="en" sz="2600">
                <a:solidFill>
                  <a:srgbClr val="000000"/>
                </a:solidFill>
              </a:rPr>
              <a:t> </a:t>
            </a:r>
            <a:r>
              <a:rPr lang="en">
                <a:solidFill>
                  <a:srgbClr val="000000"/>
                </a:solidFill>
              </a:rPr>
              <a:t/>
            </a:r>
            <a:br>
              <a:rPr lang="en">
                <a:solidFill>
                  <a:srgbClr val="000000"/>
                </a:solidFill>
              </a:rPr>
            </a:br>
            <a:r>
              <a:rPr lang="en">
                <a:solidFill>
                  <a:srgbClr val="000000"/>
                </a:solidFill>
              </a:rPr>
              <a:t> 						</a:t>
            </a:r>
            <a:endParaRPr>
              <a:solidFill>
                <a:srgbClr val="000000"/>
              </a:solidFill>
            </a:endParaRPr>
          </a:p>
          <a:p>
            <a:pPr marL="0" lvl="0" indent="0" algn="l" rtl="0">
              <a:spcBef>
                <a:spcPts val="1600"/>
              </a:spcBef>
              <a:spcAft>
                <a:spcPts val="0"/>
              </a:spcAft>
              <a:buNone/>
            </a:pPr>
            <a:r>
              <a:rPr lang="en"/>
              <a:t>					 				</a:t>
            </a:r>
            <a:endParaRPr/>
          </a:p>
          <a:p>
            <a:pPr marL="0" lvl="0" indent="0" algn="l" rtl="0">
              <a:spcBef>
                <a:spcPts val="0"/>
              </a:spcBef>
              <a:spcAft>
                <a:spcPts val="0"/>
              </a:spcAft>
              <a:buNone/>
            </a:pPr>
            <a:r>
              <a:rPr lang="en"/>
              <a:t>			</a:t>
            </a:r>
            <a:endParaRPr/>
          </a:p>
          <a:p>
            <a:pPr marL="0" lvl="0" indent="0" algn="l" rtl="0">
              <a:spcBef>
                <a:spcPts val="1600"/>
              </a:spcBef>
              <a:spcAft>
                <a:spcPts val="0"/>
              </a:spcAft>
              <a:buNone/>
            </a:pPr>
            <a:r>
              <a:rPr lang="en"/>
              <a:t>		</a:t>
            </a:r>
            <a:endParaRPr/>
          </a:p>
          <a:p>
            <a:pPr marL="0" lvl="0" indent="0" algn="l" rtl="0">
              <a:spcBef>
                <a:spcPts val="1600"/>
              </a:spcBef>
              <a:spcAft>
                <a:spcPts val="0"/>
              </a:spcAft>
              <a:buNone/>
            </a:pPr>
            <a:r>
              <a:rPr lang="en"/>
              <a:t/>
            </a:r>
            <a:br>
              <a:rPr lang="en"/>
            </a:br>
            <a:r>
              <a:rPr lang="en"/>
              <a:t> 						</a:t>
            </a:r>
            <a:endParaRPr/>
          </a:p>
          <a:p>
            <a:pPr marL="0" lvl="0" indent="0" algn="l" rtl="0">
              <a:spcBef>
                <a:spcPts val="1600"/>
              </a:spcBef>
              <a:spcAft>
                <a:spcPts val="0"/>
              </a:spcAft>
              <a:buNone/>
            </a:pPr>
            <a:r>
              <a:rPr lang="en"/>
              <a:t>					 				</a:t>
            </a:r>
            <a:endParaRPr/>
          </a:p>
          <a:p>
            <a:pPr marL="0" lvl="0" indent="0" algn="l" rtl="0">
              <a:spcBef>
                <a:spcPts val="0"/>
              </a:spcBef>
              <a:spcAft>
                <a:spcPts val="0"/>
              </a:spcAft>
              <a:buNone/>
            </a:pPr>
            <a:r>
              <a:rPr lang="en"/>
              <a:t>			</a:t>
            </a:r>
            <a:endParaRPr/>
          </a:p>
          <a:p>
            <a:pPr marL="0" lvl="0" indent="0" algn="l" rtl="0">
              <a:spcBef>
                <a:spcPts val="1600"/>
              </a:spcBef>
              <a:spcAft>
                <a:spcPts val="0"/>
              </a:spcAft>
              <a:buNone/>
            </a:pPr>
            <a:r>
              <a:rPr lang="en"/>
              <a:t>		</a:t>
            </a:r>
            <a:endParaRPr/>
          </a:p>
          <a:p>
            <a:pPr marL="0" lvl="0" indent="0" algn="l" rtl="0">
              <a:spcBef>
                <a:spcPts val="1600"/>
              </a:spcBef>
              <a:spcAft>
                <a:spcPts val="0"/>
              </a:spcAft>
              <a:buNone/>
            </a:pPr>
            <a:r>
              <a:rPr lang="en"/>
              <a:t/>
            </a:r>
            <a:br>
              <a:rPr lang="en"/>
            </a:br>
            <a:r>
              <a:rPr lang="en"/>
              <a:t> 						</a:t>
            </a:r>
            <a:endParaRPr/>
          </a:p>
          <a:p>
            <a:pPr marL="0" lvl="0" indent="0" algn="l" rtl="0">
              <a:spcBef>
                <a:spcPts val="1600"/>
              </a:spcBef>
              <a:spcAft>
                <a:spcPts val="0"/>
              </a:spcAft>
              <a:buNone/>
            </a:pPr>
            <a:r>
              <a:rPr lang="en"/>
              <a:t>					 				</a:t>
            </a:r>
            <a:endParaRPr/>
          </a:p>
          <a:p>
            <a:pPr marL="0" lvl="0" indent="0" algn="l" rtl="0">
              <a:spcBef>
                <a:spcPts val="0"/>
              </a:spcBef>
              <a:spcAft>
                <a:spcPts val="0"/>
              </a:spcAft>
              <a:buNone/>
            </a:pPr>
            <a:r>
              <a:rPr lang="en"/>
              <a:t>			</a:t>
            </a:r>
            <a:endParaRPr/>
          </a:p>
          <a:p>
            <a:pPr marL="0" lvl="0" indent="0" algn="l" rtl="0">
              <a:spcBef>
                <a:spcPts val="1600"/>
              </a:spcBef>
              <a:spcAft>
                <a:spcPts val="0"/>
              </a:spcAft>
              <a:buNone/>
            </a:pPr>
            <a:r>
              <a:rPr lang="en"/>
              <a:t>		</a:t>
            </a:r>
            <a:endParaRPr/>
          </a:p>
          <a:p>
            <a:pPr marL="0" lvl="0" indent="0" algn="l" rtl="0">
              <a:spcBef>
                <a:spcPts val="1600"/>
              </a:spcBef>
              <a:spcAft>
                <a:spcPts val="0"/>
              </a:spcAft>
              <a:buNone/>
            </a:pPr>
            <a:r>
              <a:rPr lang="en"/>
              <a:t/>
            </a:r>
            <a:br>
              <a:rPr lang="en"/>
            </a:br>
            <a:r>
              <a:rPr lang="en"/>
              <a:t> 						</a:t>
            </a:r>
            <a:endParaRPr/>
          </a:p>
          <a:p>
            <a:pPr marL="0" lvl="0" indent="0" algn="l" rtl="0">
              <a:spcBef>
                <a:spcPts val="1600"/>
              </a:spcBef>
              <a:spcAft>
                <a:spcPts val="0"/>
              </a:spcAft>
              <a:buClr>
                <a:schemeClr val="dk1"/>
              </a:buClr>
              <a:buSzPts val="1100"/>
              <a:buFont typeface="Arial"/>
              <a:buNone/>
            </a:pPr>
            <a:r>
              <a:rPr lang="en"/>
              <a:t>					 				</a:t>
            </a:r>
            <a:endParaRPr/>
          </a:p>
          <a:p>
            <a:pPr marL="0" lvl="0" indent="0" algn="l" rtl="0">
              <a:spcBef>
                <a:spcPts val="0"/>
              </a:spcBef>
              <a:spcAft>
                <a:spcPts val="0"/>
              </a:spcAft>
              <a:buClr>
                <a:schemeClr val="dk1"/>
              </a:buClr>
              <a:buSzPts val="1100"/>
              <a:buFont typeface="Arial"/>
              <a:buNone/>
            </a:pPr>
            <a:r>
              <a:rPr lang="en"/>
              <a:t>			</a:t>
            </a:r>
            <a:endParaRPr/>
          </a:p>
          <a:p>
            <a:pPr marL="0" lvl="0" indent="0" algn="l" rtl="0">
              <a:spcBef>
                <a:spcPts val="1600"/>
              </a:spcBef>
              <a:spcAft>
                <a:spcPts val="0"/>
              </a:spcAft>
              <a:buClr>
                <a:schemeClr val="dk1"/>
              </a:buClr>
              <a:buSzPts val="1100"/>
              <a:buFont typeface="Arial"/>
              <a:buNone/>
            </a:pPr>
            <a:r>
              <a:rPr lang="en"/>
              <a:t>		</a:t>
            </a:r>
            <a:endParaRPr/>
          </a:p>
          <a:p>
            <a:pPr marL="0" lvl="0" indent="0" algn="l" rtl="0">
              <a:spcBef>
                <a:spcPts val="1600"/>
              </a:spcBef>
              <a:spcAft>
                <a:spcPts val="1600"/>
              </a:spcAft>
              <a:buNone/>
            </a:pPr>
            <a:endParaRPr/>
          </a:p>
        </p:txBody>
      </p:sp>
    </p:spTree>
    <p:extLst>
      <p:ext uri="{BB962C8B-B14F-4D97-AF65-F5344CB8AC3E}">
        <p14:creationId xmlns:p14="http://schemas.microsoft.com/office/powerpoint/2010/main" val="9622160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38"/>
          <p:cNvSpPr txBox="1">
            <a:spLocks noGrp="1"/>
          </p:cNvSpPr>
          <p:nvPr>
            <p:ph type="title"/>
          </p:nvPr>
        </p:nvSpPr>
        <p:spPr>
          <a:xfrm>
            <a:off x="0" y="0"/>
            <a:ext cx="9144000" cy="67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dirty="0"/>
              <a:t>Ablations</a:t>
            </a:r>
            <a:endParaRPr b="1" dirty="0"/>
          </a:p>
        </p:txBody>
      </p:sp>
      <p:sp>
        <p:nvSpPr>
          <p:cNvPr id="367" name="Google Shape;367;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93700" algn="l" rtl="0">
              <a:spcBef>
                <a:spcPts val="0"/>
              </a:spcBef>
              <a:spcAft>
                <a:spcPts val="0"/>
              </a:spcAft>
              <a:buClr>
                <a:srgbClr val="000000"/>
              </a:buClr>
              <a:buSzPts val="2600"/>
              <a:buChar char="●"/>
            </a:pPr>
            <a:r>
              <a:rPr lang="en" sz="2600" dirty="0">
                <a:solidFill>
                  <a:srgbClr val="000000"/>
                </a:solidFill>
              </a:rPr>
              <a:t>Reversal of Valence (RV) </a:t>
            </a:r>
            <a:endParaRPr sz="2600" dirty="0">
              <a:solidFill>
                <a:srgbClr val="000000"/>
              </a:solidFill>
            </a:endParaRPr>
          </a:p>
          <a:p>
            <a:pPr marL="457200" lvl="0" indent="-393700" algn="l" rtl="0">
              <a:spcBef>
                <a:spcPts val="0"/>
              </a:spcBef>
              <a:spcAft>
                <a:spcPts val="0"/>
              </a:spcAft>
              <a:buClr>
                <a:srgbClr val="000000"/>
              </a:buClr>
              <a:buSzPts val="2600"/>
              <a:buChar char="●"/>
            </a:pPr>
            <a:r>
              <a:rPr lang="en" sz="2600" dirty="0">
                <a:solidFill>
                  <a:srgbClr val="000000"/>
                </a:solidFill>
              </a:rPr>
              <a:t>No Reversal of Valence (</a:t>
            </a:r>
            <a:r>
              <a:rPr lang="en" sz="2600" dirty="0" err="1">
                <a:solidFill>
                  <a:srgbClr val="000000"/>
                </a:solidFill>
              </a:rPr>
              <a:t>NoRV</a:t>
            </a:r>
            <a:r>
              <a:rPr lang="en" sz="2600" dirty="0">
                <a:solidFill>
                  <a:srgbClr val="000000"/>
                </a:solidFill>
              </a:rPr>
              <a:t>) </a:t>
            </a:r>
            <a:endParaRPr sz="2600" dirty="0">
              <a:solidFill>
                <a:srgbClr val="000000"/>
              </a:solidFill>
            </a:endParaRPr>
          </a:p>
          <a:p>
            <a:pPr marL="457200" lvl="0" indent="-393700" algn="l" rtl="0">
              <a:spcBef>
                <a:spcPts val="0"/>
              </a:spcBef>
              <a:spcAft>
                <a:spcPts val="0"/>
              </a:spcAft>
              <a:buClr>
                <a:srgbClr val="000000"/>
              </a:buClr>
              <a:buSzPts val="2600"/>
              <a:buChar char="●"/>
            </a:pPr>
            <a:r>
              <a:rPr lang="en" sz="2600" dirty="0">
                <a:solidFill>
                  <a:srgbClr val="000000"/>
                </a:solidFill>
              </a:rPr>
              <a:t>No Semantic Incongruity (NSI) </a:t>
            </a:r>
            <a:endParaRPr sz="2600" dirty="0">
              <a:solidFill>
                <a:srgbClr val="000000"/>
              </a:solidFill>
            </a:endParaRPr>
          </a:p>
          <a:p>
            <a:pPr marL="457200" lvl="0" indent="-393700" algn="l" rtl="0">
              <a:spcBef>
                <a:spcPts val="0"/>
              </a:spcBef>
              <a:spcAft>
                <a:spcPts val="0"/>
              </a:spcAft>
              <a:buClr>
                <a:srgbClr val="000000"/>
              </a:buClr>
              <a:buSzPts val="2600"/>
              <a:buChar char="●"/>
            </a:pPr>
            <a:r>
              <a:rPr lang="en" sz="2600" dirty="0">
                <a:solidFill>
                  <a:srgbClr val="000000"/>
                </a:solidFill>
              </a:rPr>
              <a:t>SOTA  (Hybrid reinforced seq2seq model </a:t>
            </a:r>
            <a:r>
              <a:rPr lang="en" sz="1700" i="1" dirty="0">
                <a:solidFill>
                  <a:srgbClr val="0000FF"/>
                </a:solidFill>
              </a:rPr>
              <a:t>Mishra et al 2019</a:t>
            </a:r>
            <a:r>
              <a:rPr lang="en" sz="2600" dirty="0">
                <a:solidFill>
                  <a:srgbClr val="000000"/>
                </a:solidFill>
              </a:rPr>
              <a:t>)</a:t>
            </a:r>
            <a:endParaRPr sz="2600" dirty="0">
              <a:solidFill>
                <a:srgbClr val="000000"/>
              </a:solidFill>
            </a:endParaRPr>
          </a:p>
          <a:p>
            <a:pPr marL="457200" lvl="0" indent="-393700" algn="l" rtl="0">
              <a:spcBef>
                <a:spcPts val="0"/>
              </a:spcBef>
              <a:spcAft>
                <a:spcPts val="0"/>
              </a:spcAft>
              <a:buClr>
                <a:schemeClr val="dk1"/>
              </a:buClr>
              <a:buSzPts val="2600"/>
              <a:buChar char="●"/>
            </a:pPr>
            <a:r>
              <a:rPr lang="en-US" sz="2600" dirty="0" smtClean="0">
                <a:solidFill>
                  <a:schemeClr val="dk1"/>
                </a:solidFill>
              </a:rPr>
              <a:t>Our </a:t>
            </a:r>
            <a:r>
              <a:rPr lang="en" sz="2600" dirty="0" smtClean="0">
                <a:solidFill>
                  <a:schemeClr val="dk1"/>
                </a:solidFill>
              </a:rPr>
              <a:t>Full </a:t>
            </a:r>
            <a:r>
              <a:rPr lang="en" sz="2600" dirty="0">
                <a:solidFill>
                  <a:schemeClr val="dk1"/>
                </a:solidFill>
              </a:rPr>
              <a:t>Model (FM) </a:t>
            </a:r>
            <a:endParaRPr lang="en-US" sz="2600" dirty="0" smtClean="0">
              <a:solidFill>
                <a:schemeClr val="dk1"/>
              </a:solidFill>
            </a:endParaRPr>
          </a:p>
          <a:p>
            <a:pPr marL="457200" lvl="0" indent="-393700" algn="l" rtl="0">
              <a:spcBef>
                <a:spcPts val="0"/>
              </a:spcBef>
              <a:spcAft>
                <a:spcPts val="0"/>
              </a:spcAft>
              <a:buClr>
                <a:schemeClr val="dk1"/>
              </a:buClr>
              <a:buSzPts val="2600"/>
              <a:buChar char="●"/>
            </a:pPr>
            <a:r>
              <a:rPr lang="en" sz="2600" dirty="0" smtClean="0">
                <a:solidFill>
                  <a:schemeClr val="dk1"/>
                </a:solidFill>
              </a:rPr>
              <a:t>Human </a:t>
            </a:r>
            <a:r>
              <a:rPr lang="en" sz="2600" dirty="0">
                <a:solidFill>
                  <a:schemeClr val="dk1"/>
                </a:solidFill>
              </a:rPr>
              <a:t>(Gold) Sarcasm </a:t>
            </a:r>
            <a:endParaRPr sz="2600" dirty="0">
              <a:solidFill>
                <a:schemeClr val="dk1"/>
              </a:solidFill>
            </a:endParaRPr>
          </a:p>
          <a:p>
            <a:pPr marL="0" lvl="0" indent="0" algn="l" rtl="0">
              <a:spcBef>
                <a:spcPts val="1600"/>
              </a:spcBef>
              <a:spcAft>
                <a:spcPts val="0"/>
              </a:spcAft>
              <a:buClr>
                <a:schemeClr val="dk1"/>
              </a:buClr>
              <a:buSzPts val="1100"/>
              <a:buFont typeface="Arial"/>
              <a:buNone/>
            </a:pPr>
            <a:endParaRPr dirty="0">
              <a:solidFill>
                <a:schemeClr val="dk1"/>
              </a:solidFill>
            </a:endParaRPr>
          </a:p>
          <a:p>
            <a:pPr marL="0" lvl="0" indent="0" algn="l" rtl="0">
              <a:spcBef>
                <a:spcPts val="1600"/>
              </a:spcBef>
              <a:spcAft>
                <a:spcPts val="0"/>
              </a:spcAft>
              <a:buNone/>
            </a:pPr>
            <a:endParaRPr dirty="0">
              <a:solidFill>
                <a:srgbClr val="000000"/>
              </a:solidFill>
            </a:endParaRPr>
          </a:p>
          <a:p>
            <a:pPr marL="0" lvl="0" indent="0" algn="l" rtl="0">
              <a:spcBef>
                <a:spcPts val="1600"/>
              </a:spcBef>
              <a:spcAft>
                <a:spcPts val="0"/>
              </a:spcAft>
              <a:buNone/>
            </a:pPr>
            <a:r>
              <a:rPr lang="en" dirty="0"/>
              <a:t>				</a:t>
            </a:r>
            <a:endParaRPr dirty="0"/>
          </a:p>
          <a:p>
            <a:pPr marL="0" lvl="0" indent="0" algn="l" rtl="0">
              <a:spcBef>
                <a:spcPts val="0"/>
              </a:spcBef>
              <a:spcAft>
                <a:spcPts val="0"/>
              </a:spcAft>
              <a:buNone/>
            </a:pPr>
            <a:r>
              <a:rPr lang="en" dirty="0"/>
              <a:t>			</a:t>
            </a:r>
            <a:endParaRPr dirty="0"/>
          </a:p>
          <a:p>
            <a:pPr marL="0" lvl="0" indent="0" algn="l" rtl="0">
              <a:spcBef>
                <a:spcPts val="1600"/>
              </a:spcBef>
              <a:spcAft>
                <a:spcPts val="0"/>
              </a:spcAft>
              <a:buNone/>
            </a:pPr>
            <a:r>
              <a:rPr lang="en" dirty="0"/>
              <a:t>		</a:t>
            </a:r>
            <a:endParaRPr dirty="0"/>
          </a:p>
          <a:p>
            <a:pPr marL="0" lvl="0" indent="0" algn="l" rtl="0">
              <a:spcBef>
                <a:spcPts val="1600"/>
              </a:spcBef>
              <a:spcAft>
                <a:spcPts val="0"/>
              </a:spcAft>
              <a:buNone/>
            </a:pPr>
            <a:endParaRPr dirty="0"/>
          </a:p>
          <a:p>
            <a:pPr marL="0" lvl="0" indent="0" algn="l" rtl="0">
              <a:spcBef>
                <a:spcPts val="1600"/>
              </a:spcBef>
              <a:spcAft>
                <a:spcPts val="0"/>
              </a:spcAft>
              <a:buNone/>
            </a:pPr>
            <a:r>
              <a:rPr lang="en" dirty="0"/>
              <a:t>				</a:t>
            </a:r>
            <a:endParaRPr dirty="0"/>
          </a:p>
          <a:p>
            <a:pPr marL="0" lvl="0" indent="0" algn="l" rtl="0">
              <a:spcBef>
                <a:spcPts val="0"/>
              </a:spcBef>
              <a:spcAft>
                <a:spcPts val="0"/>
              </a:spcAft>
              <a:buNone/>
            </a:pPr>
            <a:r>
              <a:rPr lang="en" dirty="0"/>
              <a:t>			</a:t>
            </a:r>
            <a:endParaRPr dirty="0"/>
          </a:p>
          <a:p>
            <a:pPr marL="0" lvl="0" indent="0" algn="l" rtl="0">
              <a:spcBef>
                <a:spcPts val="1600"/>
              </a:spcBef>
              <a:spcAft>
                <a:spcPts val="0"/>
              </a:spcAft>
              <a:buNone/>
            </a:pPr>
            <a:r>
              <a:rPr lang="en" dirty="0"/>
              <a:t>		</a:t>
            </a:r>
            <a:endParaRPr dirty="0"/>
          </a:p>
          <a:p>
            <a:pPr marL="0" lvl="0" indent="0" algn="l" rtl="0">
              <a:spcBef>
                <a:spcPts val="1600"/>
              </a:spcBef>
              <a:spcAft>
                <a:spcPts val="0"/>
              </a:spcAft>
              <a:buNone/>
            </a:pPr>
            <a:endParaRPr dirty="0"/>
          </a:p>
          <a:p>
            <a:pPr marL="0" lvl="0" indent="0" algn="l" rtl="0">
              <a:spcBef>
                <a:spcPts val="1600"/>
              </a:spcBef>
              <a:spcAft>
                <a:spcPts val="0"/>
              </a:spcAft>
              <a:buNone/>
            </a:pPr>
            <a:r>
              <a:rPr lang="en" dirty="0"/>
              <a:t>				</a:t>
            </a:r>
            <a:endParaRPr dirty="0"/>
          </a:p>
          <a:p>
            <a:pPr marL="0" lvl="0" indent="0" algn="l" rtl="0">
              <a:spcBef>
                <a:spcPts val="0"/>
              </a:spcBef>
              <a:spcAft>
                <a:spcPts val="0"/>
              </a:spcAft>
              <a:buNone/>
            </a:pPr>
            <a:r>
              <a:rPr lang="en" dirty="0"/>
              <a:t>			</a:t>
            </a:r>
            <a:endParaRPr dirty="0"/>
          </a:p>
          <a:p>
            <a:pPr marL="0" lvl="0" indent="0" algn="l" rtl="0">
              <a:spcBef>
                <a:spcPts val="1600"/>
              </a:spcBef>
              <a:spcAft>
                <a:spcPts val="0"/>
              </a:spcAft>
              <a:buNone/>
            </a:pPr>
            <a:r>
              <a:rPr lang="en" dirty="0"/>
              <a:t>		</a:t>
            </a:r>
            <a:endParaRPr dirty="0"/>
          </a:p>
          <a:p>
            <a:pPr marL="0" lvl="0" indent="0" algn="l" rtl="0">
              <a:spcBef>
                <a:spcPts val="1600"/>
              </a:spcBef>
              <a:spcAft>
                <a:spcPts val="0"/>
              </a:spcAft>
              <a:buNone/>
            </a:pPr>
            <a:endParaRPr dirty="0"/>
          </a:p>
          <a:p>
            <a:pPr marL="0" lvl="0" indent="0" algn="l" rtl="0">
              <a:spcBef>
                <a:spcPts val="1600"/>
              </a:spcBef>
              <a:spcAft>
                <a:spcPts val="0"/>
              </a:spcAft>
              <a:buNone/>
            </a:pPr>
            <a:r>
              <a:rPr lang="en" dirty="0"/>
              <a:t>				</a:t>
            </a:r>
            <a:endParaRPr dirty="0"/>
          </a:p>
          <a:p>
            <a:pPr marL="0" lvl="0" indent="0" algn="l" rtl="0">
              <a:spcBef>
                <a:spcPts val="0"/>
              </a:spcBef>
              <a:spcAft>
                <a:spcPts val="0"/>
              </a:spcAft>
              <a:buNone/>
            </a:pPr>
            <a:r>
              <a:rPr lang="en" dirty="0"/>
              <a:t>			</a:t>
            </a:r>
            <a:endParaRPr dirty="0"/>
          </a:p>
          <a:p>
            <a:pPr marL="0" lvl="0" indent="0" algn="l" rtl="0">
              <a:spcBef>
                <a:spcPts val="1600"/>
              </a:spcBef>
              <a:spcAft>
                <a:spcPts val="0"/>
              </a:spcAft>
              <a:buNone/>
            </a:pPr>
            <a:r>
              <a:rPr lang="en" dirty="0"/>
              <a:t>		</a:t>
            </a:r>
            <a:endParaRPr dirty="0"/>
          </a:p>
          <a:p>
            <a:pPr marL="0" lvl="0" indent="0" algn="l" rtl="0">
              <a:spcBef>
                <a:spcPts val="1600"/>
              </a:spcBef>
              <a:spcAft>
                <a:spcPts val="0"/>
              </a:spcAft>
              <a:buClr>
                <a:schemeClr val="dk1"/>
              </a:buClr>
              <a:buSzPts val="1100"/>
              <a:buFont typeface="Arial"/>
              <a:buNone/>
            </a:pPr>
            <a:endParaRPr dirty="0"/>
          </a:p>
          <a:p>
            <a:pPr marL="0" lvl="0" indent="0" algn="l" rtl="0">
              <a:spcBef>
                <a:spcPts val="1600"/>
              </a:spcBef>
              <a:spcAft>
                <a:spcPts val="0"/>
              </a:spcAft>
              <a:buClr>
                <a:schemeClr val="dk1"/>
              </a:buClr>
              <a:buSzPts val="1100"/>
              <a:buFont typeface="Arial"/>
              <a:buNone/>
            </a:pPr>
            <a:r>
              <a:rPr lang="en" dirty="0"/>
              <a:t>				</a:t>
            </a:r>
            <a:endParaRPr dirty="0"/>
          </a:p>
          <a:p>
            <a:pPr marL="0" lvl="0" indent="0" algn="l" rtl="0">
              <a:spcBef>
                <a:spcPts val="0"/>
              </a:spcBef>
              <a:spcAft>
                <a:spcPts val="0"/>
              </a:spcAft>
              <a:buClr>
                <a:schemeClr val="dk1"/>
              </a:buClr>
              <a:buSzPts val="1100"/>
              <a:buFont typeface="Arial"/>
              <a:buNone/>
            </a:pPr>
            <a:r>
              <a:rPr lang="en" dirty="0"/>
              <a:t>			</a:t>
            </a:r>
            <a:endParaRPr dirty="0"/>
          </a:p>
          <a:p>
            <a:pPr marL="0" lvl="0" indent="0" algn="l" rtl="0">
              <a:spcBef>
                <a:spcPts val="1600"/>
              </a:spcBef>
              <a:spcAft>
                <a:spcPts val="0"/>
              </a:spcAft>
              <a:buClr>
                <a:schemeClr val="dk1"/>
              </a:buClr>
              <a:buSzPts val="1100"/>
              <a:buFont typeface="Arial"/>
              <a:buNone/>
            </a:pPr>
            <a:r>
              <a:rPr lang="en" dirty="0"/>
              <a:t>		</a:t>
            </a:r>
            <a:endParaRPr dirty="0"/>
          </a:p>
          <a:p>
            <a:pPr marL="0" lvl="0" indent="0" algn="l" rtl="0">
              <a:spcBef>
                <a:spcPts val="1600"/>
              </a:spcBef>
              <a:spcAft>
                <a:spcPts val="1600"/>
              </a:spcAft>
              <a:buNone/>
            </a:pPr>
            <a:endParaRPr dirty="0"/>
          </a:p>
        </p:txBody>
      </p:sp>
      <p:sp>
        <p:nvSpPr>
          <p:cNvPr id="368" name="Google Shape;368;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48</a:t>
            </a:fld>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39"/>
          <p:cNvSpPr txBox="1">
            <a:spLocks noGrp="1"/>
          </p:cNvSpPr>
          <p:nvPr>
            <p:ph type="title"/>
          </p:nvPr>
        </p:nvSpPr>
        <p:spPr>
          <a:xfrm>
            <a:off x="0" y="0"/>
            <a:ext cx="9144000" cy="64767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Calibri" charset="0"/>
                <a:ea typeface="Calibri" charset="0"/>
                <a:cs typeface="Calibri" charset="0"/>
              </a:rPr>
              <a:t>Results</a:t>
            </a:r>
            <a:endParaRPr sz="3600" dirty="0">
              <a:latin typeface="Calibri" charset="0"/>
              <a:ea typeface="Calibri" charset="0"/>
              <a:cs typeface="Calibri" charset="0"/>
            </a:endParaRPr>
          </a:p>
        </p:txBody>
      </p:sp>
      <p:pic>
        <p:nvPicPr>
          <p:cNvPr id="374" name="Google Shape;374;p39" title="Human Evaluation"/>
          <p:cNvPicPr preferRelativeResize="0"/>
          <p:nvPr/>
        </p:nvPicPr>
        <p:blipFill rotWithShape="1">
          <a:blip r:embed="rId3">
            <a:alphaModFix/>
          </a:blip>
          <a:srcRect r="-989" b="-2901"/>
          <a:stretch/>
        </p:blipFill>
        <p:spPr>
          <a:xfrm>
            <a:off x="656899" y="647674"/>
            <a:ext cx="8113626" cy="4632625"/>
          </a:xfrm>
          <a:prstGeom prst="rect">
            <a:avLst/>
          </a:prstGeom>
          <a:noFill/>
          <a:ln>
            <a:noFill/>
          </a:ln>
        </p:spPr>
      </p:pic>
      <p:sp>
        <p:nvSpPr>
          <p:cNvPr id="396" name="Google Shape;396;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49</a:t>
            </a:fld>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Sarcasm Detection: Modeling the conversation context</a:t>
            </a:r>
          </a:p>
          <a:p>
            <a:r>
              <a:rPr lang="en-US" dirty="0" smtClean="0"/>
              <a:t>Pragmatic Role of Sarcasm: Modeling Disagreement Space</a:t>
            </a:r>
          </a:p>
          <a:p>
            <a:r>
              <a:rPr lang="en-US" dirty="0" smtClean="0"/>
              <a:t>Sarcasm Generation</a:t>
            </a: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uk-UA" smtClean="0"/>
              <a:t>5</a:t>
            </a:fld>
            <a:endParaRPr lang="uk-UA"/>
          </a:p>
        </p:txBody>
      </p:sp>
      <p:sp>
        <p:nvSpPr>
          <p:cNvPr id="4" name="Title 3"/>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101923411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6"/>
          <p:cNvSpPr txBox="1">
            <a:spLocks noGrp="1"/>
          </p:cNvSpPr>
          <p:nvPr>
            <p:ph type="title"/>
          </p:nvPr>
        </p:nvSpPr>
        <p:spPr>
          <a:xfrm>
            <a:off x="0" y="45425"/>
            <a:ext cx="9044900" cy="72395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dirty="0">
                <a:latin typeface="Calibri" charset="0"/>
                <a:ea typeface="Calibri" charset="0"/>
                <a:cs typeface="Calibri" charset="0"/>
              </a:rPr>
              <a:t>Pairwise Game</a:t>
            </a:r>
            <a:endParaRPr sz="3600" dirty="0">
              <a:latin typeface="Calibri" charset="0"/>
              <a:ea typeface="Calibri" charset="0"/>
              <a:cs typeface="Calibri" charset="0"/>
            </a:endParaRPr>
          </a:p>
        </p:txBody>
      </p:sp>
      <p:pic>
        <p:nvPicPr>
          <p:cNvPr id="342" name="Google Shape;342;p36"/>
          <p:cNvPicPr preferRelativeResize="0"/>
          <p:nvPr/>
        </p:nvPicPr>
        <p:blipFill>
          <a:blip r:embed="rId3">
            <a:alphaModFix/>
          </a:blip>
          <a:stretch>
            <a:fillRect/>
          </a:stretch>
        </p:blipFill>
        <p:spPr>
          <a:xfrm>
            <a:off x="159300" y="1704375"/>
            <a:ext cx="3926621" cy="2360150"/>
          </a:xfrm>
          <a:prstGeom prst="rect">
            <a:avLst/>
          </a:prstGeom>
          <a:noFill/>
          <a:ln w="9525" cap="flat" cmpd="sng">
            <a:solidFill>
              <a:srgbClr val="434343"/>
            </a:solidFill>
            <a:prstDash val="solid"/>
            <a:round/>
            <a:headEnd type="none" w="sm" len="sm"/>
            <a:tailEnd type="none" w="sm" len="sm"/>
          </a:ln>
        </p:spPr>
      </p:pic>
      <p:pic>
        <p:nvPicPr>
          <p:cNvPr id="343" name="Google Shape;343;p36"/>
          <p:cNvPicPr preferRelativeResize="0"/>
          <p:nvPr/>
        </p:nvPicPr>
        <p:blipFill>
          <a:blip r:embed="rId4">
            <a:alphaModFix/>
          </a:blip>
          <a:stretch>
            <a:fillRect/>
          </a:stretch>
        </p:blipFill>
        <p:spPr>
          <a:xfrm>
            <a:off x="4247350" y="1704375"/>
            <a:ext cx="3926624" cy="2360150"/>
          </a:xfrm>
          <a:prstGeom prst="rect">
            <a:avLst/>
          </a:prstGeom>
          <a:noFill/>
          <a:ln w="9525" cap="flat" cmpd="sng">
            <a:solidFill>
              <a:srgbClr val="434343"/>
            </a:solidFill>
            <a:prstDash val="solid"/>
            <a:round/>
            <a:headEnd type="none" w="sm" len="sm"/>
            <a:tailEnd type="none" w="sm" len="sm"/>
          </a:ln>
        </p:spPr>
      </p:pic>
      <p:sp>
        <p:nvSpPr>
          <p:cNvPr id="344" name="Google Shape;344;p36"/>
          <p:cNvSpPr txBox="1"/>
          <p:nvPr/>
        </p:nvSpPr>
        <p:spPr>
          <a:xfrm>
            <a:off x="1600475" y="716850"/>
            <a:ext cx="17181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dirty="0"/>
              <a:t>FM Vs. Human</a:t>
            </a:r>
            <a:endParaRPr b="1" dirty="0"/>
          </a:p>
        </p:txBody>
      </p:sp>
      <p:sp>
        <p:nvSpPr>
          <p:cNvPr id="345" name="Google Shape;345;p36"/>
          <p:cNvSpPr txBox="1"/>
          <p:nvPr/>
        </p:nvSpPr>
        <p:spPr>
          <a:xfrm>
            <a:off x="5850300" y="716850"/>
            <a:ext cx="17181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FM Vs. SOTA</a:t>
            </a:r>
            <a:endParaRPr b="1"/>
          </a:p>
        </p:txBody>
      </p:sp>
      <p:sp>
        <p:nvSpPr>
          <p:cNvPr id="346" name="Google Shape;346;p36"/>
          <p:cNvSpPr txBox="1"/>
          <p:nvPr/>
        </p:nvSpPr>
        <p:spPr>
          <a:xfrm>
            <a:off x="8259200" y="3331850"/>
            <a:ext cx="785700" cy="193200"/>
          </a:xfrm>
          <a:prstGeom prst="rect">
            <a:avLst/>
          </a:prstGeom>
          <a:solidFill>
            <a:srgbClr val="3C78D8"/>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36"/>
          <p:cNvSpPr txBox="1"/>
          <p:nvPr/>
        </p:nvSpPr>
        <p:spPr>
          <a:xfrm>
            <a:off x="8259200" y="3865250"/>
            <a:ext cx="785700" cy="193200"/>
          </a:xfrm>
          <a:prstGeom prst="rect">
            <a:avLst/>
          </a:prstGeom>
          <a:solidFill>
            <a:srgbClr val="FF99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p36"/>
          <p:cNvSpPr txBox="1"/>
          <p:nvPr/>
        </p:nvSpPr>
        <p:spPr>
          <a:xfrm>
            <a:off x="8216725" y="3039925"/>
            <a:ext cx="785700" cy="1932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Win</a:t>
            </a:r>
            <a:endParaRPr/>
          </a:p>
        </p:txBody>
      </p:sp>
      <p:sp>
        <p:nvSpPr>
          <p:cNvPr id="349" name="Google Shape;349;p36"/>
          <p:cNvSpPr txBox="1"/>
          <p:nvPr/>
        </p:nvSpPr>
        <p:spPr>
          <a:xfrm>
            <a:off x="8216725" y="3573325"/>
            <a:ext cx="785700" cy="193200"/>
          </a:xfrm>
          <a:prstGeom prst="rect">
            <a:avLst/>
          </a:prstGeom>
          <a:solidFill>
            <a:schemeClr val="l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Loss</a:t>
            </a:r>
            <a:endParaRPr/>
          </a:p>
        </p:txBody>
      </p:sp>
      <p:sp>
        <p:nvSpPr>
          <p:cNvPr id="350" name="Google Shape;350;p36"/>
          <p:cNvSpPr txBox="1"/>
          <p:nvPr/>
        </p:nvSpPr>
        <p:spPr>
          <a:xfrm>
            <a:off x="1017850" y="817650"/>
            <a:ext cx="183600" cy="133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36"/>
          <p:cNvSpPr txBox="1"/>
          <p:nvPr/>
        </p:nvSpPr>
        <p:spPr>
          <a:xfrm>
            <a:off x="579875" y="2311350"/>
            <a:ext cx="3445800" cy="2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t> 34.0   55.3         </a:t>
            </a:r>
            <a:r>
              <a:rPr lang="en" sz="900" b="1">
                <a:solidFill>
                  <a:schemeClr val="dk1"/>
                </a:solidFill>
              </a:rPr>
              <a:t> 48.0   36.0         40.6   48.0           26.6  56.6</a:t>
            </a:r>
            <a:endParaRPr sz="900" b="1">
              <a:solidFill>
                <a:schemeClr val="dk1"/>
              </a:solidFill>
            </a:endParaRPr>
          </a:p>
          <a:p>
            <a:pPr marL="0" lvl="0" indent="0" algn="l" rtl="0">
              <a:spcBef>
                <a:spcPts val="0"/>
              </a:spcBef>
              <a:spcAft>
                <a:spcPts val="0"/>
              </a:spcAft>
              <a:buNone/>
            </a:pPr>
            <a:endParaRPr sz="900" b="1">
              <a:solidFill>
                <a:schemeClr val="dk1"/>
              </a:solidFill>
            </a:endParaRPr>
          </a:p>
          <a:p>
            <a:pPr marL="0" lvl="0" indent="0" algn="l" rtl="0">
              <a:spcBef>
                <a:spcPts val="0"/>
              </a:spcBef>
              <a:spcAft>
                <a:spcPts val="0"/>
              </a:spcAft>
              <a:buNone/>
            </a:pPr>
            <a:endParaRPr sz="900" b="1">
              <a:solidFill>
                <a:schemeClr val="dk1"/>
              </a:solidFill>
            </a:endParaRPr>
          </a:p>
          <a:p>
            <a:pPr marL="0" lvl="0" indent="0" algn="l" rtl="0">
              <a:spcBef>
                <a:spcPts val="0"/>
              </a:spcBef>
              <a:spcAft>
                <a:spcPts val="0"/>
              </a:spcAft>
              <a:buNone/>
            </a:pPr>
            <a:endParaRPr sz="900" b="1"/>
          </a:p>
        </p:txBody>
      </p:sp>
      <p:sp>
        <p:nvSpPr>
          <p:cNvPr id="352" name="Google Shape;352;p36"/>
          <p:cNvSpPr txBox="1"/>
          <p:nvPr/>
        </p:nvSpPr>
        <p:spPr>
          <a:xfrm>
            <a:off x="4572000" y="1628725"/>
            <a:ext cx="3602100" cy="2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t>   90.0   6.0         </a:t>
            </a:r>
            <a:r>
              <a:rPr lang="en" sz="900" b="1">
                <a:solidFill>
                  <a:schemeClr val="dk1"/>
                </a:solidFill>
              </a:rPr>
              <a:t>       95.3   4.0         90.0   4.0              98.0    1.3</a:t>
            </a:r>
            <a:endParaRPr sz="900" b="1">
              <a:solidFill>
                <a:schemeClr val="dk1"/>
              </a:solidFill>
            </a:endParaRPr>
          </a:p>
          <a:p>
            <a:pPr marL="0" lvl="0" indent="0" algn="l" rtl="0">
              <a:spcBef>
                <a:spcPts val="0"/>
              </a:spcBef>
              <a:spcAft>
                <a:spcPts val="0"/>
              </a:spcAft>
              <a:buNone/>
            </a:pPr>
            <a:endParaRPr sz="900" b="1">
              <a:solidFill>
                <a:schemeClr val="dk1"/>
              </a:solidFill>
            </a:endParaRPr>
          </a:p>
          <a:p>
            <a:pPr marL="0" lvl="0" indent="0" algn="l" rtl="0">
              <a:spcBef>
                <a:spcPts val="0"/>
              </a:spcBef>
              <a:spcAft>
                <a:spcPts val="0"/>
              </a:spcAft>
              <a:buNone/>
            </a:pPr>
            <a:endParaRPr sz="900" b="1">
              <a:solidFill>
                <a:schemeClr val="dk1"/>
              </a:solidFill>
            </a:endParaRPr>
          </a:p>
          <a:p>
            <a:pPr marL="0" lvl="0" indent="0" algn="l" rtl="0">
              <a:spcBef>
                <a:spcPts val="0"/>
              </a:spcBef>
              <a:spcAft>
                <a:spcPts val="0"/>
              </a:spcAft>
              <a:buNone/>
            </a:pPr>
            <a:endParaRPr sz="900" b="1"/>
          </a:p>
        </p:txBody>
      </p:sp>
    </p:spTree>
    <p:extLst>
      <p:ext uri="{BB962C8B-B14F-4D97-AF65-F5344CB8AC3E}">
        <p14:creationId xmlns:p14="http://schemas.microsoft.com/office/powerpoint/2010/main" val="17241808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7"/>
          <p:cNvSpPr txBox="1">
            <a:spLocks noGrp="1"/>
          </p:cNvSpPr>
          <p:nvPr>
            <p:ph type="body" idx="1"/>
          </p:nvPr>
        </p:nvSpPr>
        <p:spPr>
          <a:xfrm>
            <a:off x="228600" y="1028700"/>
            <a:ext cx="8458200" cy="3962700"/>
          </a:xfrm>
          <a:prstGeom prst="rect">
            <a:avLst/>
          </a:prstGeom>
          <a:noFill/>
          <a:ln>
            <a:noFill/>
          </a:ln>
        </p:spPr>
        <p:txBody>
          <a:bodyPr spcFirstLastPara="1" wrap="square" lIns="91425" tIns="45700" rIns="91425" bIns="45700" anchor="t" anchorCtr="0">
            <a:noAutofit/>
          </a:bodyPr>
          <a:lstStyle/>
          <a:p>
            <a:pPr marL="342900" lvl="0" indent="-393700" algn="l" rtl="0">
              <a:lnSpc>
                <a:spcPct val="90000"/>
              </a:lnSpc>
              <a:spcBef>
                <a:spcPts val="0"/>
              </a:spcBef>
              <a:spcAft>
                <a:spcPts val="0"/>
              </a:spcAft>
              <a:buClr>
                <a:srgbClr val="000000"/>
              </a:buClr>
              <a:buSzPts val="3600"/>
              <a:buChar char="•"/>
            </a:pPr>
            <a:r>
              <a:rPr lang="en-US" sz="2200" i="1" dirty="0" smtClean="0">
                <a:solidFill>
                  <a:schemeClr val="tx1"/>
                </a:solidFill>
                <a:latin typeface="Arial"/>
                <a:ea typeface="Arial"/>
                <a:cs typeface="Arial"/>
                <a:sym typeface="Arial"/>
              </a:rPr>
              <a:t>Use </a:t>
            </a:r>
            <a:r>
              <a:rPr lang="en" sz="2200" i="1" dirty="0" smtClean="0">
                <a:solidFill>
                  <a:schemeClr val="tx1"/>
                </a:solidFill>
                <a:latin typeface="Arial"/>
                <a:ea typeface="Arial"/>
                <a:cs typeface="Arial"/>
                <a:sym typeface="Arial"/>
              </a:rPr>
              <a:t>theoretically </a:t>
            </a:r>
            <a:r>
              <a:rPr lang="en" sz="2200" i="1" dirty="0">
                <a:solidFill>
                  <a:schemeClr val="tx1"/>
                </a:solidFill>
                <a:latin typeface="Arial"/>
                <a:ea typeface="Arial"/>
                <a:cs typeface="Arial"/>
                <a:sym typeface="Arial"/>
              </a:rPr>
              <a:t>inspired </a:t>
            </a:r>
            <a:r>
              <a:rPr lang="en" sz="2200" i="1" dirty="0" smtClean="0">
                <a:solidFill>
                  <a:schemeClr val="tx1"/>
                </a:solidFill>
                <a:latin typeface="Arial"/>
                <a:ea typeface="Arial"/>
                <a:cs typeface="Arial"/>
                <a:sym typeface="Arial"/>
              </a:rPr>
              <a:t>approach</a:t>
            </a:r>
            <a:r>
              <a:rPr lang="en-US" sz="2200" i="1" dirty="0" err="1" smtClean="0">
                <a:solidFill>
                  <a:schemeClr val="tx1"/>
                </a:solidFill>
                <a:latin typeface="Arial"/>
                <a:ea typeface="Arial"/>
                <a:cs typeface="Arial"/>
                <a:sym typeface="Arial"/>
              </a:rPr>
              <a:t>es</a:t>
            </a:r>
            <a:r>
              <a:rPr lang="en" sz="2200" dirty="0" smtClean="0">
                <a:solidFill>
                  <a:schemeClr val="tx1"/>
                </a:solidFill>
                <a:latin typeface="Arial"/>
                <a:ea typeface="Arial"/>
                <a:cs typeface="Arial"/>
                <a:sym typeface="Arial"/>
              </a:rPr>
              <a:t> </a:t>
            </a:r>
            <a:endParaRPr lang="en-US" sz="2200" dirty="0" smtClean="0">
              <a:solidFill>
                <a:schemeClr val="tx1"/>
              </a:solidFill>
              <a:latin typeface="Arial"/>
              <a:ea typeface="Arial"/>
              <a:cs typeface="Arial"/>
              <a:sym typeface="Arial"/>
            </a:endParaRPr>
          </a:p>
          <a:p>
            <a:pPr marL="342900" lvl="0" indent="-393700" algn="l" rtl="0">
              <a:lnSpc>
                <a:spcPct val="90000"/>
              </a:lnSpc>
              <a:spcBef>
                <a:spcPts val="0"/>
              </a:spcBef>
              <a:spcAft>
                <a:spcPts val="0"/>
              </a:spcAft>
              <a:buClr>
                <a:srgbClr val="000000"/>
              </a:buClr>
              <a:buSzPts val="3600"/>
              <a:buChar char="•"/>
            </a:pPr>
            <a:r>
              <a:rPr lang="en-US" sz="2200" i="1" dirty="0" smtClean="0">
                <a:solidFill>
                  <a:schemeClr val="tx1"/>
                </a:solidFill>
                <a:latin typeface="Arial"/>
                <a:ea typeface="Arial"/>
                <a:cs typeface="Arial"/>
                <a:sym typeface="Arial"/>
              </a:rPr>
              <a:t>Context is important</a:t>
            </a:r>
          </a:p>
          <a:p>
            <a:pPr marL="800100" lvl="1" indent="-393700">
              <a:lnSpc>
                <a:spcPct val="90000"/>
              </a:lnSpc>
              <a:spcBef>
                <a:spcPts val="0"/>
              </a:spcBef>
              <a:buClr>
                <a:srgbClr val="000000"/>
              </a:buClr>
              <a:buSzPts val="3600"/>
              <a:buChar char="•"/>
            </a:pPr>
            <a:endParaRPr lang="en-US" i="1" dirty="0">
              <a:solidFill>
                <a:schemeClr val="tx1"/>
              </a:solidFill>
              <a:latin typeface="Arial"/>
              <a:ea typeface="Arial"/>
              <a:cs typeface="Arial"/>
              <a:sym typeface="Arial"/>
            </a:endParaRPr>
          </a:p>
          <a:p>
            <a:pPr marL="800100" lvl="1" indent="-393700">
              <a:lnSpc>
                <a:spcPct val="90000"/>
              </a:lnSpc>
              <a:spcBef>
                <a:spcPts val="0"/>
              </a:spcBef>
              <a:buClr>
                <a:srgbClr val="000000"/>
              </a:buClr>
              <a:buSzPts val="3600"/>
              <a:buChar char="•"/>
            </a:pPr>
            <a:r>
              <a:rPr lang="en-US" i="1" dirty="0" smtClean="0">
                <a:solidFill>
                  <a:schemeClr val="tx1"/>
                </a:solidFill>
                <a:latin typeface="Arial"/>
                <a:ea typeface="Arial"/>
                <a:cs typeface="Arial"/>
                <a:sym typeface="Arial"/>
              </a:rPr>
              <a:t>Dialogue context</a:t>
            </a:r>
          </a:p>
          <a:p>
            <a:pPr marL="800100" lvl="1" indent="-393700">
              <a:lnSpc>
                <a:spcPct val="90000"/>
              </a:lnSpc>
              <a:spcBef>
                <a:spcPts val="0"/>
              </a:spcBef>
              <a:buClr>
                <a:srgbClr val="000000"/>
              </a:buClr>
              <a:buSzPts val="3600"/>
              <a:buChar char="•"/>
            </a:pPr>
            <a:r>
              <a:rPr lang="en-US" i="1" dirty="0">
                <a:solidFill>
                  <a:schemeClr val="tx1"/>
                </a:solidFill>
                <a:latin typeface="Arial"/>
                <a:ea typeface="Arial"/>
                <a:cs typeface="Arial"/>
                <a:sym typeface="Arial"/>
              </a:rPr>
              <a:t>C</a:t>
            </a:r>
            <a:r>
              <a:rPr lang="en" i="1" dirty="0" err="1" smtClean="0">
                <a:solidFill>
                  <a:schemeClr val="tx1"/>
                </a:solidFill>
                <a:latin typeface="Arial"/>
                <a:ea typeface="Arial"/>
                <a:cs typeface="Arial"/>
                <a:sym typeface="Arial"/>
              </a:rPr>
              <a:t>ommon</a:t>
            </a:r>
            <a:r>
              <a:rPr lang="en" i="1" dirty="0" smtClean="0">
                <a:solidFill>
                  <a:schemeClr val="tx1"/>
                </a:solidFill>
                <a:latin typeface="Arial"/>
                <a:ea typeface="Arial"/>
                <a:cs typeface="Arial"/>
                <a:sym typeface="Arial"/>
              </a:rPr>
              <a:t> </a:t>
            </a:r>
            <a:r>
              <a:rPr lang="en" i="1" dirty="0">
                <a:solidFill>
                  <a:schemeClr val="tx1"/>
                </a:solidFill>
                <a:latin typeface="Arial"/>
                <a:ea typeface="Arial"/>
                <a:cs typeface="Arial"/>
                <a:sym typeface="Arial"/>
              </a:rPr>
              <a:t>sense </a:t>
            </a:r>
            <a:r>
              <a:rPr lang="en" i="1" dirty="0" smtClean="0">
                <a:solidFill>
                  <a:schemeClr val="tx1"/>
                </a:solidFill>
                <a:latin typeface="Arial"/>
                <a:ea typeface="Arial"/>
                <a:cs typeface="Arial"/>
                <a:sym typeface="Arial"/>
              </a:rPr>
              <a:t>knowledge</a:t>
            </a:r>
            <a:endParaRPr lang="en-US" i="1" dirty="0" smtClean="0">
              <a:solidFill>
                <a:schemeClr val="tx1"/>
              </a:solidFill>
              <a:latin typeface="Arial"/>
              <a:ea typeface="Arial"/>
              <a:cs typeface="Arial"/>
              <a:sym typeface="Arial"/>
            </a:endParaRPr>
          </a:p>
          <a:p>
            <a:pPr marL="800100" lvl="1" indent="-393700">
              <a:lnSpc>
                <a:spcPct val="90000"/>
              </a:lnSpc>
              <a:spcBef>
                <a:spcPts val="0"/>
              </a:spcBef>
              <a:buClr>
                <a:srgbClr val="000000"/>
              </a:buClr>
              <a:buSzPts val="3600"/>
              <a:buChar char="•"/>
            </a:pPr>
            <a:r>
              <a:rPr lang="en-US" i="1" dirty="0" smtClean="0">
                <a:solidFill>
                  <a:schemeClr val="tx1"/>
                </a:solidFill>
                <a:latin typeface="Arial"/>
                <a:ea typeface="Arial"/>
                <a:cs typeface="Arial"/>
                <a:sym typeface="Arial"/>
              </a:rPr>
              <a:t>What else?</a:t>
            </a:r>
            <a:endParaRPr dirty="0">
              <a:solidFill>
                <a:schemeClr val="tx1"/>
              </a:solidFill>
              <a:latin typeface="Arial"/>
              <a:ea typeface="Arial"/>
              <a:cs typeface="Arial"/>
              <a:sym typeface="Arial"/>
            </a:endParaRPr>
          </a:p>
          <a:p>
            <a:pPr marL="342900" lvl="0" indent="-368300" algn="l" rtl="0">
              <a:lnSpc>
                <a:spcPct val="90000"/>
              </a:lnSpc>
              <a:spcBef>
                <a:spcPts val="560"/>
              </a:spcBef>
              <a:spcAft>
                <a:spcPts val="0"/>
              </a:spcAft>
              <a:buClr>
                <a:srgbClr val="000000"/>
              </a:buClr>
              <a:buSzPts val="3200"/>
              <a:buChar char="•"/>
            </a:pPr>
            <a:r>
              <a:rPr lang="en-US" sz="2200" dirty="0" smtClean="0">
                <a:solidFill>
                  <a:srgbClr val="000000"/>
                </a:solidFill>
                <a:latin typeface="Arial"/>
                <a:ea typeface="Arial"/>
                <a:cs typeface="Arial"/>
                <a:sym typeface="Arial"/>
              </a:rPr>
              <a:t>Neither generation nor detection is a solved problem</a:t>
            </a:r>
            <a:endParaRPr lang="en-US" sz="2200" dirty="0" smtClean="0">
              <a:solidFill>
                <a:srgbClr val="000000"/>
              </a:solidFill>
              <a:latin typeface="Arial"/>
              <a:ea typeface="Arial"/>
              <a:cs typeface="Arial"/>
              <a:sym typeface="Arial"/>
            </a:endParaRPr>
          </a:p>
          <a:p>
            <a:pPr marL="342900" lvl="0" indent="-368300" algn="l" rtl="0">
              <a:lnSpc>
                <a:spcPct val="90000"/>
              </a:lnSpc>
              <a:spcBef>
                <a:spcPts val="560"/>
              </a:spcBef>
              <a:spcAft>
                <a:spcPts val="0"/>
              </a:spcAft>
              <a:buClr>
                <a:srgbClr val="000000"/>
              </a:buClr>
              <a:buSzPts val="3200"/>
              <a:buChar char="•"/>
            </a:pPr>
            <a:r>
              <a:rPr lang="en-US" sz="2200" dirty="0" smtClean="0">
                <a:solidFill>
                  <a:srgbClr val="000000"/>
                </a:solidFill>
                <a:latin typeface="Arial"/>
                <a:ea typeface="Arial"/>
                <a:cs typeface="Arial"/>
                <a:sym typeface="Arial"/>
              </a:rPr>
              <a:t>Sarcasm understanding/</a:t>
            </a:r>
            <a:r>
              <a:rPr lang="en" sz="2200" dirty="0" smtClean="0">
                <a:solidFill>
                  <a:srgbClr val="000000"/>
                </a:solidFill>
                <a:latin typeface="Arial"/>
                <a:ea typeface="Arial"/>
                <a:cs typeface="Arial"/>
                <a:sym typeface="Arial"/>
              </a:rPr>
              <a:t>generation </a:t>
            </a:r>
            <a:r>
              <a:rPr lang="en" sz="2200" dirty="0">
                <a:solidFill>
                  <a:srgbClr val="000000"/>
                </a:solidFill>
                <a:latin typeface="Arial"/>
                <a:ea typeface="Arial"/>
                <a:cs typeface="Arial"/>
                <a:sym typeface="Arial"/>
              </a:rPr>
              <a:t>is hard and interesting! Come work on it</a:t>
            </a:r>
            <a:r>
              <a:rPr lang="en" sz="2200" dirty="0" smtClean="0">
                <a:solidFill>
                  <a:srgbClr val="000000"/>
                </a:solidFill>
                <a:latin typeface="Arial"/>
                <a:ea typeface="Arial"/>
                <a:cs typeface="Arial"/>
                <a:sym typeface="Arial"/>
              </a:rPr>
              <a:t>!</a:t>
            </a:r>
            <a:endParaRPr lang="en-US" sz="2200" dirty="0" smtClean="0">
              <a:solidFill>
                <a:srgbClr val="000000"/>
              </a:solidFill>
              <a:latin typeface="Arial"/>
              <a:ea typeface="Arial"/>
              <a:cs typeface="Arial"/>
              <a:sym typeface="Arial"/>
            </a:endParaRPr>
          </a:p>
          <a:p>
            <a:pPr marL="342900" lvl="0" indent="-368300" algn="l" rtl="0">
              <a:lnSpc>
                <a:spcPct val="90000"/>
              </a:lnSpc>
              <a:spcBef>
                <a:spcPts val="560"/>
              </a:spcBef>
              <a:spcAft>
                <a:spcPts val="0"/>
              </a:spcAft>
              <a:buClr>
                <a:srgbClr val="000000"/>
              </a:buClr>
              <a:buSzPts val="3200"/>
              <a:buChar char="•"/>
            </a:pPr>
            <a:endParaRPr lang="en-US" sz="2200" dirty="0">
              <a:solidFill>
                <a:srgbClr val="000000"/>
              </a:solidFill>
              <a:latin typeface="Arial"/>
              <a:ea typeface="Arial"/>
              <a:cs typeface="Arial"/>
              <a:sym typeface="Arial"/>
            </a:endParaRPr>
          </a:p>
          <a:p>
            <a:pPr marL="342900" lvl="0" indent="-368300" algn="l" rtl="0">
              <a:lnSpc>
                <a:spcPct val="90000"/>
              </a:lnSpc>
              <a:spcBef>
                <a:spcPts val="560"/>
              </a:spcBef>
              <a:spcAft>
                <a:spcPts val="0"/>
              </a:spcAft>
              <a:buClr>
                <a:srgbClr val="000000"/>
              </a:buClr>
              <a:buSzPts val="3200"/>
              <a:buChar char="•"/>
            </a:pPr>
            <a:r>
              <a:rPr lang="en-US" sz="2200" dirty="0" smtClean="0">
                <a:solidFill>
                  <a:srgbClr val="000000"/>
                </a:solidFill>
                <a:latin typeface="Arial"/>
                <a:ea typeface="Arial"/>
                <a:cs typeface="Arial"/>
                <a:sym typeface="Arial"/>
              </a:rPr>
              <a:t>We are running a shared </a:t>
            </a:r>
            <a:r>
              <a:rPr lang="en-US" sz="2200" dirty="0">
                <a:solidFill>
                  <a:srgbClr val="000000"/>
                </a:solidFill>
                <a:latin typeface="Arial"/>
                <a:ea typeface="Arial"/>
                <a:cs typeface="Arial"/>
                <a:sym typeface="Arial"/>
              </a:rPr>
              <a:t>t</a:t>
            </a:r>
            <a:r>
              <a:rPr lang="en-US" sz="2200" dirty="0" smtClean="0">
                <a:solidFill>
                  <a:srgbClr val="000000"/>
                </a:solidFill>
                <a:latin typeface="Arial"/>
                <a:ea typeface="Arial"/>
                <a:cs typeface="Arial"/>
                <a:sym typeface="Arial"/>
              </a:rPr>
              <a:t>ask at Figurative Language Processing Workshop at EMNLP 2022 on understanding figurative language as a textual entailment</a:t>
            </a:r>
            <a:r>
              <a:rPr lang="en-US" sz="2200" dirty="0" smtClean="0">
                <a:solidFill>
                  <a:srgbClr val="000000"/>
                </a:solidFill>
                <a:latin typeface="Arial"/>
                <a:ea typeface="Arial"/>
                <a:cs typeface="Arial"/>
                <a:sym typeface="Arial"/>
              </a:rPr>
              <a:t> with explanations</a:t>
            </a:r>
            <a:endParaRPr sz="2200" dirty="0">
              <a:solidFill>
                <a:srgbClr val="000000"/>
              </a:solidFill>
              <a:latin typeface="Arial"/>
              <a:ea typeface="Arial"/>
              <a:cs typeface="Arial"/>
              <a:sym typeface="Arial"/>
            </a:endParaRPr>
          </a:p>
        </p:txBody>
      </p:sp>
      <p:sp>
        <p:nvSpPr>
          <p:cNvPr id="359" name="Google Shape;359;p37"/>
          <p:cNvSpPr txBox="1">
            <a:spLocks noGrp="1"/>
          </p:cNvSpPr>
          <p:nvPr>
            <p:ph type="sldNum" idx="12"/>
          </p:nvPr>
        </p:nvSpPr>
        <p:spPr>
          <a:xfrm>
            <a:off x="4337957" y="3752536"/>
            <a:ext cx="457200" cy="79200"/>
          </a:xfrm>
          <a:prstGeom prst="rect">
            <a:avLst/>
          </a:prstGeom>
          <a:noFill/>
          <a:ln>
            <a:noFill/>
          </a:ln>
        </p:spPr>
        <p:txBody>
          <a:bodyPr spcFirstLastPara="1" wrap="square" lIns="91425" tIns="45700" rIns="91425" bIns="0"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51</a:t>
            </a:fld>
            <a:endParaRPr dirty="0"/>
          </a:p>
        </p:txBody>
      </p:sp>
      <p:sp>
        <p:nvSpPr>
          <p:cNvPr id="360" name="Google Shape;360;p37"/>
          <p:cNvSpPr txBox="1">
            <a:spLocks noGrp="1"/>
          </p:cNvSpPr>
          <p:nvPr>
            <p:ph type="title"/>
          </p:nvPr>
        </p:nvSpPr>
        <p:spPr>
          <a:xfrm>
            <a:off x="457199" y="0"/>
            <a:ext cx="8654100" cy="60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1"/>
              </a:buClr>
              <a:buSzPts val="4000"/>
              <a:buFont typeface="Helvetica Neue"/>
              <a:buNone/>
            </a:pPr>
            <a:r>
              <a:rPr lang="en-US" b="1" dirty="0" smtClean="0"/>
              <a:t>Take Away</a:t>
            </a:r>
            <a:endParaRPr b="1" dirty="0"/>
          </a:p>
        </p:txBody>
      </p:sp>
    </p:spTree>
    <p:extLst>
      <p:ext uri="{BB962C8B-B14F-4D97-AF65-F5344CB8AC3E}">
        <p14:creationId xmlns:p14="http://schemas.microsoft.com/office/powerpoint/2010/main" val="186895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8">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84"/>
          <p:cNvSpPr txBox="1">
            <a:spLocks noGrp="1"/>
          </p:cNvSpPr>
          <p:nvPr>
            <p:ph type="sldNum" idx="12"/>
          </p:nvPr>
        </p:nvSpPr>
        <p:spPr>
          <a:xfrm>
            <a:off x="4337957" y="3752536"/>
            <a:ext cx="457200" cy="79200"/>
          </a:xfrm>
          <a:prstGeom prst="rect">
            <a:avLst/>
          </a:prstGeom>
          <a:noFill/>
          <a:ln>
            <a:noFill/>
          </a:ln>
        </p:spPr>
        <p:txBody>
          <a:bodyPr spcFirstLastPara="1" wrap="square" lIns="91425" tIns="45700" rIns="91425" bIns="0" anchor="b" anchorCtr="0">
            <a:noAutofit/>
          </a:bodyPr>
          <a:lstStyle/>
          <a:p>
            <a:pPr marL="0" lvl="0" indent="0" algn="r" rtl="0">
              <a:spcBef>
                <a:spcPts val="0"/>
              </a:spcBef>
              <a:spcAft>
                <a:spcPts val="0"/>
              </a:spcAft>
              <a:buClr>
                <a:srgbClr val="000000"/>
              </a:buClr>
              <a:buSzPts val="1300"/>
              <a:buFont typeface="Arial"/>
              <a:buNone/>
            </a:pPr>
            <a:fld id="{00000000-1234-1234-1234-123412341234}" type="slidenum">
              <a:rPr lang="en"/>
              <a:t>52</a:t>
            </a:fld>
            <a:endParaRPr/>
          </a:p>
        </p:txBody>
      </p:sp>
      <p:sp>
        <p:nvSpPr>
          <p:cNvPr id="778" name="Google Shape;778;p84"/>
          <p:cNvSpPr txBox="1">
            <a:spLocks noGrp="1"/>
          </p:cNvSpPr>
          <p:nvPr>
            <p:ph type="title"/>
          </p:nvPr>
        </p:nvSpPr>
        <p:spPr>
          <a:xfrm>
            <a:off x="239475" y="423081"/>
            <a:ext cx="8654100" cy="750626"/>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accent1"/>
              </a:buClr>
              <a:buSzPts val="5400"/>
              <a:buFont typeface="Helvetica Neue"/>
              <a:buNone/>
            </a:pPr>
            <a:endParaRPr sz="5400" dirty="0"/>
          </a:p>
          <a:p>
            <a:pPr marL="0" lvl="0" indent="0" algn="ctr" rtl="0">
              <a:lnSpc>
                <a:spcPct val="100000"/>
              </a:lnSpc>
              <a:spcBef>
                <a:spcPts val="0"/>
              </a:spcBef>
              <a:spcAft>
                <a:spcPts val="0"/>
              </a:spcAft>
              <a:buClr>
                <a:schemeClr val="accent1"/>
              </a:buClr>
              <a:buSzPts val="5400"/>
              <a:buFont typeface="Helvetica Neue"/>
              <a:buNone/>
            </a:pPr>
            <a:endParaRPr sz="5400" dirty="0"/>
          </a:p>
          <a:p>
            <a:pPr marL="0" lvl="0" indent="0" algn="ctr" rtl="0">
              <a:lnSpc>
                <a:spcPct val="100000"/>
              </a:lnSpc>
              <a:spcBef>
                <a:spcPts val="0"/>
              </a:spcBef>
              <a:spcAft>
                <a:spcPts val="0"/>
              </a:spcAft>
              <a:buClr>
                <a:schemeClr val="accent1"/>
              </a:buClr>
              <a:buSzPts val="5400"/>
              <a:buFont typeface="Helvetica Neue"/>
              <a:buNone/>
            </a:pPr>
            <a:endParaRPr sz="5400" dirty="0"/>
          </a:p>
          <a:p>
            <a:pPr marL="0" lvl="0" indent="0" algn="ctr" rtl="0">
              <a:lnSpc>
                <a:spcPct val="100000"/>
              </a:lnSpc>
              <a:spcBef>
                <a:spcPts val="0"/>
              </a:spcBef>
              <a:spcAft>
                <a:spcPts val="0"/>
              </a:spcAft>
              <a:buClr>
                <a:schemeClr val="accent1"/>
              </a:buClr>
              <a:buSzPts val="5400"/>
              <a:buFont typeface="Helvetica Neue"/>
              <a:buNone/>
            </a:pPr>
            <a:endParaRPr sz="5400" dirty="0"/>
          </a:p>
          <a:p>
            <a:pPr marL="0" lvl="0" indent="0" algn="l" rtl="0">
              <a:lnSpc>
                <a:spcPct val="100000"/>
              </a:lnSpc>
              <a:spcBef>
                <a:spcPts val="0"/>
              </a:spcBef>
              <a:spcAft>
                <a:spcPts val="0"/>
              </a:spcAft>
              <a:buClr>
                <a:schemeClr val="accent1"/>
              </a:buClr>
              <a:buSzPts val="5400"/>
              <a:buFont typeface="Helvetica Neue"/>
              <a:buNone/>
            </a:pPr>
            <a:r>
              <a:rPr lang="en" sz="3700" dirty="0"/>
              <a:t>                 </a:t>
            </a:r>
            <a:endParaRPr sz="3700" dirty="0"/>
          </a:p>
          <a:p>
            <a:pPr>
              <a:buSzPts val="5400"/>
            </a:pPr>
            <a:r>
              <a:rPr lang="en" sz="3700" dirty="0"/>
              <a:t>                     </a:t>
            </a:r>
            <a:r>
              <a:rPr lang="en-US" sz="3700" dirty="0" smtClean="0"/>
              <a:t/>
            </a:r>
            <a:br>
              <a:rPr lang="en-US" sz="3700" dirty="0" smtClean="0"/>
            </a:br>
            <a:r>
              <a:rPr lang="en-US" sz="3700" dirty="0"/>
              <a:t/>
            </a:r>
            <a:br>
              <a:rPr lang="en-US" sz="3700" dirty="0"/>
            </a:br>
            <a:r>
              <a:rPr lang="en-US" sz="3700" dirty="0" smtClean="0"/>
              <a:t/>
            </a:r>
            <a:br>
              <a:rPr lang="en-US" sz="3700" dirty="0" smtClean="0"/>
            </a:br>
            <a:r>
              <a:rPr lang="en-US" sz="3700" dirty="0"/>
              <a:t/>
            </a:r>
            <a:br>
              <a:rPr lang="en-US" sz="3700" dirty="0"/>
            </a:br>
            <a:r>
              <a:rPr lang="en-US" sz="3700" dirty="0" smtClean="0"/>
              <a:t/>
            </a:r>
            <a:br>
              <a:rPr lang="en-US" sz="3700" dirty="0" smtClean="0"/>
            </a:br>
            <a:r>
              <a:rPr lang="en-US" sz="3700" dirty="0"/>
              <a:t/>
            </a:r>
            <a:br>
              <a:rPr lang="en-US" sz="3700" dirty="0"/>
            </a:br>
            <a:r>
              <a:rPr lang="en-US" sz="3700" dirty="0" smtClean="0"/>
              <a:t/>
            </a:r>
            <a:br>
              <a:rPr lang="en-US" sz="3700" dirty="0" smtClean="0"/>
            </a:br>
            <a:r>
              <a:rPr lang="en-US" sz="3700" dirty="0"/>
              <a:t/>
            </a:r>
            <a:br>
              <a:rPr lang="en-US" sz="3700" dirty="0"/>
            </a:br>
            <a:r>
              <a:rPr lang="en-US" sz="3700" dirty="0" smtClean="0"/>
              <a:t>THANK YOU!!</a:t>
            </a:r>
            <a:r>
              <a:rPr lang="en-US" sz="3700" dirty="0"/>
              <a:t/>
            </a:r>
            <a:br>
              <a:rPr lang="en-US" sz="3700" dirty="0"/>
            </a:br>
            <a:r>
              <a:rPr lang="en-US" sz="3700" dirty="0" smtClean="0"/>
              <a:t/>
            </a:r>
            <a:br>
              <a:rPr lang="en-US" sz="3700" dirty="0" smtClean="0"/>
            </a:br>
            <a:r>
              <a:rPr lang="en-US" sz="3700" dirty="0"/>
              <a:t/>
            </a:r>
            <a:br>
              <a:rPr lang="en-US" sz="3700" dirty="0"/>
            </a:br>
            <a:r>
              <a:rPr lang="en-US" sz="3700" dirty="0" smtClean="0"/>
              <a:t/>
            </a:r>
            <a:br>
              <a:rPr lang="en-US" sz="3700" dirty="0" smtClean="0"/>
            </a:br>
            <a:r>
              <a:rPr lang="en" sz="2000" dirty="0" smtClean="0">
                <a:latin typeface="Calibri" charset="0"/>
                <a:ea typeface="Calibri" charset="0"/>
                <a:cs typeface="Calibri" charset="0"/>
              </a:rPr>
              <a:t>Code </a:t>
            </a:r>
            <a:r>
              <a:rPr lang="en" sz="2000" dirty="0">
                <a:latin typeface="Calibri" charset="0"/>
                <a:ea typeface="Calibri" charset="0"/>
                <a:cs typeface="Calibri" charset="0"/>
              </a:rPr>
              <a:t>and </a:t>
            </a:r>
            <a:r>
              <a:rPr lang="en-US" sz="2000" dirty="0" smtClean="0">
                <a:latin typeface="Calibri" charset="0"/>
                <a:ea typeface="Calibri" charset="0"/>
                <a:cs typeface="Calibri" charset="0"/>
              </a:rPr>
              <a:t/>
            </a:r>
            <a:br>
              <a:rPr lang="en-US" sz="2000" dirty="0" smtClean="0">
                <a:latin typeface="Calibri" charset="0"/>
                <a:ea typeface="Calibri" charset="0"/>
                <a:cs typeface="Calibri" charset="0"/>
              </a:rPr>
            </a:br>
            <a:r>
              <a:rPr lang="en-US" sz="2000" dirty="0">
                <a:latin typeface="Calibri" charset="0"/>
                <a:ea typeface="Calibri" charset="0"/>
                <a:cs typeface="Calibri" charset="0"/>
              </a:rPr>
              <a:t/>
            </a:r>
            <a:br>
              <a:rPr lang="en-US" sz="2000" dirty="0">
                <a:latin typeface="Calibri" charset="0"/>
                <a:ea typeface="Calibri" charset="0"/>
                <a:cs typeface="Calibri" charset="0"/>
              </a:rPr>
            </a:br>
            <a:r>
              <a:rPr lang="en-US" sz="2000" dirty="0" smtClean="0">
                <a:latin typeface="Calibri" charset="0"/>
                <a:ea typeface="Calibri" charset="0"/>
                <a:cs typeface="Calibri" charset="0"/>
              </a:rPr>
              <a:t/>
            </a:r>
            <a:br>
              <a:rPr lang="en-US" sz="2000" dirty="0" smtClean="0">
                <a:latin typeface="Calibri" charset="0"/>
                <a:ea typeface="Calibri" charset="0"/>
                <a:cs typeface="Calibri" charset="0"/>
              </a:rPr>
            </a:br>
            <a:r>
              <a:rPr lang="en-US" sz="2000" dirty="0">
                <a:latin typeface="Calibri" charset="0"/>
                <a:ea typeface="Calibri" charset="0"/>
                <a:cs typeface="Calibri" charset="0"/>
              </a:rPr>
              <a:t/>
            </a:r>
            <a:br>
              <a:rPr lang="en-US" sz="2000" dirty="0">
                <a:latin typeface="Calibri" charset="0"/>
                <a:ea typeface="Calibri" charset="0"/>
                <a:cs typeface="Calibri" charset="0"/>
              </a:rPr>
            </a:br>
            <a:r>
              <a:rPr lang="en-US" sz="2000" dirty="0" smtClean="0">
                <a:latin typeface="Calibri" charset="0"/>
                <a:ea typeface="Calibri" charset="0"/>
                <a:cs typeface="Calibri" charset="0"/>
              </a:rPr>
              <a:t/>
            </a:r>
            <a:br>
              <a:rPr lang="en-US" sz="2000" dirty="0" smtClean="0">
                <a:latin typeface="Calibri" charset="0"/>
                <a:ea typeface="Calibri" charset="0"/>
                <a:cs typeface="Calibri" charset="0"/>
              </a:rPr>
            </a:br>
            <a:r>
              <a:rPr lang="en-US" sz="2000" dirty="0">
                <a:latin typeface="Calibri" charset="0"/>
                <a:ea typeface="Calibri" charset="0"/>
                <a:cs typeface="Calibri" charset="0"/>
              </a:rPr>
              <a:t/>
            </a:r>
            <a:br>
              <a:rPr lang="en-US" sz="2000" dirty="0">
                <a:latin typeface="Calibri" charset="0"/>
                <a:ea typeface="Calibri" charset="0"/>
                <a:cs typeface="Calibri" charset="0"/>
              </a:rPr>
            </a:br>
            <a:r>
              <a:rPr lang="en" sz="2000" dirty="0" smtClean="0">
                <a:latin typeface="Calibri" charset="0"/>
                <a:ea typeface="Calibri" charset="0"/>
                <a:cs typeface="Calibri" charset="0"/>
              </a:rPr>
              <a:t>Data</a:t>
            </a:r>
            <a:r>
              <a:rPr lang="en-US" sz="2000" dirty="0" smtClean="0">
                <a:latin typeface="Calibri" charset="0"/>
                <a:ea typeface="Calibri" charset="0"/>
                <a:cs typeface="Calibri" charset="0"/>
              </a:rPr>
              <a:t> </a:t>
            </a:r>
            <a:r>
              <a:rPr lang="en-US" sz="2000" dirty="0" smtClean="0">
                <a:latin typeface="Calibri" charset="0"/>
                <a:ea typeface="Calibri" charset="0"/>
                <a:cs typeface="Calibri" charset="0"/>
              </a:rPr>
              <a:t>and </a:t>
            </a:r>
            <a:r>
              <a:rPr lang="en-US" sz="2000" dirty="0" smtClean="0">
                <a:latin typeface="Calibri" charset="0"/>
                <a:ea typeface="Calibri" charset="0"/>
                <a:cs typeface="Calibri" charset="0"/>
              </a:rPr>
              <a:t>Code</a:t>
            </a:r>
            <a:br>
              <a:rPr lang="en-US" sz="2000" dirty="0" smtClean="0">
                <a:latin typeface="Calibri" charset="0"/>
                <a:ea typeface="Calibri" charset="0"/>
                <a:cs typeface="Calibri" charset="0"/>
              </a:rPr>
            </a:br>
            <a:r>
              <a:rPr lang="en-US" sz="2000" dirty="0">
                <a:latin typeface="Calibri" charset="0"/>
                <a:ea typeface="Calibri" charset="0"/>
                <a:cs typeface="Calibri" charset="0"/>
              </a:rPr>
              <a:t> </a:t>
            </a:r>
            <a:r>
              <a:rPr lang="en-US" sz="2000" dirty="0" smtClean="0">
                <a:latin typeface="Calibri" charset="0"/>
                <a:ea typeface="Calibri" charset="0"/>
                <a:cs typeface="Calibri" charset="0"/>
              </a:rPr>
              <a:t>(role of sarcasm) </a:t>
            </a:r>
            <a:r>
              <a:rPr lang="en-US" sz="2000" u="sng" dirty="0">
                <a:solidFill>
                  <a:schemeClr val="hlink"/>
                </a:solidFill>
                <a:hlinkClick r:id="rId3"/>
              </a:rPr>
              <a:t>https://github.com/ritvikshrivastava/multitask_transformers</a:t>
            </a:r>
            <a:r>
              <a:rPr lang="en-US" sz="2000" u="sng" dirty="0" smtClean="0">
                <a:solidFill>
                  <a:schemeClr val="hlink"/>
                </a:solidFill>
                <a:hlinkClick r:id="rId3"/>
              </a:rPr>
              <a:t>/</a:t>
            </a:r>
            <a:r>
              <a:rPr lang="en-US" sz="2000" dirty="0" smtClean="0">
                <a:latin typeface="Calibri" charset="0"/>
                <a:ea typeface="Calibri" charset="0"/>
                <a:cs typeface="Calibri" charset="0"/>
              </a:rPr>
              <a:t/>
            </a:r>
            <a:br>
              <a:rPr lang="en-US" sz="2000" dirty="0" smtClean="0">
                <a:latin typeface="Calibri" charset="0"/>
                <a:ea typeface="Calibri" charset="0"/>
                <a:cs typeface="Calibri" charset="0"/>
              </a:rPr>
            </a:br>
            <a:r>
              <a:rPr lang="en-US" sz="2000" dirty="0" smtClean="0">
                <a:latin typeface="Calibri" charset="0"/>
                <a:ea typeface="Calibri" charset="0"/>
                <a:cs typeface="Calibri" charset="0"/>
              </a:rPr>
              <a:t> (</a:t>
            </a:r>
            <a:r>
              <a:rPr lang="en-US" sz="2000" dirty="0" err="1" smtClean="0">
                <a:latin typeface="Calibri" charset="0"/>
                <a:ea typeface="Calibri" charset="0"/>
                <a:cs typeface="Calibri" charset="0"/>
              </a:rPr>
              <a:t>sacasm</a:t>
            </a:r>
            <a:r>
              <a:rPr lang="en-US" sz="2000" dirty="0" smtClean="0">
                <a:latin typeface="Calibri" charset="0"/>
                <a:ea typeface="Calibri" charset="0"/>
                <a:cs typeface="Calibri" charset="0"/>
              </a:rPr>
              <a:t> generation) </a:t>
            </a:r>
            <a:r>
              <a:rPr lang="en" sz="2000" u="sng" dirty="0" smtClean="0">
                <a:solidFill>
                  <a:schemeClr val="accent5"/>
                </a:solidFill>
                <a:latin typeface="Calibri" charset="0"/>
                <a:ea typeface="Calibri" charset="0"/>
                <a:cs typeface="Calibri" charset="0"/>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a:t>
            </a:r>
            <a:r>
              <a:rPr lang="en" sz="2000" u="sng" dirty="0">
                <a:solidFill>
                  <a:schemeClr val="accent5"/>
                </a:solidFill>
                <a:latin typeface="Calibri" charset="0"/>
                <a:ea typeface="Calibri" charset="0"/>
                <a:cs typeface="Calibri" charset="0"/>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://github.com/tuhinjubcse</a:t>
            </a:r>
            <a:r>
              <a:rPr lang="en" sz="2000" u="sng" dirty="0" smtClean="0">
                <a:solidFill>
                  <a:schemeClr val="accent5"/>
                </a:solidFill>
                <a:latin typeface="Calibri" charset="0"/>
                <a:ea typeface="Calibri" charset="0"/>
                <a:cs typeface="Calibri" charset="0"/>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t>
            </a:r>
            <a:endParaRPr sz="6200" dirty="0"/>
          </a:p>
          <a:p>
            <a:pPr marL="0" lvl="0" indent="0" algn="l" rtl="0">
              <a:lnSpc>
                <a:spcPct val="50000"/>
              </a:lnSpc>
              <a:spcBef>
                <a:spcPts val="0"/>
              </a:spcBef>
              <a:spcAft>
                <a:spcPts val="0"/>
              </a:spcAft>
              <a:buClr>
                <a:schemeClr val="accent1"/>
              </a:buClr>
              <a:buSzPts val="5400"/>
              <a:buFont typeface="Helvetica Neue"/>
              <a:buNone/>
            </a:pPr>
            <a:r>
              <a:rPr lang="en" sz="6200" dirty="0"/>
              <a:t>                </a:t>
            </a:r>
            <a:endParaRPr sz="3000" dirty="0"/>
          </a:p>
          <a:p>
            <a:pPr marL="0" lvl="0" indent="0" algn="l" rtl="0">
              <a:lnSpc>
                <a:spcPct val="50000"/>
              </a:lnSpc>
              <a:spcBef>
                <a:spcPts val="0"/>
              </a:spcBef>
              <a:spcAft>
                <a:spcPts val="0"/>
              </a:spcAft>
              <a:buClr>
                <a:schemeClr val="accent1"/>
              </a:buClr>
              <a:buSzPts val="5400"/>
              <a:buFont typeface="Helvetica Neue"/>
              <a:buNone/>
            </a:pPr>
            <a:endParaRPr sz="3000" dirty="0"/>
          </a:p>
          <a:p>
            <a:pPr marL="0" lvl="0" indent="0" algn="l" rtl="0">
              <a:lnSpc>
                <a:spcPct val="100000"/>
              </a:lnSpc>
              <a:spcBef>
                <a:spcPts val="0"/>
              </a:spcBef>
              <a:spcAft>
                <a:spcPts val="0"/>
              </a:spcAft>
              <a:buClr>
                <a:schemeClr val="accent1"/>
              </a:buClr>
              <a:buSzPts val="5400"/>
              <a:buFont typeface="Helvetica Neue"/>
              <a:buNone/>
            </a:pPr>
            <a:endParaRPr sz="6200" dirty="0"/>
          </a:p>
          <a:p>
            <a:pPr marL="0" lvl="0" indent="0" algn="l" rtl="0">
              <a:lnSpc>
                <a:spcPct val="100000"/>
              </a:lnSpc>
              <a:spcBef>
                <a:spcPts val="0"/>
              </a:spcBef>
              <a:spcAft>
                <a:spcPts val="0"/>
              </a:spcAft>
              <a:buClr>
                <a:schemeClr val="accent1"/>
              </a:buClr>
              <a:buSzPts val="5400"/>
              <a:buFont typeface="Helvetica Neue"/>
              <a:buNone/>
            </a:pPr>
            <a:endParaRPr sz="6200" dirty="0"/>
          </a:p>
          <a:p>
            <a:pPr marL="0" lvl="0" indent="0" algn="ctr" rtl="0">
              <a:lnSpc>
                <a:spcPct val="100000"/>
              </a:lnSpc>
              <a:spcBef>
                <a:spcPts val="0"/>
              </a:spcBef>
              <a:spcAft>
                <a:spcPts val="0"/>
              </a:spcAft>
              <a:buClr>
                <a:schemeClr val="accent1"/>
              </a:buClr>
              <a:buSzPts val="5400"/>
              <a:buFont typeface="Helvetica Neue"/>
              <a:buNone/>
            </a:pPr>
            <a:endParaRPr sz="5400" dirty="0"/>
          </a:p>
          <a:p>
            <a:pPr marL="0" lvl="0" indent="0" algn="ctr" rtl="0">
              <a:lnSpc>
                <a:spcPct val="100000"/>
              </a:lnSpc>
              <a:spcBef>
                <a:spcPts val="0"/>
              </a:spcBef>
              <a:spcAft>
                <a:spcPts val="0"/>
              </a:spcAft>
              <a:buClr>
                <a:schemeClr val="accent1"/>
              </a:buClr>
              <a:buSzPts val="5400"/>
              <a:buFont typeface="Helvetica Neue"/>
              <a:buNone/>
            </a:pPr>
            <a:endParaRPr sz="5400" dirty="0"/>
          </a:p>
          <a:p>
            <a:pPr marL="0" lvl="0" indent="0" algn="ctr" rtl="0">
              <a:lnSpc>
                <a:spcPct val="100000"/>
              </a:lnSpc>
              <a:spcBef>
                <a:spcPts val="0"/>
              </a:spcBef>
              <a:spcAft>
                <a:spcPts val="0"/>
              </a:spcAft>
              <a:buClr>
                <a:schemeClr val="accent1"/>
              </a:buClr>
              <a:buSzPts val="5400"/>
              <a:buFont typeface="Helvetica Neue"/>
              <a:buNone/>
            </a:pPr>
            <a:endParaRPr sz="5400" dirty="0"/>
          </a:p>
        </p:txBody>
      </p:sp>
      <p:pic>
        <p:nvPicPr>
          <p:cNvPr id="4" name="Google Shape;70;p15"/>
          <p:cNvPicPr preferRelativeResize="0"/>
          <p:nvPr/>
        </p:nvPicPr>
        <p:blipFill>
          <a:blip r:embed="rId5">
            <a:alphaModFix/>
          </a:blip>
          <a:stretch>
            <a:fillRect/>
          </a:stretch>
        </p:blipFill>
        <p:spPr>
          <a:xfrm>
            <a:off x="7300759" y="1286201"/>
            <a:ext cx="1074800" cy="1314229"/>
          </a:xfrm>
          <a:prstGeom prst="rect">
            <a:avLst/>
          </a:prstGeom>
          <a:noFill/>
          <a:ln w="19050" cap="flat" cmpd="sng">
            <a:solidFill>
              <a:srgbClr val="000000"/>
            </a:solidFill>
            <a:prstDash val="solid"/>
            <a:round/>
            <a:headEnd type="none" w="sm" len="sm"/>
            <a:tailEnd type="none" w="sm" len="sm"/>
          </a:ln>
        </p:spPr>
      </p:pic>
      <p:pic>
        <p:nvPicPr>
          <p:cNvPr id="5" name="Google Shape;71;p15"/>
          <p:cNvPicPr preferRelativeResize="0"/>
          <p:nvPr/>
        </p:nvPicPr>
        <p:blipFill>
          <a:blip r:embed="rId6">
            <a:alphaModFix/>
          </a:blip>
          <a:stretch>
            <a:fillRect/>
          </a:stretch>
        </p:blipFill>
        <p:spPr>
          <a:xfrm>
            <a:off x="3656381" y="1326421"/>
            <a:ext cx="1128800" cy="1381663"/>
          </a:xfrm>
          <a:prstGeom prst="rect">
            <a:avLst/>
          </a:prstGeom>
          <a:noFill/>
          <a:ln w="19050" cap="flat" cmpd="sng">
            <a:solidFill>
              <a:srgbClr val="000000"/>
            </a:solidFill>
            <a:prstDash val="solid"/>
            <a:round/>
            <a:headEnd type="none" w="sm" len="sm"/>
            <a:tailEnd type="none" w="sm" len="sm"/>
          </a:ln>
        </p:spPr>
      </p:pic>
      <p:pic>
        <p:nvPicPr>
          <p:cNvPr id="15" name="Google Shape;103;p18"/>
          <p:cNvPicPr preferRelativeResize="0"/>
          <p:nvPr/>
        </p:nvPicPr>
        <p:blipFill>
          <a:blip r:embed="rId7">
            <a:alphaModFix/>
          </a:blip>
          <a:stretch>
            <a:fillRect/>
          </a:stretch>
        </p:blipFill>
        <p:spPr>
          <a:xfrm>
            <a:off x="239475" y="1349997"/>
            <a:ext cx="1231800" cy="1381663"/>
          </a:xfrm>
          <a:prstGeom prst="rect">
            <a:avLst/>
          </a:prstGeom>
          <a:noFill/>
          <a:ln>
            <a:noFill/>
          </a:ln>
        </p:spPr>
      </p:pic>
      <p:sp>
        <p:nvSpPr>
          <p:cNvPr id="16" name="Google Shape;454;p44"/>
          <p:cNvSpPr txBox="1">
            <a:spLocks/>
          </p:cNvSpPr>
          <p:nvPr/>
        </p:nvSpPr>
        <p:spPr>
          <a:xfrm>
            <a:off x="66003" y="820021"/>
            <a:ext cx="8905344" cy="506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indent="0" algn="l"/>
            <a:r>
              <a:rPr lang="en" sz="1400" b="1" dirty="0" err="1" smtClean="0">
                <a:solidFill>
                  <a:srgbClr val="000000"/>
                </a:solidFill>
              </a:rPr>
              <a:t>Tuhin</a:t>
            </a:r>
            <a:r>
              <a:rPr lang="en" sz="1400" b="1" dirty="0" smtClean="0">
                <a:solidFill>
                  <a:srgbClr val="000000"/>
                </a:solidFill>
              </a:rPr>
              <a:t> </a:t>
            </a:r>
            <a:r>
              <a:rPr lang="en" sz="1400" b="1" dirty="0" err="1" smtClean="0">
                <a:solidFill>
                  <a:srgbClr val="000000"/>
                </a:solidFill>
              </a:rPr>
              <a:t>Chakrabarty</a:t>
            </a:r>
            <a:r>
              <a:rPr lang="en-US" sz="1400" b="1" dirty="0" smtClean="0">
                <a:solidFill>
                  <a:srgbClr val="000000"/>
                </a:solidFill>
              </a:rPr>
              <a:t>   Alexander </a:t>
            </a:r>
            <a:r>
              <a:rPr lang="en-US" sz="1400" b="1" dirty="0" err="1" smtClean="0">
                <a:solidFill>
                  <a:srgbClr val="000000"/>
                </a:solidFill>
              </a:rPr>
              <a:t>Fabbri</a:t>
            </a:r>
            <a:r>
              <a:rPr lang="en-US" sz="1400" b="1" dirty="0" smtClean="0">
                <a:solidFill>
                  <a:srgbClr val="000000"/>
                </a:solidFill>
              </a:rPr>
              <a:t>      </a:t>
            </a:r>
            <a:r>
              <a:rPr lang="en-US" sz="1400" b="1" dirty="0" err="1" smtClean="0">
                <a:solidFill>
                  <a:srgbClr val="000000"/>
                </a:solidFill>
              </a:rPr>
              <a:t>Debanjan</a:t>
            </a:r>
            <a:r>
              <a:rPr lang="en-US" sz="1400" b="1" dirty="0" smtClean="0">
                <a:solidFill>
                  <a:srgbClr val="000000"/>
                </a:solidFill>
              </a:rPr>
              <a:t> Ghosh     </a:t>
            </a:r>
            <a:r>
              <a:rPr lang="en-US" sz="1400" b="1" dirty="0" err="1" smtClean="0">
                <a:solidFill>
                  <a:schemeClr val="tx1"/>
                </a:solidFill>
              </a:rPr>
              <a:t>Ritvik</a:t>
            </a:r>
            <a:r>
              <a:rPr lang="en-US" sz="1400" b="1" dirty="0" smtClean="0">
                <a:solidFill>
                  <a:schemeClr val="tx1"/>
                </a:solidFill>
              </a:rPr>
              <a:t> </a:t>
            </a:r>
            <a:r>
              <a:rPr lang="en-US" sz="1400" b="1" dirty="0" err="1">
                <a:solidFill>
                  <a:schemeClr val="tx1"/>
                </a:solidFill>
              </a:rPr>
              <a:t>Shrivastava</a:t>
            </a:r>
            <a:r>
              <a:rPr lang="en-US" sz="1400" b="1" dirty="0" smtClean="0">
                <a:solidFill>
                  <a:schemeClr val="tx1"/>
                </a:solidFill>
              </a:rPr>
              <a:t>      </a:t>
            </a:r>
            <a:r>
              <a:rPr lang="en" sz="1400" b="1" dirty="0" err="1">
                <a:solidFill>
                  <a:srgbClr val="000000"/>
                </a:solidFill>
              </a:rPr>
              <a:t>Nanyu</a:t>
            </a:r>
            <a:r>
              <a:rPr lang="en-US" sz="1400" b="1" dirty="0">
                <a:solidFill>
                  <a:srgbClr val="000000"/>
                </a:solidFill>
              </a:rPr>
              <a:t> (Violet)</a:t>
            </a:r>
            <a:r>
              <a:rPr lang="en" sz="1400" b="1" dirty="0">
                <a:solidFill>
                  <a:srgbClr val="000000"/>
                </a:solidFill>
              </a:rPr>
              <a:t>Peng </a:t>
            </a:r>
            <a:endParaRPr lang="en" sz="1400" b="1" dirty="0">
              <a:solidFill>
                <a:srgbClr val="000000"/>
              </a:solidFill>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68725" y="1334224"/>
            <a:ext cx="1266206" cy="1266206"/>
          </a:xfrm>
          <a:prstGeom prst="rect">
            <a:avLst/>
          </a:prstGeom>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41090" y="1418090"/>
            <a:ext cx="1245476" cy="1245476"/>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sp>
        <p:nvSpPr>
          <p:cNvPr id="573" name="Google Shape;573;p39"/>
          <p:cNvSpPr txBox="1">
            <a:spLocks noGrp="1"/>
          </p:cNvSpPr>
          <p:nvPr>
            <p:ph type="title"/>
          </p:nvPr>
        </p:nvSpPr>
        <p:spPr>
          <a:xfrm>
            <a:off x="1143000" y="-119684"/>
            <a:ext cx="6858000" cy="980909"/>
          </a:xfrm>
          <a:prstGeom prst="rect">
            <a:avLst/>
          </a:prstGeom>
          <a:noFill/>
          <a:ln>
            <a:noFill/>
          </a:ln>
        </p:spPr>
        <p:txBody>
          <a:bodyPr spcFirstLastPara="1" wrap="square" lIns="68569" tIns="34275" rIns="68569" bIns="34275" anchor="ctr" anchorCtr="0">
            <a:normAutofit fontScale="90000"/>
          </a:bodyPr>
          <a:lstStyle/>
          <a:p>
            <a:pPr algn="ctr"/>
            <a:r>
              <a:rPr lang="en-US"/>
              <a:t>RQ2: Can we Identify What Part of the Context Triggers the Sarcastic Reply?</a:t>
            </a:r>
            <a:r>
              <a:rPr lang="en-US">
                <a:solidFill>
                  <a:schemeClr val="lt1"/>
                </a:solidFill>
              </a:rPr>
              <a:t>Experiment</a:t>
            </a:r>
            <a:endParaRPr>
              <a:solidFill>
                <a:schemeClr val="lt1"/>
              </a:solidFill>
            </a:endParaRPr>
          </a:p>
        </p:txBody>
      </p:sp>
      <p:sp>
        <p:nvSpPr>
          <p:cNvPr id="574" name="Google Shape;574;p39"/>
          <p:cNvSpPr txBox="1">
            <a:spLocks noGrp="1"/>
          </p:cNvSpPr>
          <p:nvPr>
            <p:ph type="body" idx="1"/>
          </p:nvPr>
        </p:nvSpPr>
        <p:spPr>
          <a:xfrm>
            <a:off x="829733" y="1000496"/>
            <a:ext cx="7366000" cy="2676155"/>
          </a:xfrm>
          <a:prstGeom prst="rect">
            <a:avLst/>
          </a:prstGeom>
          <a:noFill/>
          <a:ln>
            <a:noFill/>
          </a:ln>
        </p:spPr>
        <p:txBody>
          <a:bodyPr spcFirstLastPara="1" wrap="square" lIns="68569" tIns="34275" rIns="68569" bIns="34275" anchor="t" anchorCtr="0">
            <a:normAutofit/>
          </a:bodyPr>
          <a:lstStyle/>
          <a:p>
            <a:pPr marL="557213" lvl="1" indent="-214313">
              <a:spcBef>
                <a:spcPts val="0"/>
              </a:spcBef>
              <a:buClr>
                <a:srgbClr val="0070C0"/>
              </a:buClr>
              <a:buSzPts val="2800"/>
              <a:buFont typeface="Arial"/>
              <a:buChar char="•"/>
            </a:pPr>
            <a:r>
              <a:rPr lang="en-US" dirty="0">
                <a:solidFill>
                  <a:srgbClr val="0070C0"/>
                </a:solidFill>
              </a:rPr>
              <a:t>Crowd-sourcing</a:t>
            </a:r>
            <a:r>
              <a:rPr lang="en-US" dirty="0"/>
              <a:t>: Given a context and sarcastic reply, identify one or more sentences from the context that you think triggered the sarcastic reply</a:t>
            </a:r>
            <a:endParaRPr dirty="0"/>
          </a:p>
          <a:p>
            <a:pPr marL="857250" lvl="2" indent="-171450">
              <a:spcBef>
                <a:spcPts val="360"/>
              </a:spcBef>
              <a:buSzPts val="2400"/>
            </a:pPr>
            <a:r>
              <a:rPr lang="en-US" dirty="0"/>
              <a:t>Use IAC</a:t>
            </a:r>
            <a:r>
              <a:rPr lang="en-US" baseline="-25000" dirty="0"/>
              <a:t>v2</a:t>
            </a:r>
            <a:r>
              <a:rPr lang="en-US" dirty="0"/>
              <a:t>  data</a:t>
            </a:r>
            <a:endParaRPr dirty="0"/>
          </a:p>
          <a:p>
            <a:pPr marL="857250" lvl="2" indent="-171450">
              <a:spcBef>
                <a:spcPts val="360"/>
              </a:spcBef>
              <a:buSzPts val="2400"/>
              <a:buFont typeface="Times New Roman"/>
              <a:buChar char="•"/>
            </a:pPr>
            <a:r>
              <a:rPr lang="en-US" dirty="0"/>
              <a:t>85 HITs (context length between 3-7 sentences)</a:t>
            </a:r>
            <a:endParaRPr dirty="0"/>
          </a:p>
          <a:p>
            <a:pPr marL="557213" lvl="1" indent="-214313">
              <a:spcBef>
                <a:spcPts val="420"/>
              </a:spcBef>
              <a:buSzPts val="2800"/>
              <a:buFont typeface="Arial"/>
              <a:buChar char="•"/>
            </a:pPr>
            <a:endParaRPr lang="en-US" dirty="0" smtClean="0"/>
          </a:p>
          <a:p>
            <a:pPr marL="557213" lvl="1" indent="-214313">
              <a:spcBef>
                <a:spcPts val="420"/>
              </a:spcBef>
              <a:buSzPts val="2800"/>
              <a:buFont typeface="Arial"/>
              <a:buChar char="•"/>
            </a:pPr>
            <a:r>
              <a:rPr lang="en-US" dirty="0" smtClean="0"/>
              <a:t>Ratings </a:t>
            </a:r>
            <a:r>
              <a:rPr lang="en-US" dirty="0"/>
              <a:t>compared to attention weights (41% matches for the top-ranked sentence)</a:t>
            </a:r>
            <a:endParaRPr dirty="0"/>
          </a:p>
          <a:p>
            <a:pPr marL="557213" lvl="1" indent="-80963">
              <a:spcBef>
                <a:spcPts val="420"/>
              </a:spcBef>
              <a:buSzPts val="2800"/>
              <a:buNone/>
            </a:pPr>
            <a:endParaRPr dirty="0"/>
          </a:p>
        </p:txBody>
      </p:sp>
      <p:sp>
        <p:nvSpPr>
          <p:cNvPr id="575" name="Google Shape;575;p39"/>
          <p:cNvSpPr txBox="1"/>
          <p:nvPr/>
        </p:nvSpPr>
        <p:spPr>
          <a:xfrm>
            <a:off x="6057900" y="4778887"/>
            <a:ext cx="1600200" cy="273844"/>
          </a:xfrm>
          <a:prstGeom prst="rect">
            <a:avLst/>
          </a:prstGeom>
          <a:noFill/>
          <a:ln>
            <a:noFill/>
          </a:ln>
        </p:spPr>
        <p:txBody>
          <a:bodyPr spcFirstLastPara="1" wrap="square" lIns="68569" tIns="34275" rIns="68569" bIns="34275" anchor="ctr" anchorCtr="0">
            <a:noAutofit/>
          </a:bodyPr>
          <a:lstStyle/>
          <a:p>
            <a:pPr algn="r"/>
            <a:fld id="{00000000-1234-1234-1234-123412341234}" type="slidenum">
              <a:rPr lang="en-US" sz="900">
                <a:solidFill>
                  <a:srgbClr val="888888"/>
                </a:solidFill>
                <a:latin typeface="Times New Roman"/>
                <a:ea typeface="Times New Roman"/>
                <a:cs typeface="Times New Roman"/>
                <a:sym typeface="Times New Roman"/>
              </a:rPr>
              <a:pPr algn="r"/>
              <a:t>53</a:t>
            </a:fld>
            <a:endParaRPr sz="900">
              <a:solidFill>
                <a:srgbClr val="888888"/>
              </a:solidFill>
              <a:latin typeface="Times New Roman"/>
              <a:ea typeface="Times New Roman"/>
              <a:cs typeface="Times New Roman"/>
              <a:sym typeface="Times New Roman"/>
            </a:endParaRPr>
          </a:p>
        </p:txBody>
      </p:sp>
      <p:pic>
        <p:nvPicPr>
          <p:cNvPr id="576" name="Google Shape;576;p39" descr="heatmaps.tiff"/>
          <p:cNvPicPr preferRelativeResize="0"/>
          <p:nvPr/>
        </p:nvPicPr>
        <p:blipFill rotWithShape="1">
          <a:blip r:embed="rId3">
            <a:alphaModFix/>
          </a:blip>
          <a:srcRect/>
          <a:stretch/>
        </p:blipFill>
        <p:spPr>
          <a:xfrm>
            <a:off x="2851340" y="3541617"/>
            <a:ext cx="4331634" cy="1167802"/>
          </a:xfrm>
          <a:prstGeom prst="rect">
            <a:avLst/>
          </a:prstGeom>
          <a:noFill/>
          <a:ln>
            <a:noFill/>
          </a:ln>
        </p:spPr>
      </p:pic>
      <p:sp>
        <p:nvSpPr>
          <p:cNvPr id="577" name="Google Shape;577;p39"/>
          <p:cNvSpPr txBox="1"/>
          <p:nvPr/>
        </p:nvSpPr>
        <p:spPr>
          <a:xfrm>
            <a:off x="2721634" y="4775732"/>
            <a:ext cx="4250108" cy="300052"/>
          </a:xfrm>
          <a:prstGeom prst="rect">
            <a:avLst/>
          </a:prstGeom>
          <a:noFill/>
          <a:ln>
            <a:noFill/>
          </a:ln>
        </p:spPr>
        <p:txBody>
          <a:bodyPr spcFirstLastPara="1" wrap="square" lIns="68569" tIns="34275" rIns="68569" bIns="34275" anchor="t" anchorCtr="0">
            <a:spAutoFit/>
          </a:bodyPr>
          <a:lstStyle/>
          <a:p>
            <a:r>
              <a:rPr lang="en-US" sz="1500">
                <a:solidFill>
                  <a:schemeClr val="dk1"/>
                </a:solidFill>
                <a:latin typeface="Times New Roman"/>
                <a:ea typeface="Times New Roman"/>
                <a:cs typeface="Times New Roman"/>
                <a:sym typeface="Times New Roman"/>
              </a:rPr>
              <a:t>LHS: attention weights; RHS: Turkers’ selections</a:t>
            </a:r>
            <a:endParaRPr sz="1050"/>
          </a:p>
        </p:txBody>
      </p:sp>
    </p:spTree>
    <p:extLst>
      <p:ext uri="{BB962C8B-B14F-4D97-AF65-F5344CB8AC3E}">
        <p14:creationId xmlns:p14="http://schemas.microsoft.com/office/powerpoint/2010/main" val="44731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40"/>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54</a:t>
            </a:fld>
            <a:endParaRPr/>
          </a:p>
        </p:txBody>
      </p:sp>
      <p:pic>
        <p:nvPicPr>
          <p:cNvPr id="584" name="Google Shape;584;p40"/>
          <p:cNvPicPr preferRelativeResize="0"/>
          <p:nvPr/>
        </p:nvPicPr>
        <p:blipFill rotWithShape="1">
          <a:blip r:embed="rId3">
            <a:alphaModFix/>
          </a:blip>
          <a:srcRect/>
          <a:stretch/>
        </p:blipFill>
        <p:spPr>
          <a:xfrm>
            <a:off x="1128734" y="2213668"/>
            <a:ext cx="409537" cy="665716"/>
          </a:xfrm>
          <a:prstGeom prst="rect">
            <a:avLst/>
          </a:prstGeom>
          <a:noFill/>
          <a:ln>
            <a:noFill/>
          </a:ln>
        </p:spPr>
      </p:pic>
      <p:pic>
        <p:nvPicPr>
          <p:cNvPr id="585" name="Google Shape;585;p40"/>
          <p:cNvPicPr preferRelativeResize="0"/>
          <p:nvPr/>
        </p:nvPicPr>
        <p:blipFill rotWithShape="1">
          <a:blip r:embed="rId4">
            <a:alphaModFix/>
          </a:blip>
          <a:srcRect/>
          <a:stretch/>
        </p:blipFill>
        <p:spPr>
          <a:xfrm>
            <a:off x="2672206" y="3998055"/>
            <a:ext cx="430652" cy="665716"/>
          </a:xfrm>
          <a:prstGeom prst="rect">
            <a:avLst/>
          </a:prstGeom>
          <a:noFill/>
          <a:ln>
            <a:noFill/>
          </a:ln>
        </p:spPr>
      </p:pic>
      <p:sp>
        <p:nvSpPr>
          <p:cNvPr id="586" name="Google Shape;586;p40"/>
          <p:cNvSpPr/>
          <p:nvPr/>
        </p:nvSpPr>
        <p:spPr>
          <a:xfrm>
            <a:off x="1473199" y="247651"/>
            <a:ext cx="3872726" cy="3638550"/>
          </a:xfrm>
          <a:prstGeom prst="roundRect">
            <a:avLst>
              <a:gd name="adj" fmla="val 16667"/>
            </a:avLst>
          </a:prstGeom>
          <a:solidFill>
            <a:srgbClr val="F6F3E9"/>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endParaRPr sz="1500">
              <a:solidFill>
                <a:schemeClr val="dk1"/>
              </a:solidFill>
              <a:latin typeface="Times New Roman"/>
              <a:ea typeface="Times New Roman"/>
              <a:cs typeface="Times New Roman"/>
              <a:sym typeface="Times New Roman"/>
            </a:endParaRPr>
          </a:p>
          <a:p>
            <a:r>
              <a:rPr lang="en-US" sz="1500" b="1">
                <a:solidFill>
                  <a:schemeClr val="dk1"/>
                </a:solidFill>
                <a:latin typeface="Times New Roman"/>
                <a:ea typeface="Times New Roman"/>
                <a:cs typeface="Times New Roman"/>
                <a:sym typeface="Times New Roman"/>
              </a:rPr>
              <a:t>S1</a:t>
            </a:r>
            <a:r>
              <a:rPr lang="en-US" sz="1500">
                <a:solidFill>
                  <a:schemeClr val="dk1"/>
                </a:solidFill>
                <a:latin typeface="Times New Roman"/>
                <a:ea typeface="Times New Roman"/>
                <a:cs typeface="Times New Roman"/>
                <a:sym typeface="Times New Roman"/>
              </a:rPr>
              <a:t>. how do we rationally explain these creatures existence so recently in our human history if they were extinct for millions of years?</a:t>
            </a:r>
            <a:endParaRPr sz="1500">
              <a:solidFill>
                <a:schemeClr val="dk1"/>
              </a:solidFill>
              <a:latin typeface="Times New Roman"/>
              <a:ea typeface="Times New Roman"/>
              <a:cs typeface="Times New Roman"/>
              <a:sym typeface="Times New Roman"/>
            </a:endParaRPr>
          </a:p>
          <a:p>
            <a:r>
              <a:rPr lang="en-US" sz="1500" b="1">
                <a:solidFill>
                  <a:schemeClr val="dk1"/>
                </a:solidFill>
                <a:latin typeface="Times New Roman"/>
                <a:ea typeface="Times New Roman"/>
                <a:cs typeface="Times New Roman"/>
                <a:sym typeface="Times New Roman"/>
              </a:rPr>
              <a:t>S2</a:t>
            </a:r>
            <a:r>
              <a:rPr lang="en-US" sz="1500">
                <a:solidFill>
                  <a:schemeClr val="dk1"/>
                </a:solidFill>
                <a:latin typeface="Times New Roman"/>
                <a:ea typeface="Times New Roman"/>
                <a:cs typeface="Times New Roman"/>
                <a:sym typeface="Times New Roman"/>
              </a:rPr>
              <a:t>. and if they were the imaginings of bronze age sheep herders as your atheists/evolutionists would have you believe, then how did these ignorant people describe creatures we can now recognize from fossil evidence?</a:t>
            </a:r>
            <a:endParaRPr sz="1050"/>
          </a:p>
          <a:p>
            <a:r>
              <a:rPr lang="en-US" sz="1500" b="1">
                <a:solidFill>
                  <a:schemeClr val="dk1"/>
                </a:solidFill>
                <a:latin typeface="Times New Roman"/>
                <a:ea typeface="Times New Roman"/>
                <a:cs typeface="Times New Roman"/>
                <a:sym typeface="Times New Roman"/>
              </a:rPr>
              <a:t>S3</a:t>
            </a:r>
            <a:r>
              <a:rPr lang="en-US" sz="1500">
                <a:solidFill>
                  <a:schemeClr val="dk1"/>
                </a:solidFill>
                <a:latin typeface="Times New Roman"/>
                <a:ea typeface="Times New Roman"/>
                <a:cs typeface="Times New Roman"/>
                <a:sym typeface="Times New Roman"/>
              </a:rPr>
              <a:t>. and while your at it, ask yourself if it's reasonable that the bones of dead creatures have survived from 60 million years to some estimated to be more than 200 million years without becoming dust?</a:t>
            </a:r>
            <a:endParaRPr sz="1050"/>
          </a:p>
          <a:p>
            <a:endParaRPr sz="1500">
              <a:solidFill>
                <a:schemeClr val="dk1"/>
              </a:solidFill>
              <a:latin typeface="Times New Roman"/>
              <a:ea typeface="Times New Roman"/>
              <a:cs typeface="Times New Roman"/>
              <a:sym typeface="Times New Roman"/>
            </a:endParaRPr>
          </a:p>
        </p:txBody>
      </p:sp>
      <p:sp>
        <p:nvSpPr>
          <p:cNvPr id="587" name="Google Shape;587;p40"/>
          <p:cNvSpPr/>
          <p:nvPr/>
        </p:nvSpPr>
        <p:spPr>
          <a:xfrm>
            <a:off x="3247623" y="4011980"/>
            <a:ext cx="4092963" cy="698933"/>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r>
              <a:rPr lang="en-US" sz="1500">
                <a:latin typeface="Times New Roman"/>
                <a:ea typeface="Times New Roman"/>
                <a:cs typeface="Times New Roman"/>
                <a:sym typeface="Times New Roman"/>
              </a:rPr>
              <a:t>how about this explanation - </a:t>
            </a:r>
            <a:r>
              <a:rPr lang="en-US" sz="1500" b="1" i="1">
                <a:latin typeface="Times New Roman"/>
                <a:ea typeface="Times New Roman"/>
                <a:cs typeface="Times New Roman"/>
                <a:sym typeface="Times New Roman"/>
              </a:rPr>
              <a:t>you're reading waaaaay too much into your precious bible</a:t>
            </a:r>
            <a:endParaRPr sz="1050"/>
          </a:p>
        </p:txBody>
      </p:sp>
      <p:sp>
        <p:nvSpPr>
          <p:cNvPr id="588" name="Google Shape;588;p40"/>
          <p:cNvSpPr txBox="1"/>
          <p:nvPr/>
        </p:nvSpPr>
        <p:spPr>
          <a:xfrm>
            <a:off x="5536421" y="3125406"/>
            <a:ext cx="2159778" cy="484718"/>
          </a:xfrm>
          <a:prstGeom prst="rect">
            <a:avLst/>
          </a:prstGeom>
          <a:noFill/>
          <a:ln>
            <a:noFill/>
          </a:ln>
        </p:spPr>
        <p:txBody>
          <a:bodyPr spcFirstLastPara="1" wrap="square" lIns="68569" tIns="34275" rIns="68569" bIns="34275" anchor="t" anchorCtr="0">
            <a:spAutoFit/>
          </a:bodyPr>
          <a:lstStyle/>
          <a:p>
            <a:r>
              <a:rPr lang="en-US" sz="1350" b="1">
                <a:solidFill>
                  <a:schemeClr val="dk1"/>
                </a:solidFill>
                <a:latin typeface="Times New Roman"/>
                <a:ea typeface="Times New Roman"/>
                <a:cs typeface="Times New Roman"/>
                <a:sym typeface="Times New Roman"/>
              </a:rPr>
              <a:t>LHS: attention weights</a:t>
            </a:r>
            <a:endParaRPr sz="1050"/>
          </a:p>
          <a:p>
            <a:r>
              <a:rPr lang="en-US" sz="1350" b="1">
                <a:solidFill>
                  <a:schemeClr val="dk1"/>
                </a:solidFill>
                <a:latin typeface="Times New Roman"/>
                <a:ea typeface="Times New Roman"/>
                <a:cs typeface="Times New Roman"/>
                <a:sym typeface="Times New Roman"/>
              </a:rPr>
              <a:t>RHS: Turkers’ selection </a:t>
            </a:r>
            <a:endParaRPr sz="1350" b="1">
              <a:solidFill>
                <a:schemeClr val="dk1"/>
              </a:solidFill>
              <a:latin typeface="Times New Roman"/>
              <a:ea typeface="Times New Roman"/>
              <a:cs typeface="Times New Roman"/>
              <a:sym typeface="Times New Roman"/>
            </a:endParaRPr>
          </a:p>
        </p:txBody>
      </p:sp>
      <p:pic>
        <p:nvPicPr>
          <p:cNvPr id="589" name="Google Shape;589;p40" descr="heatmap_7_iac_extinct.png"/>
          <p:cNvPicPr preferRelativeResize="0"/>
          <p:nvPr/>
        </p:nvPicPr>
        <p:blipFill rotWithShape="1">
          <a:blip r:embed="rId5">
            <a:alphaModFix/>
          </a:blip>
          <a:srcRect/>
          <a:stretch/>
        </p:blipFill>
        <p:spPr>
          <a:xfrm>
            <a:off x="5345925" y="1331639"/>
            <a:ext cx="2464579" cy="1848434"/>
          </a:xfrm>
          <a:prstGeom prst="rect">
            <a:avLst/>
          </a:prstGeom>
          <a:noFill/>
          <a:ln>
            <a:noFill/>
          </a:ln>
        </p:spPr>
      </p:pic>
    </p:spTree>
    <p:extLst>
      <p:ext uri="{BB962C8B-B14F-4D97-AF65-F5344CB8AC3E}">
        <p14:creationId xmlns:p14="http://schemas.microsoft.com/office/powerpoint/2010/main" val="13296686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2"/>
          <p:cNvSpPr txBox="1">
            <a:spLocks noGrp="1"/>
          </p:cNvSpPr>
          <p:nvPr>
            <p:ph type="title"/>
          </p:nvPr>
        </p:nvSpPr>
        <p:spPr>
          <a:xfrm>
            <a:off x="1600200" y="266700"/>
            <a:ext cx="5829300" cy="695325"/>
          </a:xfrm>
          <a:prstGeom prst="rect">
            <a:avLst/>
          </a:prstGeom>
          <a:noFill/>
          <a:ln>
            <a:noFill/>
          </a:ln>
        </p:spPr>
        <p:txBody>
          <a:bodyPr spcFirstLastPara="1" wrap="square" lIns="68569" tIns="34275" rIns="68569" bIns="34275" anchor="ctr" anchorCtr="0">
            <a:noAutofit/>
          </a:bodyPr>
          <a:lstStyle/>
          <a:p>
            <a:pPr algn="ctr"/>
            <a:r>
              <a:rPr lang="en-US"/>
              <a:t>Crowd-sourcing 2</a:t>
            </a:r>
            <a:endParaRPr/>
          </a:p>
        </p:txBody>
      </p:sp>
      <p:sp>
        <p:nvSpPr>
          <p:cNvPr id="610" name="Google Shape;610;p42"/>
          <p:cNvSpPr txBox="1">
            <a:spLocks noGrp="1"/>
          </p:cNvSpPr>
          <p:nvPr>
            <p:ph type="body" idx="1"/>
          </p:nvPr>
        </p:nvSpPr>
        <p:spPr>
          <a:xfrm>
            <a:off x="685799" y="883086"/>
            <a:ext cx="7433733" cy="3688915"/>
          </a:xfrm>
          <a:prstGeom prst="rect">
            <a:avLst/>
          </a:prstGeom>
          <a:noFill/>
          <a:ln>
            <a:noFill/>
          </a:ln>
        </p:spPr>
        <p:txBody>
          <a:bodyPr spcFirstLastPara="1" wrap="square" lIns="68569" tIns="34275" rIns="68569" bIns="34275" anchor="t" anchorCtr="0">
            <a:noAutofit/>
          </a:bodyPr>
          <a:lstStyle/>
          <a:p>
            <a:pPr marL="257175" indent="-257175">
              <a:spcBef>
                <a:spcPts val="0"/>
              </a:spcBef>
              <a:buFont typeface="Times New Roman"/>
              <a:buChar char="•"/>
            </a:pPr>
            <a:r>
              <a:rPr lang="en-US" dirty="0"/>
              <a:t>Given a pair of sarcastic turn and its previous post</a:t>
            </a:r>
            <a:endParaRPr dirty="0"/>
          </a:p>
          <a:p>
            <a:pPr marL="557213" lvl="1" indent="-214313">
              <a:spcBef>
                <a:spcPts val="360"/>
              </a:spcBef>
              <a:buFont typeface="Times New Roman"/>
              <a:buChar char="–"/>
            </a:pPr>
            <a:r>
              <a:rPr lang="en-US" sz="1800" dirty="0"/>
              <a:t>Indicate what sentence inside the sarcastic turn expresses sarcasm</a:t>
            </a:r>
            <a:endParaRPr dirty="0"/>
          </a:p>
          <a:p>
            <a:pPr marL="557213" lvl="1" indent="-214313">
              <a:spcBef>
                <a:spcPts val="360"/>
              </a:spcBef>
              <a:buFont typeface="Times New Roman"/>
              <a:buChar char="–"/>
            </a:pPr>
            <a:r>
              <a:rPr lang="en-US" sz="1800" dirty="0"/>
              <a:t>Identify what triggered that sarcastic sentence</a:t>
            </a:r>
            <a:endParaRPr dirty="0"/>
          </a:p>
          <a:p>
            <a:pPr marL="257175" indent="-257175">
              <a:spcBef>
                <a:spcPts val="420"/>
              </a:spcBef>
              <a:buFont typeface="Times New Roman"/>
              <a:buChar char="•"/>
            </a:pPr>
            <a:r>
              <a:rPr lang="en-US" dirty="0"/>
              <a:t>60 examples from IACv2  and 100 from Reddit</a:t>
            </a:r>
            <a:endParaRPr dirty="0"/>
          </a:p>
          <a:p>
            <a:pPr marL="557213" lvl="1" indent="-214313">
              <a:spcBef>
                <a:spcPts val="360"/>
              </a:spcBef>
              <a:buFont typeface="Times New Roman"/>
              <a:buChar char="–"/>
            </a:pPr>
            <a:r>
              <a:rPr lang="en-US" sz="1800" dirty="0"/>
              <a:t>Ratings were compared to attention weights </a:t>
            </a:r>
            <a:endParaRPr dirty="0"/>
          </a:p>
          <a:p>
            <a:pPr marL="857250" lvl="2" indent="-171450">
              <a:spcBef>
                <a:spcPts val="360"/>
              </a:spcBef>
              <a:buSzPts val="2400"/>
              <a:buFont typeface="Times New Roman"/>
              <a:buChar char="•"/>
            </a:pPr>
            <a:r>
              <a:rPr lang="en-US" dirty="0"/>
              <a:t>For task 2:</a:t>
            </a:r>
            <a:endParaRPr dirty="0"/>
          </a:p>
          <a:p>
            <a:pPr marL="1200150" lvl="3" indent="-171450">
              <a:buSzPts val="2400"/>
              <a:buFont typeface="Times New Roman"/>
              <a:buChar char="–"/>
            </a:pPr>
            <a:r>
              <a:rPr lang="en-US" dirty="0"/>
              <a:t> </a:t>
            </a:r>
            <a:r>
              <a:rPr lang="en-US" sz="1500" dirty="0"/>
              <a:t>51% matches the top-ranked (attention-rated) sentence for IACv2 data</a:t>
            </a:r>
            <a:endParaRPr dirty="0"/>
          </a:p>
          <a:p>
            <a:pPr marL="1200150" lvl="3" indent="-171450">
              <a:spcBef>
                <a:spcPts val="300"/>
              </a:spcBef>
              <a:buSzPts val="2000"/>
              <a:buFont typeface="Times New Roman"/>
              <a:buChar char="–"/>
            </a:pPr>
            <a:r>
              <a:rPr lang="en-US" sz="1500" dirty="0"/>
              <a:t> 30% matches the top-ranked sentence for Reddit data</a:t>
            </a:r>
            <a:endParaRPr dirty="0"/>
          </a:p>
          <a:p>
            <a:pPr marL="857250" lvl="2" indent="-171450">
              <a:spcBef>
                <a:spcPts val="360"/>
              </a:spcBef>
              <a:buSzPts val="2400"/>
              <a:buFont typeface="Times New Roman"/>
              <a:buChar char="•"/>
            </a:pPr>
            <a:r>
              <a:rPr lang="en-US" dirty="0"/>
              <a:t>For task 1: ~</a:t>
            </a:r>
            <a:r>
              <a:rPr lang="en-US" sz="1500" dirty="0"/>
              <a:t>25% matches for both IAC and Reddit</a:t>
            </a:r>
            <a:endParaRPr dirty="0"/>
          </a:p>
          <a:p>
            <a:pPr marL="857250" lvl="2" indent="-57150">
              <a:spcBef>
                <a:spcPts val="360"/>
              </a:spcBef>
              <a:buSzPts val="2400"/>
              <a:buNone/>
            </a:pPr>
            <a:endParaRPr dirty="0"/>
          </a:p>
          <a:p>
            <a:pPr marL="257175" indent="-123825">
              <a:spcBef>
                <a:spcPts val="420"/>
              </a:spcBef>
              <a:buNone/>
            </a:pPr>
            <a:endParaRPr dirty="0"/>
          </a:p>
          <a:p>
            <a:pPr marL="257175" indent="-123825">
              <a:spcBef>
                <a:spcPts val="420"/>
              </a:spcBef>
              <a:buNone/>
            </a:pPr>
            <a:endParaRPr dirty="0"/>
          </a:p>
          <a:p>
            <a:pPr marL="257175" indent="-123825">
              <a:spcBef>
                <a:spcPts val="420"/>
              </a:spcBef>
              <a:buNone/>
            </a:pPr>
            <a:endParaRPr dirty="0"/>
          </a:p>
        </p:txBody>
      </p:sp>
      <p:sp>
        <p:nvSpPr>
          <p:cNvPr id="611" name="Google Shape;611;p42"/>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55</a:t>
            </a:fld>
            <a:endParaRPr/>
          </a:p>
        </p:txBody>
      </p:sp>
    </p:spTree>
    <p:extLst>
      <p:ext uri="{BB962C8B-B14F-4D97-AF65-F5344CB8AC3E}">
        <p14:creationId xmlns:p14="http://schemas.microsoft.com/office/powerpoint/2010/main" val="16925015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6"/>
        <p:cNvGrpSpPr/>
        <p:nvPr/>
      </p:nvGrpSpPr>
      <p:grpSpPr>
        <a:xfrm>
          <a:off x="0" y="0"/>
          <a:ext cx="0" cy="0"/>
          <a:chOff x="0" y="0"/>
          <a:chExt cx="0" cy="0"/>
        </a:xfrm>
      </p:grpSpPr>
      <p:sp>
        <p:nvSpPr>
          <p:cNvPr id="617" name="Google Shape;617;p43"/>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56</a:t>
            </a:fld>
            <a:endParaRPr/>
          </a:p>
        </p:txBody>
      </p:sp>
      <p:pic>
        <p:nvPicPr>
          <p:cNvPr id="618" name="Google Shape;618;p43" descr="parliament_context_fig.png"/>
          <p:cNvPicPr preferRelativeResize="0"/>
          <p:nvPr/>
        </p:nvPicPr>
        <p:blipFill rotWithShape="1">
          <a:blip r:embed="rId3">
            <a:alphaModFix/>
          </a:blip>
          <a:srcRect/>
          <a:stretch/>
        </p:blipFill>
        <p:spPr>
          <a:xfrm>
            <a:off x="5670550" y="414337"/>
            <a:ext cx="2330450" cy="1747838"/>
          </a:xfrm>
          <a:prstGeom prst="rect">
            <a:avLst/>
          </a:prstGeom>
          <a:noFill/>
          <a:ln>
            <a:noFill/>
          </a:ln>
        </p:spPr>
      </p:pic>
      <p:pic>
        <p:nvPicPr>
          <p:cNvPr id="619" name="Google Shape;619;p43" descr="parliament_response_fig.png"/>
          <p:cNvPicPr preferRelativeResize="0"/>
          <p:nvPr/>
        </p:nvPicPr>
        <p:blipFill rotWithShape="1">
          <a:blip r:embed="rId4">
            <a:alphaModFix/>
          </a:blip>
          <a:srcRect/>
          <a:stretch/>
        </p:blipFill>
        <p:spPr>
          <a:xfrm>
            <a:off x="5594350" y="2719387"/>
            <a:ext cx="2482850" cy="1862138"/>
          </a:xfrm>
          <a:prstGeom prst="rect">
            <a:avLst/>
          </a:prstGeom>
          <a:noFill/>
          <a:ln>
            <a:noFill/>
          </a:ln>
        </p:spPr>
      </p:pic>
      <p:sp>
        <p:nvSpPr>
          <p:cNvPr id="620" name="Google Shape;620;p43"/>
          <p:cNvSpPr/>
          <p:nvPr/>
        </p:nvSpPr>
        <p:spPr>
          <a:xfrm>
            <a:off x="1695450" y="314325"/>
            <a:ext cx="3872726" cy="1847850"/>
          </a:xfrm>
          <a:prstGeom prst="roundRect">
            <a:avLst>
              <a:gd name="adj" fmla="val 16667"/>
            </a:avLst>
          </a:prstGeom>
          <a:solidFill>
            <a:srgbClr val="F6F3E9"/>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r>
              <a:rPr lang="en-US" sz="1200" b="1">
                <a:latin typeface="Times New Roman"/>
                <a:ea typeface="Times New Roman"/>
                <a:cs typeface="Times New Roman"/>
                <a:sym typeface="Times New Roman"/>
              </a:rPr>
              <a:t>S1</a:t>
            </a:r>
            <a:r>
              <a:rPr lang="en-US" sz="1200">
                <a:latin typeface="Times New Roman"/>
                <a:ea typeface="Times New Roman"/>
                <a:cs typeface="Times New Roman"/>
                <a:sym typeface="Times New Roman"/>
              </a:rPr>
              <a:t>. nothing will happen, this is going to die a quiet death like 99.99 \% of other private member motions.</a:t>
            </a:r>
            <a:endParaRPr sz="1050"/>
          </a:p>
          <a:p>
            <a:endParaRPr sz="1200">
              <a:latin typeface="Times New Roman"/>
              <a:ea typeface="Times New Roman"/>
              <a:cs typeface="Times New Roman"/>
              <a:sym typeface="Times New Roman"/>
            </a:endParaRPr>
          </a:p>
          <a:p>
            <a:r>
              <a:rPr lang="en-US" sz="1200" b="1">
                <a:latin typeface="Times New Roman"/>
                <a:ea typeface="Times New Roman"/>
                <a:cs typeface="Times New Roman"/>
                <a:sym typeface="Times New Roman"/>
              </a:rPr>
              <a:t>S2.  </a:t>
            </a:r>
            <a:r>
              <a:rPr lang="en-US" sz="1200">
                <a:latin typeface="Times New Roman"/>
                <a:ea typeface="Times New Roman"/>
                <a:cs typeface="Times New Roman"/>
                <a:sym typeface="Times New Roman"/>
              </a:rPr>
              <a:t>this whole thing is being made into a big ordeal by those that either don't know how our parliament works, or are trying to push an agenda. </a:t>
            </a:r>
            <a:endParaRPr sz="1050"/>
          </a:p>
          <a:p>
            <a:endParaRPr sz="1200">
              <a:latin typeface="Times New Roman"/>
              <a:ea typeface="Times New Roman"/>
              <a:cs typeface="Times New Roman"/>
              <a:sym typeface="Times New Roman"/>
            </a:endParaRPr>
          </a:p>
          <a:p>
            <a:r>
              <a:rPr lang="en-US" sz="1200" b="1">
                <a:latin typeface="Times New Roman"/>
                <a:ea typeface="Times New Roman"/>
                <a:cs typeface="Times New Roman"/>
                <a:sym typeface="Times New Roman"/>
              </a:rPr>
              <a:t>S3</a:t>
            </a:r>
            <a:r>
              <a:rPr lang="en-US" sz="1200">
                <a:latin typeface="Times New Roman"/>
                <a:ea typeface="Times New Roman"/>
                <a:cs typeface="Times New Roman"/>
                <a:sym typeface="Times New Roman"/>
              </a:rPr>
              <a:t>. feel free to let your mp know how you feel though but i doubt this motion gets more than a few minutes of discussion before it is send to the trashcan. </a:t>
            </a:r>
            <a:endParaRPr sz="1050"/>
          </a:p>
        </p:txBody>
      </p:sp>
      <p:pic>
        <p:nvPicPr>
          <p:cNvPr id="621" name="Google Shape;621;p43"/>
          <p:cNvPicPr preferRelativeResize="0"/>
          <p:nvPr/>
        </p:nvPicPr>
        <p:blipFill rotWithShape="1">
          <a:blip r:embed="rId5">
            <a:alphaModFix/>
          </a:blip>
          <a:srcRect/>
          <a:stretch/>
        </p:blipFill>
        <p:spPr>
          <a:xfrm>
            <a:off x="1200152" y="946843"/>
            <a:ext cx="409537" cy="665716"/>
          </a:xfrm>
          <a:prstGeom prst="rect">
            <a:avLst/>
          </a:prstGeom>
          <a:noFill/>
          <a:ln>
            <a:noFill/>
          </a:ln>
        </p:spPr>
      </p:pic>
      <p:pic>
        <p:nvPicPr>
          <p:cNvPr id="622" name="Google Shape;622;p43"/>
          <p:cNvPicPr preferRelativeResize="0"/>
          <p:nvPr/>
        </p:nvPicPr>
        <p:blipFill rotWithShape="1">
          <a:blip r:embed="rId6">
            <a:alphaModFix/>
          </a:blip>
          <a:srcRect/>
          <a:stretch/>
        </p:blipFill>
        <p:spPr>
          <a:xfrm>
            <a:off x="1673211" y="3142842"/>
            <a:ext cx="430652" cy="665716"/>
          </a:xfrm>
          <a:prstGeom prst="rect">
            <a:avLst/>
          </a:prstGeom>
          <a:noFill/>
          <a:ln>
            <a:noFill/>
          </a:ln>
        </p:spPr>
      </p:pic>
      <p:sp>
        <p:nvSpPr>
          <p:cNvPr id="623" name="Google Shape;623;p43"/>
          <p:cNvSpPr/>
          <p:nvPr/>
        </p:nvSpPr>
        <p:spPr>
          <a:xfrm>
            <a:off x="2172427" y="3118668"/>
            <a:ext cx="3421922" cy="1186632"/>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endParaRPr sz="1500">
              <a:latin typeface="Times New Roman"/>
              <a:ea typeface="Times New Roman"/>
              <a:cs typeface="Times New Roman"/>
              <a:sym typeface="Times New Roman"/>
            </a:endParaRPr>
          </a:p>
        </p:txBody>
      </p:sp>
      <p:sp>
        <p:nvSpPr>
          <p:cNvPr id="624" name="Google Shape;624;p43"/>
          <p:cNvSpPr/>
          <p:nvPr/>
        </p:nvSpPr>
        <p:spPr>
          <a:xfrm>
            <a:off x="2344279" y="3159854"/>
            <a:ext cx="3326270" cy="1315715"/>
          </a:xfrm>
          <a:prstGeom prst="rect">
            <a:avLst/>
          </a:prstGeom>
          <a:noFill/>
          <a:ln>
            <a:noFill/>
          </a:ln>
        </p:spPr>
        <p:txBody>
          <a:bodyPr spcFirstLastPara="1" wrap="square" lIns="68569" tIns="34275" rIns="68569" bIns="34275" anchor="t" anchorCtr="0">
            <a:spAutoFit/>
          </a:bodyPr>
          <a:lstStyle/>
          <a:p>
            <a:r>
              <a:rPr lang="en-US" sz="1350">
                <a:solidFill>
                  <a:schemeClr val="dk1"/>
                </a:solidFill>
                <a:latin typeface="Times New Roman"/>
                <a:ea typeface="Times New Roman"/>
                <a:cs typeface="Times New Roman"/>
                <a:sym typeface="Times New Roman"/>
              </a:rPr>
              <a:t>S1. the usual ``nothing to see here'' response. </a:t>
            </a:r>
            <a:endParaRPr sz="1050"/>
          </a:p>
          <a:p>
            <a:endParaRPr sz="1350">
              <a:solidFill>
                <a:schemeClr val="dk1"/>
              </a:solidFill>
              <a:latin typeface="Times New Roman"/>
              <a:ea typeface="Times New Roman"/>
              <a:cs typeface="Times New Roman"/>
              <a:sym typeface="Times New Roman"/>
            </a:endParaRPr>
          </a:p>
          <a:p>
            <a:r>
              <a:rPr lang="en-US" sz="1350">
                <a:solidFill>
                  <a:schemeClr val="dk1"/>
                </a:solidFill>
                <a:latin typeface="Times New Roman"/>
                <a:ea typeface="Times New Roman"/>
                <a:cs typeface="Times New Roman"/>
                <a:sym typeface="Times New Roman"/>
              </a:rPr>
              <a:t>S2. whew! </a:t>
            </a:r>
            <a:endParaRPr sz="1050"/>
          </a:p>
          <a:p>
            <a:endParaRPr sz="1350">
              <a:solidFill>
                <a:schemeClr val="dk1"/>
              </a:solidFill>
              <a:latin typeface="Times New Roman"/>
              <a:ea typeface="Times New Roman"/>
              <a:cs typeface="Times New Roman"/>
              <a:sym typeface="Times New Roman"/>
            </a:endParaRPr>
          </a:p>
          <a:p>
            <a:r>
              <a:rPr lang="en-US" sz="1350">
                <a:solidFill>
                  <a:schemeClr val="dk1"/>
                </a:solidFill>
                <a:latin typeface="Times New Roman"/>
                <a:ea typeface="Times New Roman"/>
                <a:cs typeface="Times New Roman"/>
                <a:sym typeface="Times New Roman"/>
              </a:rPr>
              <a:t>S3. we can sleep at night and ignore this.  </a:t>
            </a:r>
            <a:endParaRPr sz="1050"/>
          </a:p>
          <a:p>
            <a:endParaRPr sz="1350">
              <a:solidFill>
                <a:schemeClr val="dk1"/>
              </a:solidFill>
              <a:latin typeface="Times New Roman"/>
              <a:ea typeface="Times New Roman"/>
              <a:cs typeface="Times New Roman"/>
              <a:sym typeface="Times New Roman"/>
            </a:endParaRPr>
          </a:p>
        </p:txBody>
      </p:sp>
      <p:sp>
        <p:nvSpPr>
          <p:cNvPr id="625" name="Google Shape;625;p43"/>
          <p:cNvSpPr txBox="1"/>
          <p:nvPr/>
        </p:nvSpPr>
        <p:spPr>
          <a:xfrm>
            <a:off x="5614060" y="2116116"/>
            <a:ext cx="2159778" cy="484718"/>
          </a:xfrm>
          <a:prstGeom prst="rect">
            <a:avLst/>
          </a:prstGeom>
          <a:noFill/>
          <a:ln>
            <a:noFill/>
          </a:ln>
        </p:spPr>
        <p:txBody>
          <a:bodyPr spcFirstLastPara="1" wrap="square" lIns="68569" tIns="34275" rIns="68569" bIns="34275" anchor="t" anchorCtr="0">
            <a:spAutoFit/>
          </a:bodyPr>
          <a:lstStyle/>
          <a:p>
            <a:r>
              <a:rPr lang="en-US" sz="1350" b="1">
                <a:solidFill>
                  <a:schemeClr val="dk1"/>
                </a:solidFill>
                <a:latin typeface="Times New Roman"/>
                <a:ea typeface="Times New Roman"/>
                <a:cs typeface="Times New Roman"/>
                <a:sym typeface="Times New Roman"/>
              </a:rPr>
              <a:t>LHS: attention weights</a:t>
            </a:r>
            <a:endParaRPr sz="1050"/>
          </a:p>
          <a:p>
            <a:r>
              <a:rPr lang="en-US" sz="1350" b="1">
                <a:solidFill>
                  <a:schemeClr val="dk1"/>
                </a:solidFill>
                <a:latin typeface="Times New Roman"/>
                <a:ea typeface="Times New Roman"/>
                <a:cs typeface="Times New Roman"/>
                <a:sym typeface="Times New Roman"/>
              </a:rPr>
              <a:t>RHS: Turkers’ selection </a:t>
            </a:r>
            <a:endParaRPr sz="1350" b="1">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695930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4"/>
          <p:cNvSpPr txBox="1">
            <a:spLocks noGrp="1"/>
          </p:cNvSpPr>
          <p:nvPr>
            <p:ph type="body" idx="1"/>
          </p:nvPr>
        </p:nvSpPr>
        <p:spPr>
          <a:xfrm>
            <a:off x="1272341" y="277144"/>
            <a:ext cx="6651888" cy="4751952"/>
          </a:xfrm>
          <a:prstGeom prst="rect">
            <a:avLst/>
          </a:prstGeom>
          <a:noFill/>
          <a:ln>
            <a:noFill/>
          </a:ln>
        </p:spPr>
        <p:txBody>
          <a:bodyPr spcFirstLastPara="1" wrap="square" lIns="68569" tIns="34275" rIns="68569" bIns="34275" anchor="t" anchorCtr="0">
            <a:normAutofit/>
          </a:bodyPr>
          <a:lstStyle/>
          <a:p>
            <a:pPr marL="0" indent="0">
              <a:spcBef>
                <a:spcPts val="0"/>
              </a:spcBef>
              <a:buNone/>
            </a:pPr>
            <a:endParaRPr/>
          </a:p>
          <a:p>
            <a:pPr marL="0" indent="0">
              <a:spcBef>
                <a:spcPts val="420"/>
              </a:spcBef>
              <a:buNone/>
            </a:pPr>
            <a:endParaRPr/>
          </a:p>
          <a:p>
            <a:pPr marL="0" indent="0">
              <a:spcBef>
                <a:spcPts val="420"/>
              </a:spcBef>
              <a:buNone/>
            </a:pPr>
            <a:endParaRPr/>
          </a:p>
          <a:p>
            <a:pPr marL="0" indent="0">
              <a:spcBef>
                <a:spcPts val="420"/>
              </a:spcBef>
              <a:buNone/>
            </a:pPr>
            <a:endParaRPr/>
          </a:p>
          <a:p>
            <a:pPr marL="0" indent="0">
              <a:spcBef>
                <a:spcPts val="420"/>
              </a:spcBef>
              <a:buNone/>
            </a:pPr>
            <a:r>
              <a:rPr lang="en-US"/>
              <a:t>    </a:t>
            </a:r>
            <a:endParaRPr/>
          </a:p>
          <a:p>
            <a:pPr marL="0" indent="0">
              <a:spcBef>
                <a:spcPts val="420"/>
              </a:spcBef>
              <a:buNone/>
            </a:pPr>
            <a:endParaRPr/>
          </a:p>
          <a:p>
            <a:pPr marL="0" indent="0">
              <a:spcBef>
                <a:spcPts val="420"/>
              </a:spcBef>
              <a:buNone/>
            </a:pPr>
            <a:endParaRPr/>
          </a:p>
          <a:p>
            <a:pPr marL="0" indent="0">
              <a:spcBef>
                <a:spcPts val="420"/>
              </a:spcBef>
              <a:buNone/>
            </a:pPr>
            <a:endParaRPr/>
          </a:p>
          <a:p>
            <a:pPr marL="0" indent="0">
              <a:spcBef>
                <a:spcPts val="420"/>
              </a:spcBef>
              <a:buNone/>
            </a:pPr>
            <a:endParaRPr/>
          </a:p>
        </p:txBody>
      </p:sp>
      <p:sp>
        <p:nvSpPr>
          <p:cNvPr id="275" name="Google Shape;275;p14"/>
          <p:cNvSpPr txBox="1">
            <a:spLocks noGrp="1"/>
          </p:cNvSpPr>
          <p:nvPr>
            <p:ph type="sldNum" idx="12"/>
          </p:nvPr>
        </p:nvSpPr>
        <p:spPr>
          <a:xfrm>
            <a:off x="5944988" y="4755252"/>
            <a:ext cx="1801496" cy="273844"/>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6</a:t>
            </a:fld>
            <a:endParaRPr/>
          </a:p>
        </p:txBody>
      </p:sp>
      <p:sp>
        <p:nvSpPr>
          <p:cNvPr id="276" name="Google Shape;276;p14"/>
          <p:cNvSpPr txBox="1"/>
          <p:nvPr/>
        </p:nvSpPr>
        <p:spPr>
          <a:xfrm>
            <a:off x="685800" y="1095375"/>
            <a:ext cx="7992533" cy="3786188"/>
          </a:xfrm>
          <a:prstGeom prst="rect">
            <a:avLst/>
          </a:prstGeom>
          <a:noFill/>
          <a:ln>
            <a:noFill/>
          </a:ln>
        </p:spPr>
        <p:txBody>
          <a:bodyPr spcFirstLastPara="1" wrap="square" lIns="68569" tIns="34275" rIns="68569" bIns="34275" anchor="t" anchorCtr="0">
            <a:normAutofit/>
          </a:bodyPr>
          <a:lstStyle/>
          <a:p>
            <a:pPr marL="257175" indent="-257175">
              <a:buClr>
                <a:schemeClr val="dk1"/>
              </a:buClr>
              <a:buSzPts val="2800"/>
              <a:buFont typeface="Arial"/>
              <a:buChar char="•"/>
            </a:pPr>
            <a:r>
              <a:rPr lang="en-US" sz="2100" dirty="0">
                <a:solidFill>
                  <a:schemeClr val="dk1"/>
                </a:solidFill>
                <a:latin typeface="Times New Roman"/>
                <a:ea typeface="Times New Roman"/>
                <a:cs typeface="Times New Roman"/>
                <a:sym typeface="Times New Roman"/>
              </a:rPr>
              <a:t>Characteristics</a:t>
            </a:r>
            <a:r>
              <a:rPr lang="en-US" sz="1800" dirty="0">
                <a:solidFill>
                  <a:schemeClr val="dk1"/>
                </a:solidFill>
                <a:latin typeface="Times New Roman"/>
                <a:ea typeface="Times New Roman"/>
                <a:cs typeface="Times New Roman"/>
                <a:sym typeface="Times New Roman"/>
              </a:rPr>
              <a:t>:</a:t>
            </a:r>
            <a:endParaRPr sz="1500" b="1" dirty="0">
              <a:solidFill>
                <a:schemeClr val="dk1"/>
              </a:solidFill>
              <a:latin typeface="Times New Roman"/>
              <a:ea typeface="Times New Roman"/>
              <a:cs typeface="Times New Roman"/>
              <a:sym typeface="Times New Roman"/>
            </a:endParaRPr>
          </a:p>
          <a:p>
            <a:pPr>
              <a:spcBef>
                <a:spcPts val="300"/>
              </a:spcBef>
              <a:buClr>
                <a:schemeClr val="dk1"/>
              </a:buClr>
              <a:buSzPts val="2000"/>
            </a:pPr>
            <a:r>
              <a:rPr lang="en-US" sz="1500" b="1" dirty="0">
                <a:solidFill>
                  <a:schemeClr val="dk1"/>
                </a:solidFill>
                <a:latin typeface="Times New Roman"/>
                <a:ea typeface="Times New Roman"/>
                <a:cs typeface="Times New Roman"/>
                <a:sym typeface="Times New Roman"/>
              </a:rPr>
              <a:t>        </a:t>
            </a:r>
            <a:endParaRPr sz="1050" dirty="0"/>
          </a:p>
          <a:p>
            <a:pPr marL="557213" lvl="1" indent="-214313">
              <a:spcBef>
                <a:spcPts val="360"/>
              </a:spcBef>
              <a:buClr>
                <a:schemeClr val="dk1"/>
              </a:buClr>
              <a:buSzPts val="2400"/>
              <a:buFont typeface="Arial"/>
              <a:buChar char="–"/>
            </a:pPr>
            <a:r>
              <a:rPr lang="en-US" sz="1800" b="1" dirty="0">
                <a:solidFill>
                  <a:schemeClr val="dk1"/>
                </a:solidFill>
                <a:latin typeface="Times New Roman"/>
                <a:ea typeface="Times New Roman"/>
                <a:cs typeface="Times New Roman"/>
                <a:sym typeface="Times New Roman"/>
              </a:rPr>
              <a:t>Irony Factors: </a:t>
            </a:r>
            <a:r>
              <a:rPr lang="en-US" sz="1800" dirty="0" err="1" smtClean="0">
                <a:solidFill>
                  <a:schemeClr val="dk1"/>
                </a:solidFill>
                <a:latin typeface="Times New Roman"/>
                <a:ea typeface="Times New Roman"/>
                <a:cs typeface="Times New Roman"/>
                <a:sym typeface="Times New Roman"/>
              </a:rPr>
              <a:t>Incongruency</a:t>
            </a:r>
            <a:r>
              <a:rPr lang="en-US" sz="1800" dirty="0" smtClean="0">
                <a:solidFill>
                  <a:schemeClr val="dk1"/>
                </a:solidFill>
                <a:latin typeface="Times New Roman"/>
                <a:ea typeface="Times New Roman"/>
                <a:cs typeface="Times New Roman"/>
                <a:sym typeface="Times New Roman"/>
              </a:rPr>
              <a:t> with context</a:t>
            </a:r>
            <a:endParaRPr sz="1800" b="1" dirty="0">
              <a:solidFill>
                <a:schemeClr val="dk1"/>
              </a:solidFill>
              <a:latin typeface="Times New Roman"/>
              <a:ea typeface="Times New Roman"/>
              <a:cs typeface="Times New Roman"/>
              <a:sym typeface="Times New Roman"/>
            </a:endParaRPr>
          </a:p>
        </p:txBody>
      </p:sp>
      <p:sp>
        <p:nvSpPr>
          <p:cNvPr id="277" name="Google Shape;277;p14"/>
          <p:cNvSpPr txBox="1">
            <a:spLocks noGrp="1"/>
          </p:cNvSpPr>
          <p:nvPr>
            <p:ph type="title"/>
          </p:nvPr>
        </p:nvSpPr>
        <p:spPr>
          <a:xfrm>
            <a:off x="1143001" y="-68047"/>
            <a:ext cx="6857999" cy="1100127"/>
          </a:xfrm>
          <a:prstGeom prst="rect">
            <a:avLst/>
          </a:prstGeom>
          <a:noFill/>
          <a:ln>
            <a:noFill/>
          </a:ln>
        </p:spPr>
        <p:txBody>
          <a:bodyPr spcFirstLastPara="1" wrap="square" lIns="68569" tIns="34275" rIns="68569" bIns="34275" anchor="ctr" anchorCtr="0">
            <a:noAutofit/>
          </a:bodyPr>
          <a:lstStyle/>
          <a:p>
            <a:pPr algn="ctr"/>
            <a:r>
              <a:rPr lang="en-US" sz="2700" dirty="0"/>
              <a:t>Sarcasm:  Modeling Conversation Context </a:t>
            </a:r>
            <a:endParaRPr dirty="0"/>
          </a:p>
        </p:txBody>
      </p:sp>
      <p:sp>
        <p:nvSpPr>
          <p:cNvPr id="278" name="Google Shape;278;p14"/>
          <p:cNvSpPr/>
          <p:nvPr/>
        </p:nvSpPr>
        <p:spPr>
          <a:xfrm>
            <a:off x="1857042" y="2764811"/>
            <a:ext cx="5115259" cy="325668"/>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sz="1350">
              <a:solidFill>
                <a:schemeClr val="lt1"/>
              </a:solidFill>
              <a:latin typeface="Times New Roman"/>
              <a:ea typeface="Times New Roman"/>
              <a:cs typeface="Times New Roman"/>
              <a:sym typeface="Times New Roman"/>
            </a:endParaRPr>
          </a:p>
        </p:txBody>
      </p:sp>
      <p:sp>
        <p:nvSpPr>
          <p:cNvPr id="279" name="Google Shape;279;p14"/>
          <p:cNvSpPr txBox="1"/>
          <p:nvPr/>
        </p:nvSpPr>
        <p:spPr>
          <a:xfrm>
            <a:off x="1906862" y="2799873"/>
            <a:ext cx="5316605" cy="300052"/>
          </a:xfrm>
          <a:prstGeom prst="rect">
            <a:avLst/>
          </a:prstGeom>
          <a:noFill/>
          <a:ln>
            <a:noFill/>
          </a:ln>
        </p:spPr>
        <p:txBody>
          <a:bodyPr spcFirstLastPara="1" wrap="square" lIns="68569" tIns="34275" rIns="68569" bIns="34275" anchor="t" anchorCtr="0">
            <a:spAutoFit/>
          </a:bodyPr>
          <a:lstStyle/>
          <a:p>
            <a:r>
              <a:rPr lang="en-US" sz="1500">
                <a:solidFill>
                  <a:schemeClr val="dk1"/>
                </a:solidFill>
                <a:latin typeface="Times New Roman"/>
                <a:ea typeface="Times New Roman"/>
                <a:cs typeface="Times New Roman"/>
                <a:sym typeface="Times New Roman"/>
              </a:rPr>
              <a:t>Plane window shades are open so that people </a:t>
            </a:r>
            <a:r>
              <a:rPr lang="en-US" sz="1500" b="1">
                <a:solidFill>
                  <a:srgbClr val="FF0000"/>
                </a:solidFill>
                <a:latin typeface="Times New Roman"/>
                <a:ea typeface="Times New Roman"/>
                <a:cs typeface="Times New Roman"/>
                <a:sym typeface="Times New Roman"/>
              </a:rPr>
              <a:t>can see fire</a:t>
            </a:r>
            <a:endParaRPr sz="1500" b="1">
              <a:solidFill>
                <a:srgbClr val="FF0000"/>
              </a:solidFill>
              <a:latin typeface="Times New Roman"/>
              <a:ea typeface="Times New Roman"/>
              <a:cs typeface="Times New Roman"/>
              <a:sym typeface="Times New Roman"/>
            </a:endParaRPr>
          </a:p>
        </p:txBody>
      </p:sp>
      <p:sp>
        <p:nvSpPr>
          <p:cNvPr id="280" name="Google Shape;280;p14"/>
          <p:cNvSpPr/>
          <p:nvPr/>
        </p:nvSpPr>
        <p:spPr>
          <a:xfrm>
            <a:off x="2107159" y="3315513"/>
            <a:ext cx="5130016" cy="411352"/>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sz="1350">
              <a:solidFill>
                <a:schemeClr val="lt1"/>
              </a:solidFill>
              <a:latin typeface="Times New Roman"/>
              <a:ea typeface="Times New Roman"/>
              <a:cs typeface="Times New Roman"/>
              <a:sym typeface="Times New Roman"/>
            </a:endParaRPr>
          </a:p>
        </p:txBody>
      </p:sp>
      <p:sp>
        <p:nvSpPr>
          <p:cNvPr id="281" name="Google Shape;281;p14"/>
          <p:cNvSpPr txBox="1"/>
          <p:nvPr/>
        </p:nvSpPr>
        <p:spPr>
          <a:xfrm>
            <a:off x="2162178" y="3337423"/>
            <a:ext cx="5765385" cy="300052"/>
          </a:xfrm>
          <a:prstGeom prst="rect">
            <a:avLst/>
          </a:prstGeom>
          <a:noFill/>
          <a:ln>
            <a:noFill/>
          </a:ln>
        </p:spPr>
        <p:txBody>
          <a:bodyPr spcFirstLastPara="1" wrap="square" lIns="68569" tIns="34275" rIns="68569" bIns="34275" anchor="t" anchorCtr="0">
            <a:spAutoFit/>
          </a:bodyPr>
          <a:lstStyle/>
          <a:p>
            <a:r>
              <a:rPr lang="en-US" sz="1500">
                <a:solidFill>
                  <a:schemeClr val="dk1"/>
                </a:solidFill>
                <a:latin typeface="Times New Roman"/>
                <a:ea typeface="Times New Roman"/>
                <a:cs typeface="Times New Roman"/>
                <a:sym typeface="Times New Roman"/>
              </a:rPr>
              <a:t>@     one more reason to </a:t>
            </a:r>
            <a:r>
              <a:rPr lang="en-US" sz="1500" b="1">
                <a:solidFill>
                  <a:srgbClr val="660066"/>
                </a:solidFill>
                <a:latin typeface="Times New Roman"/>
                <a:ea typeface="Times New Roman"/>
                <a:cs typeface="Times New Roman"/>
                <a:sym typeface="Times New Roman"/>
              </a:rPr>
              <a:t>feel really great about flying</a:t>
            </a:r>
            <a:r>
              <a:rPr lang="en-US" sz="1500">
                <a:solidFill>
                  <a:srgbClr val="660066"/>
                </a:solidFill>
                <a:latin typeface="Times New Roman"/>
                <a:ea typeface="Times New Roman"/>
                <a:cs typeface="Times New Roman"/>
                <a:sym typeface="Times New Roman"/>
              </a:rPr>
              <a:t> </a:t>
            </a:r>
            <a:r>
              <a:rPr lang="en-US" sz="1500">
                <a:solidFill>
                  <a:schemeClr val="dk1"/>
                </a:solidFill>
                <a:latin typeface="Times New Roman"/>
                <a:ea typeface="Times New Roman"/>
                <a:cs typeface="Times New Roman"/>
                <a:sym typeface="Times New Roman"/>
              </a:rPr>
              <a:t>#sarcasm </a:t>
            </a:r>
            <a:endParaRPr sz="1500">
              <a:solidFill>
                <a:schemeClr val="dk1"/>
              </a:solidFill>
              <a:latin typeface="Times New Roman"/>
              <a:ea typeface="Times New Roman"/>
              <a:cs typeface="Times New Roman"/>
              <a:sym typeface="Times New Roman"/>
            </a:endParaRPr>
          </a:p>
        </p:txBody>
      </p:sp>
      <p:pic>
        <p:nvPicPr>
          <p:cNvPr id="282" name="Google Shape;282;p14"/>
          <p:cNvPicPr preferRelativeResize="0"/>
          <p:nvPr/>
        </p:nvPicPr>
        <p:blipFill rotWithShape="1">
          <a:blip r:embed="rId3">
            <a:alphaModFix/>
          </a:blip>
          <a:srcRect/>
          <a:stretch/>
        </p:blipFill>
        <p:spPr>
          <a:xfrm>
            <a:off x="1764285" y="3315513"/>
            <a:ext cx="299578" cy="411352"/>
          </a:xfrm>
          <a:prstGeom prst="rect">
            <a:avLst/>
          </a:prstGeom>
          <a:noFill/>
          <a:ln>
            <a:noFill/>
          </a:ln>
        </p:spPr>
      </p:pic>
      <p:pic>
        <p:nvPicPr>
          <p:cNvPr id="283" name="Google Shape;283;p14"/>
          <p:cNvPicPr preferRelativeResize="0"/>
          <p:nvPr/>
        </p:nvPicPr>
        <p:blipFill rotWithShape="1">
          <a:blip r:embed="rId4">
            <a:alphaModFix/>
          </a:blip>
          <a:srcRect/>
          <a:stretch/>
        </p:blipFill>
        <p:spPr>
          <a:xfrm>
            <a:off x="1573916" y="2722310"/>
            <a:ext cx="291300" cy="420608"/>
          </a:xfrm>
          <a:prstGeom prst="rect">
            <a:avLst/>
          </a:prstGeom>
          <a:noFill/>
          <a:ln>
            <a:noFill/>
          </a:ln>
        </p:spPr>
      </p:pic>
      <p:cxnSp>
        <p:nvCxnSpPr>
          <p:cNvPr id="284" name="Google Shape;284;p14"/>
          <p:cNvCxnSpPr/>
          <p:nvPr/>
        </p:nvCxnSpPr>
        <p:spPr>
          <a:xfrm rot="10800000">
            <a:off x="1999763" y="3070135"/>
            <a:ext cx="304875" cy="244350"/>
          </a:xfrm>
          <a:prstGeom prst="curvedConnector3">
            <a:avLst>
              <a:gd name="adj1" fmla="val 50000"/>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285" name="Google Shape;285;p14"/>
          <p:cNvSpPr txBox="1"/>
          <p:nvPr/>
        </p:nvSpPr>
        <p:spPr>
          <a:xfrm>
            <a:off x="7313945" y="3314296"/>
            <a:ext cx="687054" cy="484718"/>
          </a:xfrm>
          <a:prstGeom prst="rect">
            <a:avLst/>
          </a:prstGeom>
          <a:noFill/>
          <a:ln>
            <a:noFill/>
          </a:ln>
        </p:spPr>
        <p:txBody>
          <a:bodyPr spcFirstLastPara="1" wrap="square" lIns="68569" tIns="34275" rIns="68569" bIns="34275" anchor="t" anchorCtr="0">
            <a:spAutoFit/>
          </a:bodyPr>
          <a:lstStyle/>
          <a:p>
            <a:r>
              <a:rPr lang="en-US" sz="1350">
                <a:solidFill>
                  <a:schemeClr val="dk1"/>
                </a:solidFill>
                <a:latin typeface="Times New Roman"/>
                <a:ea typeface="Times New Roman"/>
                <a:cs typeface="Times New Roman"/>
                <a:sym typeface="Times New Roman"/>
              </a:rPr>
              <a:t>current turn</a:t>
            </a:r>
            <a:endParaRPr sz="1350">
              <a:solidFill>
                <a:schemeClr val="dk1"/>
              </a:solidFill>
              <a:latin typeface="Times New Roman"/>
              <a:ea typeface="Times New Roman"/>
              <a:cs typeface="Times New Roman"/>
              <a:sym typeface="Times New Roman"/>
            </a:endParaRPr>
          </a:p>
        </p:txBody>
      </p:sp>
      <p:sp>
        <p:nvSpPr>
          <p:cNvPr id="286" name="Google Shape;286;p14"/>
          <p:cNvSpPr txBox="1"/>
          <p:nvPr/>
        </p:nvSpPr>
        <p:spPr>
          <a:xfrm>
            <a:off x="7227199" y="2695104"/>
            <a:ext cx="715982" cy="484718"/>
          </a:xfrm>
          <a:prstGeom prst="rect">
            <a:avLst/>
          </a:prstGeom>
          <a:noFill/>
          <a:ln>
            <a:noFill/>
          </a:ln>
        </p:spPr>
        <p:txBody>
          <a:bodyPr spcFirstLastPara="1" wrap="square" lIns="68569" tIns="34275" rIns="68569" bIns="34275" anchor="t" anchorCtr="0">
            <a:spAutoFit/>
          </a:bodyPr>
          <a:lstStyle/>
          <a:p>
            <a:r>
              <a:rPr lang="en-US" sz="1350">
                <a:solidFill>
                  <a:schemeClr val="dk1"/>
                </a:solidFill>
                <a:latin typeface="Times New Roman"/>
                <a:ea typeface="Times New Roman"/>
                <a:cs typeface="Times New Roman"/>
                <a:sym typeface="Times New Roman"/>
              </a:rPr>
              <a:t> prior turn</a:t>
            </a:r>
            <a:endParaRPr sz="1350">
              <a:solidFill>
                <a:schemeClr val="dk1"/>
              </a:solidFill>
              <a:latin typeface="Times New Roman"/>
              <a:ea typeface="Times New Roman"/>
              <a:cs typeface="Times New Roman"/>
              <a:sym typeface="Times New Roman"/>
            </a:endParaRPr>
          </a:p>
        </p:txBody>
      </p:sp>
      <p:pic>
        <p:nvPicPr>
          <p:cNvPr id="287" name="Google Shape;287;p14"/>
          <p:cNvPicPr preferRelativeResize="0"/>
          <p:nvPr/>
        </p:nvPicPr>
        <p:blipFill rotWithShape="1">
          <a:blip r:embed="rId4">
            <a:alphaModFix/>
          </a:blip>
          <a:srcRect/>
          <a:stretch/>
        </p:blipFill>
        <p:spPr>
          <a:xfrm>
            <a:off x="2399538" y="3353483"/>
            <a:ext cx="201023" cy="290256"/>
          </a:xfrm>
          <a:prstGeom prst="rect">
            <a:avLst/>
          </a:prstGeom>
          <a:noFill/>
          <a:ln>
            <a:noFill/>
          </a:ln>
        </p:spPr>
      </p:pic>
      <p:pic>
        <p:nvPicPr>
          <p:cNvPr id="288" name="Google Shape;288;p14"/>
          <p:cNvPicPr preferRelativeResize="0"/>
          <p:nvPr/>
        </p:nvPicPr>
        <p:blipFill rotWithShape="1">
          <a:blip r:embed="rId5">
            <a:alphaModFix/>
          </a:blip>
          <a:srcRect t="18822" b="18822"/>
          <a:stretch/>
        </p:blipFill>
        <p:spPr>
          <a:xfrm>
            <a:off x="1328340" y="2262133"/>
            <a:ext cx="595209" cy="330083"/>
          </a:xfrm>
          <a:prstGeom prst="wedgeEllipseCallout">
            <a:avLst>
              <a:gd name="adj1" fmla="val -20833"/>
              <a:gd name="adj2" fmla="val 62500"/>
            </a:avLst>
          </a:prstGeom>
          <a:noFill/>
          <a:ln>
            <a:noFill/>
          </a:ln>
        </p:spPr>
      </p:pic>
      <p:sp>
        <p:nvSpPr>
          <p:cNvPr id="289" name="Google Shape;289;p14"/>
          <p:cNvSpPr/>
          <p:nvPr/>
        </p:nvSpPr>
        <p:spPr>
          <a:xfrm>
            <a:off x="4505325" y="4137376"/>
            <a:ext cx="3418904" cy="530884"/>
          </a:xfrm>
          <a:prstGeom prst="rect">
            <a:avLst/>
          </a:prstGeom>
          <a:noFill/>
          <a:ln>
            <a:noFill/>
          </a:ln>
        </p:spPr>
        <p:txBody>
          <a:bodyPr spcFirstLastPara="1" wrap="square" lIns="68569" tIns="34275" rIns="68569" bIns="34275" anchor="t" anchorCtr="0">
            <a:spAutoFit/>
          </a:bodyPr>
          <a:lstStyle/>
          <a:p>
            <a:r>
              <a:rPr lang="en-US" sz="1350" dirty="0">
                <a:solidFill>
                  <a:schemeClr val="dk1"/>
                </a:solidFill>
                <a:latin typeface="Times New Roman"/>
                <a:ea typeface="Times New Roman"/>
                <a:cs typeface="Times New Roman"/>
                <a:sym typeface="Times New Roman"/>
              </a:rPr>
              <a:t>(</a:t>
            </a:r>
            <a:r>
              <a:rPr lang="en-US" sz="1500" dirty="0">
                <a:solidFill>
                  <a:schemeClr val="dk1"/>
                </a:solidFill>
                <a:latin typeface="Times New Roman"/>
                <a:ea typeface="Times New Roman"/>
                <a:cs typeface="Times New Roman"/>
                <a:sym typeface="Times New Roman"/>
              </a:rPr>
              <a:t>Ghosh, </a:t>
            </a:r>
            <a:r>
              <a:rPr lang="en-US" sz="1500" dirty="0" err="1">
                <a:solidFill>
                  <a:schemeClr val="dk1"/>
                </a:solidFill>
                <a:latin typeface="Times New Roman"/>
                <a:ea typeface="Times New Roman"/>
                <a:cs typeface="Times New Roman"/>
                <a:sym typeface="Times New Roman"/>
              </a:rPr>
              <a:t>Fabrri</a:t>
            </a:r>
            <a:r>
              <a:rPr lang="en-US" sz="1500" dirty="0">
                <a:solidFill>
                  <a:schemeClr val="dk1"/>
                </a:solidFill>
                <a:latin typeface="Times New Roman"/>
                <a:ea typeface="Times New Roman"/>
                <a:cs typeface="Times New Roman"/>
                <a:sym typeface="Times New Roman"/>
              </a:rPr>
              <a:t> and </a:t>
            </a:r>
            <a:r>
              <a:rPr lang="en-US" sz="1500" dirty="0" err="1">
                <a:solidFill>
                  <a:schemeClr val="dk1"/>
                </a:solidFill>
                <a:latin typeface="Times New Roman"/>
                <a:ea typeface="Times New Roman"/>
                <a:cs typeface="Times New Roman"/>
                <a:sym typeface="Times New Roman"/>
              </a:rPr>
              <a:t>Muresan</a:t>
            </a:r>
            <a:r>
              <a:rPr lang="en-US" sz="1500" dirty="0">
                <a:solidFill>
                  <a:schemeClr val="dk1"/>
                </a:solidFill>
                <a:latin typeface="Times New Roman"/>
                <a:ea typeface="Times New Roman"/>
                <a:cs typeface="Times New Roman"/>
                <a:sym typeface="Times New Roman"/>
              </a:rPr>
              <a:t>, 2017;2018) </a:t>
            </a:r>
            <a:endParaRPr sz="1500" dirty="0">
              <a:solidFill>
                <a:schemeClr val="dk1"/>
              </a:solidFill>
              <a:latin typeface="Times New Roman"/>
              <a:ea typeface="Times New Roman"/>
              <a:cs typeface="Times New Roman"/>
              <a:sym typeface="Times New Roman"/>
            </a:endParaRPr>
          </a:p>
          <a:p>
            <a:r>
              <a:rPr lang="en-US" sz="1500" dirty="0">
                <a:solidFill>
                  <a:schemeClr val="dk1"/>
                </a:solidFill>
                <a:latin typeface="Times New Roman"/>
                <a:ea typeface="Times New Roman"/>
                <a:cs typeface="Times New Roman"/>
                <a:sym typeface="Times New Roman"/>
              </a:rPr>
              <a:t>  best paper award at SIGDIAL 2017</a:t>
            </a:r>
            <a:endParaRPr sz="15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6601706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17"/>
          <p:cNvSpPr txBox="1">
            <a:spLocks noGrp="1"/>
          </p:cNvSpPr>
          <p:nvPr>
            <p:ph type="title"/>
          </p:nvPr>
        </p:nvSpPr>
        <p:spPr>
          <a:xfrm>
            <a:off x="1600200" y="266700"/>
            <a:ext cx="5829300" cy="695325"/>
          </a:xfrm>
          <a:prstGeom prst="rect">
            <a:avLst/>
          </a:prstGeom>
          <a:noFill/>
          <a:ln>
            <a:noFill/>
          </a:ln>
        </p:spPr>
        <p:txBody>
          <a:bodyPr spcFirstLastPara="1" wrap="square" lIns="68569" tIns="34275" rIns="68569" bIns="34275" anchor="ctr" anchorCtr="0">
            <a:noAutofit/>
          </a:bodyPr>
          <a:lstStyle/>
          <a:p>
            <a:pPr algn="ctr"/>
            <a:r>
              <a:rPr lang="en-US"/>
              <a:t>Modeling Conversation Context</a:t>
            </a:r>
            <a:br>
              <a:rPr lang="en-US"/>
            </a:br>
            <a:r>
              <a:rPr lang="en-US" sz="1800"/>
              <a:t>[Ghosh, Fabbri, Muresan 2017; 2018]</a:t>
            </a:r>
            <a:endParaRPr sz="1800"/>
          </a:p>
        </p:txBody>
      </p:sp>
      <p:sp>
        <p:nvSpPr>
          <p:cNvPr id="322" name="Google Shape;322;p17"/>
          <p:cNvSpPr txBox="1">
            <a:spLocks noGrp="1"/>
          </p:cNvSpPr>
          <p:nvPr>
            <p:ph type="body" idx="1"/>
          </p:nvPr>
        </p:nvSpPr>
        <p:spPr>
          <a:xfrm>
            <a:off x="787399" y="1566332"/>
            <a:ext cx="6942667" cy="3005667"/>
          </a:xfrm>
          <a:prstGeom prst="rect">
            <a:avLst/>
          </a:prstGeom>
          <a:noFill/>
          <a:ln>
            <a:noFill/>
          </a:ln>
        </p:spPr>
        <p:txBody>
          <a:bodyPr spcFirstLastPara="1" wrap="square" lIns="68569" tIns="34275" rIns="68569" bIns="34275" anchor="t" anchorCtr="0">
            <a:noAutofit/>
          </a:bodyPr>
          <a:lstStyle/>
          <a:p>
            <a:pPr marL="257175" indent="-257175">
              <a:spcBef>
                <a:spcPts val="420"/>
              </a:spcBef>
              <a:buFont typeface="Times New Roman"/>
              <a:buChar char="•"/>
            </a:pPr>
            <a:r>
              <a:rPr lang="en-US" b="1" dirty="0" smtClean="0"/>
              <a:t>RQ1</a:t>
            </a:r>
            <a:r>
              <a:rPr lang="en-US" b="1" dirty="0"/>
              <a:t>: Can </a:t>
            </a:r>
            <a:r>
              <a:rPr lang="en-US" b="1" i="1" dirty="0">
                <a:solidFill>
                  <a:srgbClr val="0070C0"/>
                </a:solidFill>
              </a:rPr>
              <a:t>conversational context </a:t>
            </a:r>
            <a:r>
              <a:rPr lang="en-US" b="1" dirty="0"/>
              <a:t>help in sarcasm detection</a:t>
            </a:r>
            <a:endParaRPr b="1" dirty="0"/>
          </a:p>
          <a:p>
            <a:pPr marL="257175" indent="-257175">
              <a:spcBef>
                <a:spcPts val="420"/>
              </a:spcBef>
              <a:buFont typeface="Times New Roman"/>
              <a:buChar char="•"/>
            </a:pPr>
            <a:endParaRPr lang="en-US" b="1" dirty="0" smtClean="0"/>
          </a:p>
          <a:p>
            <a:pPr marL="257175" indent="-257175">
              <a:spcBef>
                <a:spcPts val="420"/>
              </a:spcBef>
              <a:buFont typeface="Times New Roman"/>
              <a:buChar char="•"/>
            </a:pPr>
            <a:r>
              <a:rPr lang="en-US" dirty="0" smtClean="0"/>
              <a:t>RQ2</a:t>
            </a:r>
            <a:r>
              <a:rPr lang="en-US" dirty="0"/>
              <a:t>: Can we identify </a:t>
            </a:r>
            <a:r>
              <a:rPr lang="en-US" b="1" i="1" dirty="0">
                <a:solidFill>
                  <a:srgbClr val="0070C0"/>
                </a:solidFill>
              </a:rPr>
              <a:t>what part </a:t>
            </a:r>
            <a:r>
              <a:rPr lang="en-US" dirty="0"/>
              <a:t>of the context triggers the sarcastic reply?</a:t>
            </a:r>
            <a:endParaRPr dirty="0"/>
          </a:p>
          <a:p>
            <a:pPr marL="257175" indent="-123825">
              <a:spcBef>
                <a:spcPts val="420"/>
              </a:spcBef>
              <a:buNone/>
            </a:pPr>
            <a:endParaRPr dirty="0"/>
          </a:p>
        </p:txBody>
      </p:sp>
      <p:sp>
        <p:nvSpPr>
          <p:cNvPr id="323" name="Google Shape;323;p17"/>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7</a:t>
            </a:fld>
            <a:endParaRPr/>
          </a:p>
        </p:txBody>
      </p:sp>
    </p:spTree>
    <p:extLst>
      <p:ext uri="{BB962C8B-B14F-4D97-AF65-F5344CB8AC3E}">
        <p14:creationId xmlns:p14="http://schemas.microsoft.com/office/powerpoint/2010/main" val="15910067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21"/>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8</a:t>
            </a:fld>
            <a:endParaRPr/>
          </a:p>
        </p:txBody>
      </p:sp>
      <p:sp>
        <p:nvSpPr>
          <p:cNvPr id="385" name="Google Shape;385;p21"/>
          <p:cNvSpPr txBox="1">
            <a:spLocks noGrp="1"/>
          </p:cNvSpPr>
          <p:nvPr>
            <p:ph type="body" idx="4294967295"/>
          </p:nvPr>
        </p:nvSpPr>
        <p:spPr>
          <a:xfrm>
            <a:off x="812801" y="937022"/>
            <a:ext cx="7518400" cy="3905911"/>
          </a:xfrm>
          <a:prstGeom prst="rect">
            <a:avLst/>
          </a:prstGeom>
          <a:noFill/>
          <a:ln>
            <a:noFill/>
          </a:ln>
        </p:spPr>
        <p:txBody>
          <a:bodyPr spcFirstLastPara="1" wrap="square" lIns="68569" tIns="34275" rIns="68569" bIns="34275" anchor="t" anchorCtr="0">
            <a:normAutofit/>
          </a:bodyPr>
          <a:lstStyle/>
          <a:p>
            <a:pPr marL="257175" indent="-257175">
              <a:lnSpc>
                <a:spcPct val="90000"/>
              </a:lnSpc>
              <a:buClr>
                <a:schemeClr val="dk1"/>
              </a:buClr>
              <a:buSzPts val="2800"/>
              <a:buFont typeface="Times New Roman"/>
              <a:buChar char="•"/>
            </a:pPr>
            <a:r>
              <a:rPr lang="en-US" sz="2100" dirty="0"/>
              <a:t>Twitter Corpus</a:t>
            </a:r>
            <a:endParaRPr dirty="0"/>
          </a:p>
          <a:p>
            <a:pPr marL="0" indent="0">
              <a:lnSpc>
                <a:spcPct val="90000"/>
              </a:lnSpc>
              <a:spcBef>
                <a:spcPts val="360"/>
              </a:spcBef>
              <a:buClr>
                <a:schemeClr val="dk1"/>
              </a:buClr>
              <a:buSzPts val="2400"/>
              <a:buNone/>
            </a:pPr>
            <a:endParaRPr dirty="0"/>
          </a:p>
          <a:p>
            <a:pPr marL="0" indent="0">
              <a:lnSpc>
                <a:spcPct val="90000"/>
              </a:lnSpc>
              <a:spcBef>
                <a:spcPts val="360"/>
              </a:spcBef>
              <a:buClr>
                <a:schemeClr val="dk1"/>
              </a:buClr>
              <a:buSzPts val="2400"/>
              <a:buNone/>
            </a:pPr>
            <a:endParaRPr dirty="0"/>
          </a:p>
          <a:p>
            <a:pPr marL="0" indent="0">
              <a:lnSpc>
                <a:spcPct val="90000"/>
              </a:lnSpc>
              <a:spcBef>
                <a:spcPts val="360"/>
              </a:spcBef>
              <a:buClr>
                <a:schemeClr val="dk1"/>
              </a:buClr>
              <a:buSzPts val="2400"/>
              <a:buNone/>
            </a:pPr>
            <a:endParaRPr dirty="0"/>
          </a:p>
          <a:p>
            <a:pPr marL="0" indent="0">
              <a:lnSpc>
                <a:spcPct val="90000"/>
              </a:lnSpc>
              <a:spcBef>
                <a:spcPts val="360"/>
              </a:spcBef>
              <a:buClr>
                <a:schemeClr val="dk1"/>
              </a:buClr>
              <a:buSzPts val="2400"/>
              <a:buNone/>
            </a:pPr>
            <a:endParaRPr dirty="0"/>
          </a:p>
          <a:p>
            <a:pPr marL="342900" lvl="1" indent="0">
              <a:lnSpc>
                <a:spcPct val="90000"/>
              </a:lnSpc>
              <a:spcBef>
                <a:spcPts val="360"/>
              </a:spcBef>
              <a:buClr>
                <a:schemeClr val="dk1"/>
              </a:buClr>
              <a:buSzPts val="2400"/>
              <a:buNone/>
            </a:pPr>
            <a:endParaRPr sz="1800" dirty="0"/>
          </a:p>
          <a:p>
            <a:pPr marL="342900" lvl="1" indent="0">
              <a:lnSpc>
                <a:spcPct val="90000"/>
              </a:lnSpc>
              <a:spcBef>
                <a:spcPts val="360"/>
              </a:spcBef>
              <a:buClr>
                <a:schemeClr val="dk1"/>
              </a:buClr>
              <a:buSzPts val="2400"/>
              <a:buNone/>
            </a:pPr>
            <a:endParaRPr sz="1800" dirty="0"/>
          </a:p>
          <a:p>
            <a:pPr marL="557213" lvl="1" indent="-214313">
              <a:lnSpc>
                <a:spcPct val="90000"/>
              </a:lnSpc>
              <a:spcBef>
                <a:spcPts val="360"/>
              </a:spcBef>
              <a:buClr>
                <a:schemeClr val="dk1"/>
              </a:buClr>
              <a:buSzPts val="2400"/>
              <a:buFont typeface="Times New Roman"/>
              <a:buChar char="–"/>
            </a:pPr>
            <a:endParaRPr lang="en-US" dirty="0" smtClean="0"/>
          </a:p>
          <a:p>
            <a:pPr marL="557213" lvl="1" indent="-214313">
              <a:lnSpc>
                <a:spcPct val="90000"/>
              </a:lnSpc>
              <a:spcBef>
                <a:spcPts val="360"/>
              </a:spcBef>
              <a:buClr>
                <a:schemeClr val="dk1"/>
              </a:buClr>
              <a:buSzPts val="2400"/>
              <a:buFont typeface="Times New Roman"/>
              <a:buChar char="–"/>
            </a:pPr>
            <a:r>
              <a:rPr lang="en-US" dirty="0" smtClean="0"/>
              <a:t>``</a:t>
            </a:r>
            <a:r>
              <a:rPr lang="en-US" dirty="0" err="1"/>
              <a:t>reply_to</a:t>
            </a:r>
            <a:r>
              <a:rPr lang="en-US" dirty="0"/>
              <a:t>(@user)’’ to detect reply; collect the full thread</a:t>
            </a:r>
            <a:endParaRPr dirty="0"/>
          </a:p>
          <a:p>
            <a:pPr marL="557213" lvl="1" indent="-214313">
              <a:lnSpc>
                <a:spcPct val="90000"/>
              </a:lnSpc>
              <a:spcBef>
                <a:spcPts val="360"/>
              </a:spcBef>
              <a:buClr>
                <a:schemeClr val="dk1"/>
              </a:buClr>
              <a:buSzPts val="2400"/>
              <a:buFont typeface="Times New Roman"/>
              <a:buChar char="–"/>
            </a:pPr>
            <a:r>
              <a:rPr lang="en-US" b="1" dirty="0"/>
              <a:t>Self-labeled corpus </a:t>
            </a:r>
            <a:r>
              <a:rPr lang="en-US" dirty="0"/>
              <a:t>(provided by the tweet authors using hashtags) </a:t>
            </a:r>
            <a:endParaRPr dirty="0"/>
          </a:p>
          <a:p>
            <a:pPr marL="685800" lvl="2" indent="0">
              <a:lnSpc>
                <a:spcPct val="90000"/>
              </a:lnSpc>
              <a:spcBef>
                <a:spcPts val="360"/>
              </a:spcBef>
              <a:buClr>
                <a:schemeClr val="dk1"/>
              </a:buClr>
              <a:buSzPts val="2400"/>
              <a:buNone/>
            </a:pPr>
            <a:r>
              <a:rPr lang="en-US" dirty="0"/>
              <a:t>  </a:t>
            </a:r>
            <a:r>
              <a:rPr lang="en-US" sz="1500" dirty="0"/>
              <a:t>S: #sarcasm, #sarcastic </a:t>
            </a:r>
            <a:endParaRPr sz="1500" dirty="0"/>
          </a:p>
          <a:p>
            <a:pPr marL="685800" lvl="2" indent="0">
              <a:lnSpc>
                <a:spcPct val="90000"/>
              </a:lnSpc>
              <a:spcBef>
                <a:spcPts val="300"/>
              </a:spcBef>
              <a:buClr>
                <a:schemeClr val="dk1"/>
              </a:buClr>
              <a:buSzPts val="2000"/>
              <a:buNone/>
            </a:pPr>
            <a:r>
              <a:rPr lang="en-US" sz="1500" dirty="0"/>
              <a:t>  NS: #love, #hate, … [González-Ibáñez et al. 2011]</a:t>
            </a:r>
            <a:endParaRPr dirty="0"/>
          </a:p>
          <a:p>
            <a:pPr marL="557213" lvl="1" indent="-214313">
              <a:lnSpc>
                <a:spcPct val="90000"/>
              </a:lnSpc>
              <a:spcBef>
                <a:spcPts val="360"/>
              </a:spcBef>
              <a:buClr>
                <a:schemeClr val="dk1"/>
              </a:buClr>
              <a:buSzPts val="2400"/>
              <a:buFont typeface="Times New Roman"/>
              <a:buChar char="–"/>
            </a:pPr>
            <a:r>
              <a:rPr lang="en-US" dirty="0"/>
              <a:t>25K instances (12K S/13K NS; 30% with &gt; 1 context utterance)</a:t>
            </a:r>
            <a:endParaRPr dirty="0"/>
          </a:p>
        </p:txBody>
      </p:sp>
      <p:sp>
        <p:nvSpPr>
          <p:cNvPr id="386" name="Google Shape;386;p21"/>
          <p:cNvSpPr/>
          <p:nvPr/>
        </p:nvSpPr>
        <p:spPr>
          <a:xfrm>
            <a:off x="1978217" y="2840744"/>
            <a:ext cx="1867712" cy="265357"/>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sz="1350">
              <a:solidFill>
                <a:schemeClr val="lt1"/>
              </a:solidFill>
              <a:latin typeface="Times New Roman"/>
              <a:ea typeface="Times New Roman"/>
              <a:cs typeface="Times New Roman"/>
              <a:sym typeface="Times New Roman"/>
            </a:endParaRPr>
          </a:p>
        </p:txBody>
      </p:sp>
      <p:sp>
        <p:nvSpPr>
          <p:cNvPr id="387" name="Google Shape;387;p21"/>
          <p:cNvSpPr/>
          <p:nvPr/>
        </p:nvSpPr>
        <p:spPr>
          <a:xfrm>
            <a:off x="1989125" y="1451217"/>
            <a:ext cx="1825897" cy="265357"/>
          </a:xfrm>
          <a:prstGeom prst="roundRect">
            <a:avLst>
              <a:gd name="adj" fmla="val 16667"/>
            </a:avLst>
          </a:prstGeom>
          <a:solidFill>
            <a:schemeClr val="lt2"/>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sz="1350">
              <a:solidFill>
                <a:schemeClr val="lt1"/>
              </a:solidFill>
              <a:latin typeface="Times New Roman"/>
              <a:ea typeface="Times New Roman"/>
              <a:cs typeface="Times New Roman"/>
              <a:sym typeface="Times New Roman"/>
            </a:endParaRPr>
          </a:p>
        </p:txBody>
      </p:sp>
      <p:sp>
        <p:nvSpPr>
          <p:cNvPr id="388" name="Google Shape;388;p21"/>
          <p:cNvSpPr txBox="1"/>
          <p:nvPr/>
        </p:nvSpPr>
        <p:spPr>
          <a:xfrm>
            <a:off x="5017753" y="1780367"/>
            <a:ext cx="2259347" cy="300052"/>
          </a:xfrm>
          <a:prstGeom prst="rect">
            <a:avLst/>
          </a:prstGeom>
          <a:noFill/>
          <a:ln>
            <a:noFill/>
          </a:ln>
        </p:spPr>
        <p:txBody>
          <a:bodyPr spcFirstLastPara="1" wrap="square" lIns="68569" tIns="34275" rIns="68569" bIns="34275" anchor="t" anchorCtr="0">
            <a:spAutoFit/>
          </a:bodyPr>
          <a:lstStyle/>
          <a:p>
            <a:r>
              <a:rPr lang="en-US" sz="1500">
                <a:solidFill>
                  <a:schemeClr val="dk1"/>
                </a:solidFill>
                <a:latin typeface="Times New Roman"/>
                <a:ea typeface="Times New Roman"/>
                <a:cs typeface="Times New Roman"/>
                <a:sym typeface="Times New Roman"/>
              </a:rPr>
              <a:t>Context (prior turn(s))</a:t>
            </a:r>
            <a:endParaRPr sz="1500">
              <a:solidFill>
                <a:schemeClr val="dk1"/>
              </a:solidFill>
              <a:latin typeface="Times New Roman"/>
              <a:ea typeface="Times New Roman"/>
              <a:cs typeface="Times New Roman"/>
              <a:sym typeface="Times New Roman"/>
            </a:endParaRPr>
          </a:p>
        </p:txBody>
      </p:sp>
      <p:sp>
        <p:nvSpPr>
          <p:cNvPr id="389" name="Google Shape;389;p21"/>
          <p:cNvSpPr txBox="1"/>
          <p:nvPr/>
        </p:nvSpPr>
        <p:spPr>
          <a:xfrm>
            <a:off x="5025937" y="2713140"/>
            <a:ext cx="2146388" cy="300052"/>
          </a:xfrm>
          <a:prstGeom prst="rect">
            <a:avLst/>
          </a:prstGeom>
          <a:noFill/>
          <a:ln>
            <a:noFill/>
          </a:ln>
        </p:spPr>
        <p:txBody>
          <a:bodyPr spcFirstLastPara="1" wrap="square" lIns="68569" tIns="34275" rIns="68569" bIns="34275" anchor="t" anchorCtr="0">
            <a:spAutoFit/>
          </a:bodyPr>
          <a:lstStyle/>
          <a:p>
            <a:r>
              <a:rPr lang="en-US" sz="1500">
                <a:solidFill>
                  <a:schemeClr val="dk1"/>
                </a:solidFill>
                <a:latin typeface="Times New Roman"/>
                <a:ea typeface="Times New Roman"/>
                <a:cs typeface="Times New Roman"/>
                <a:sym typeface="Times New Roman"/>
              </a:rPr>
              <a:t>Current turn (S or NS)</a:t>
            </a:r>
            <a:endParaRPr sz="1500">
              <a:solidFill>
                <a:schemeClr val="dk1"/>
              </a:solidFill>
              <a:latin typeface="Times New Roman"/>
              <a:ea typeface="Times New Roman"/>
              <a:cs typeface="Times New Roman"/>
              <a:sym typeface="Times New Roman"/>
            </a:endParaRPr>
          </a:p>
        </p:txBody>
      </p:sp>
      <p:sp>
        <p:nvSpPr>
          <p:cNvPr id="390" name="Google Shape;390;p21"/>
          <p:cNvSpPr/>
          <p:nvPr/>
        </p:nvSpPr>
        <p:spPr>
          <a:xfrm>
            <a:off x="1989125" y="2256789"/>
            <a:ext cx="1825897" cy="265357"/>
          </a:xfrm>
          <a:prstGeom prst="roundRect">
            <a:avLst>
              <a:gd name="adj" fmla="val 16667"/>
            </a:avLst>
          </a:prstGeom>
          <a:solidFill>
            <a:schemeClr val="lt2"/>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endParaRPr sz="1350">
              <a:solidFill>
                <a:schemeClr val="lt1"/>
              </a:solidFill>
              <a:latin typeface="Times New Roman"/>
              <a:ea typeface="Times New Roman"/>
              <a:cs typeface="Times New Roman"/>
              <a:sym typeface="Times New Roman"/>
            </a:endParaRPr>
          </a:p>
        </p:txBody>
      </p:sp>
      <p:sp>
        <p:nvSpPr>
          <p:cNvPr id="391" name="Google Shape;391;p21"/>
          <p:cNvSpPr/>
          <p:nvPr/>
        </p:nvSpPr>
        <p:spPr>
          <a:xfrm>
            <a:off x="4305300" y="1441692"/>
            <a:ext cx="534686" cy="1111009"/>
          </a:xfrm>
          <a:prstGeom prst="rightBrace">
            <a:avLst>
              <a:gd name="adj1" fmla="val 8333"/>
              <a:gd name="adj2" fmla="val 50000"/>
            </a:avLst>
          </a:prstGeom>
          <a:noFill/>
          <a:ln w="25400" cap="flat" cmpd="sng">
            <a:solidFill>
              <a:schemeClr val="dk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68569" tIns="34275" rIns="68569" bIns="34275" anchor="ctr" anchorCtr="0">
            <a:noAutofit/>
          </a:bodyPr>
          <a:lstStyle/>
          <a:p>
            <a:pPr algn="ctr"/>
            <a:endParaRPr sz="1350" b="1">
              <a:solidFill>
                <a:schemeClr val="dk1"/>
              </a:solidFill>
              <a:latin typeface="Times New Roman"/>
              <a:ea typeface="Times New Roman"/>
              <a:cs typeface="Times New Roman"/>
              <a:sym typeface="Times New Roman"/>
            </a:endParaRPr>
          </a:p>
        </p:txBody>
      </p:sp>
      <p:cxnSp>
        <p:nvCxnSpPr>
          <p:cNvPr id="392" name="Google Shape;392;p21"/>
          <p:cNvCxnSpPr/>
          <p:nvPr/>
        </p:nvCxnSpPr>
        <p:spPr>
          <a:xfrm rot="5400000" flipH="1">
            <a:off x="2962180" y="2593970"/>
            <a:ext cx="265275" cy="201600"/>
          </a:xfrm>
          <a:prstGeom prst="curvedConnector3">
            <a:avLst>
              <a:gd name="adj1" fmla="val 49983"/>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93" name="Google Shape;393;p21"/>
          <p:cNvCxnSpPr/>
          <p:nvPr/>
        </p:nvCxnSpPr>
        <p:spPr>
          <a:xfrm rot="5400000" flipH="1">
            <a:off x="2688057" y="1846726"/>
            <a:ext cx="244350" cy="100800"/>
          </a:xfrm>
          <a:prstGeom prst="curvedConnector3">
            <a:avLst>
              <a:gd name="adj1" fmla="val 49985"/>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
        <p:nvSpPr>
          <p:cNvPr id="394" name="Google Shape;394;p21"/>
          <p:cNvSpPr txBox="1"/>
          <p:nvPr/>
        </p:nvSpPr>
        <p:spPr>
          <a:xfrm>
            <a:off x="2740763" y="1926591"/>
            <a:ext cx="317459" cy="276969"/>
          </a:xfrm>
          <a:prstGeom prst="rect">
            <a:avLst/>
          </a:prstGeom>
          <a:noFill/>
          <a:ln>
            <a:noFill/>
          </a:ln>
        </p:spPr>
        <p:txBody>
          <a:bodyPr spcFirstLastPara="1" wrap="square" lIns="68569" tIns="34275" rIns="68569" bIns="34275" anchor="t" anchorCtr="0">
            <a:spAutoFit/>
          </a:bodyPr>
          <a:lstStyle/>
          <a:p>
            <a:r>
              <a:rPr lang="en-US" sz="1350">
                <a:solidFill>
                  <a:schemeClr val="dk1"/>
                </a:solidFill>
                <a:latin typeface="Times New Roman"/>
                <a:ea typeface="Times New Roman"/>
                <a:cs typeface="Times New Roman"/>
                <a:sym typeface="Times New Roman"/>
              </a:rPr>
              <a:t>…</a:t>
            </a:r>
            <a:endParaRPr sz="1350">
              <a:solidFill>
                <a:schemeClr val="dk1"/>
              </a:solidFill>
              <a:latin typeface="Times New Roman"/>
              <a:ea typeface="Times New Roman"/>
              <a:cs typeface="Times New Roman"/>
              <a:sym typeface="Times New Roman"/>
            </a:endParaRPr>
          </a:p>
        </p:txBody>
      </p:sp>
      <p:sp>
        <p:nvSpPr>
          <p:cNvPr id="395" name="Google Shape;395;p21"/>
          <p:cNvSpPr txBox="1">
            <a:spLocks noGrp="1"/>
          </p:cNvSpPr>
          <p:nvPr>
            <p:ph type="title"/>
          </p:nvPr>
        </p:nvSpPr>
        <p:spPr>
          <a:xfrm>
            <a:off x="1568669" y="96850"/>
            <a:ext cx="5829300" cy="695325"/>
          </a:xfrm>
          <a:prstGeom prst="rect">
            <a:avLst/>
          </a:prstGeom>
          <a:noFill/>
          <a:ln>
            <a:noFill/>
          </a:ln>
        </p:spPr>
        <p:txBody>
          <a:bodyPr spcFirstLastPara="1" wrap="square" lIns="68569" tIns="34275" rIns="68569" bIns="34275" anchor="ctr" anchorCtr="0">
            <a:noAutofit/>
          </a:bodyPr>
          <a:lstStyle/>
          <a:p>
            <a:pPr algn="ctr"/>
            <a:r>
              <a:rPr lang="en-US"/>
              <a:t>Data and Annotations</a:t>
            </a:r>
            <a:endParaRPr/>
          </a:p>
        </p:txBody>
      </p:sp>
    </p:spTree>
    <p:extLst>
      <p:ext uri="{BB962C8B-B14F-4D97-AF65-F5344CB8AC3E}">
        <p14:creationId xmlns:p14="http://schemas.microsoft.com/office/powerpoint/2010/main" val="795059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22"/>
          <p:cNvSpPr txBox="1">
            <a:spLocks noGrp="1"/>
          </p:cNvSpPr>
          <p:nvPr>
            <p:ph type="title"/>
          </p:nvPr>
        </p:nvSpPr>
        <p:spPr>
          <a:xfrm>
            <a:off x="1600200" y="266700"/>
            <a:ext cx="5829300" cy="695325"/>
          </a:xfrm>
          <a:prstGeom prst="rect">
            <a:avLst/>
          </a:prstGeom>
          <a:noFill/>
          <a:ln>
            <a:noFill/>
          </a:ln>
        </p:spPr>
        <p:txBody>
          <a:bodyPr spcFirstLastPara="1" wrap="square" lIns="68569" tIns="34275" rIns="68569" bIns="34275" anchor="ctr" anchorCtr="0">
            <a:noAutofit/>
          </a:bodyPr>
          <a:lstStyle/>
          <a:p>
            <a:pPr lvl="1" algn="ctr"/>
            <a:r>
              <a:rPr lang="en-US" dirty="0">
                <a:solidFill>
                  <a:schemeClr val="lt1"/>
                </a:solidFill>
              </a:rPr>
              <a:t>Data </a:t>
            </a:r>
            <a:r>
              <a:rPr lang="en-US" dirty="0" err="1">
                <a:solidFill>
                  <a:schemeClr val="lt1"/>
                </a:solidFill>
              </a:rPr>
              <a:t>a</a:t>
            </a:r>
            <a:r>
              <a:rPr lang="en-US" dirty="0" err="1"/>
              <a:t>Internet</a:t>
            </a:r>
            <a:r>
              <a:rPr lang="en-US" dirty="0"/>
              <a:t> Argument Corpus</a:t>
            </a:r>
            <a:r>
              <a:rPr lang="en-US" baseline="-25000" dirty="0"/>
              <a:t>v2</a:t>
            </a:r>
            <a:r>
              <a:rPr lang="en-US" dirty="0"/>
              <a:t> </a:t>
            </a:r>
            <a:r>
              <a:rPr lang="en-US" sz="1800" dirty="0"/>
              <a:t>([</a:t>
            </a:r>
            <a:r>
              <a:rPr lang="en-US" sz="1800" dirty="0" err="1"/>
              <a:t>Oraby</a:t>
            </a:r>
            <a:r>
              <a:rPr lang="en-US" sz="1800" dirty="0"/>
              <a:t> et al, 2016], Discussion forum</a:t>
            </a:r>
            <a:endParaRPr dirty="0">
              <a:solidFill>
                <a:schemeClr val="lt1"/>
              </a:solidFill>
            </a:endParaRPr>
          </a:p>
        </p:txBody>
      </p:sp>
      <p:sp>
        <p:nvSpPr>
          <p:cNvPr id="402" name="Google Shape;402;p22"/>
          <p:cNvSpPr txBox="1">
            <a:spLocks noGrp="1"/>
          </p:cNvSpPr>
          <p:nvPr>
            <p:ph type="body" idx="1"/>
          </p:nvPr>
        </p:nvSpPr>
        <p:spPr>
          <a:xfrm>
            <a:off x="736599" y="1113367"/>
            <a:ext cx="7332133" cy="3467100"/>
          </a:xfrm>
          <a:prstGeom prst="rect">
            <a:avLst/>
          </a:prstGeom>
          <a:noFill/>
          <a:ln>
            <a:noFill/>
          </a:ln>
        </p:spPr>
        <p:txBody>
          <a:bodyPr spcFirstLastPara="1" wrap="square" lIns="68569" tIns="34275" rIns="68569" bIns="34275" anchor="t" anchorCtr="0">
            <a:normAutofit/>
          </a:bodyPr>
          <a:lstStyle/>
          <a:p>
            <a:pPr marL="257175" indent="-95250">
              <a:spcBef>
                <a:spcPts val="0"/>
              </a:spcBef>
              <a:buSzPts val="3400"/>
              <a:buNone/>
            </a:pPr>
            <a:endParaRPr sz="2550" dirty="0"/>
          </a:p>
          <a:p>
            <a:pPr marL="0" indent="0">
              <a:spcBef>
                <a:spcPts val="420"/>
              </a:spcBef>
              <a:buNone/>
            </a:pPr>
            <a:endParaRPr dirty="0"/>
          </a:p>
          <a:p>
            <a:pPr marL="0" indent="0">
              <a:spcBef>
                <a:spcPts val="420"/>
              </a:spcBef>
              <a:buNone/>
            </a:pPr>
            <a:endParaRPr dirty="0"/>
          </a:p>
          <a:p>
            <a:pPr marL="557213" lvl="1" indent="-100013">
              <a:spcBef>
                <a:spcPts val="360"/>
              </a:spcBef>
              <a:buNone/>
            </a:pPr>
            <a:endParaRPr sz="1800" b="1" dirty="0"/>
          </a:p>
          <a:p>
            <a:pPr marL="557213" lvl="1" indent="-214313">
              <a:spcBef>
                <a:spcPts val="360"/>
              </a:spcBef>
              <a:buFont typeface="Times New Roman"/>
              <a:buChar char="-"/>
            </a:pPr>
            <a:r>
              <a:rPr lang="en-US" sz="1800" b="1" dirty="0"/>
              <a:t>Annotated by crowdsourcing </a:t>
            </a:r>
            <a:r>
              <a:rPr lang="en-US" sz="1800" dirty="0"/>
              <a:t>at </a:t>
            </a:r>
            <a:r>
              <a:rPr lang="en-US" sz="1800" i="1" dirty="0"/>
              <a:t>comment level</a:t>
            </a:r>
            <a:r>
              <a:rPr lang="en-US" sz="1800" dirty="0"/>
              <a:t>: </a:t>
            </a:r>
            <a:r>
              <a:rPr lang="en-US" sz="1800" b="1" i="1" dirty="0"/>
              <a:t>perceived sarcasm</a:t>
            </a:r>
            <a:r>
              <a:rPr lang="en-US" sz="1800" dirty="0"/>
              <a:t>! (4950 Instances) </a:t>
            </a:r>
            <a:endParaRPr dirty="0"/>
          </a:p>
          <a:p>
            <a:pPr marL="857250" lvl="2" indent="-171450">
              <a:spcBef>
                <a:spcPts val="360"/>
              </a:spcBef>
              <a:buSzPts val="2400"/>
              <a:buFont typeface="Times New Roman"/>
              <a:buChar char="•"/>
            </a:pPr>
            <a:r>
              <a:rPr lang="en-US" dirty="0"/>
              <a:t>Balanced between S/NS</a:t>
            </a:r>
            <a:endParaRPr dirty="0"/>
          </a:p>
          <a:p>
            <a:pPr marL="857250" lvl="2" indent="-171450">
              <a:spcBef>
                <a:spcPts val="360"/>
              </a:spcBef>
              <a:buSzPts val="2400"/>
              <a:buFont typeface="Times New Roman"/>
              <a:buChar char="•"/>
            </a:pPr>
            <a:r>
              <a:rPr lang="en-US" dirty="0"/>
              <a:t>Comments between 3-7 sentences long</a:t>
            </a:r>
            <a:endParaRPr dirty="0"/>
          </a:p>
          <a:p>
            <a:pPr marL="857250" lvl="2" indent="-171450">
              <a:spcBef>
                <a:spcPts val="360"/>
              </a:spcBef>
              <a:buSzPts val="2400"/>
              <a:buFont typeface="Times New Roman"/>
              <a:buChar char="•"/>
            </a:pPr>
            <a:r>
              <a:rPr lang="en-US" dirty="0"/>
              <a:t>3 types of sarcasm: </a:t>
            </a:r>
            <a:r>
              <a:rPr lang="en-US" b="1" i="1" dirty="0"/>
              <a:t>General, Rhetorical Question, Hyperbole</a:t>
            </a:r>
            <a:endParaRPr dirty="0"/>
          </a:p>
          <a:p>
            <a:pPr marL="857250" lvl="2" indent="-57150">
              <a:spcBef>
                <a:spcPts val="360"/>
              </a:spcBef>
              <a:buSzPts val="2400"/>
              <a:buNone/>
            </a:pPr>
            <a:endParaRPr dirty="0"/>
          </a:p>
          <a:p>
            <a:pPr marL="257175" indent="-123825">
              <a:spcBef>
                <a:spcPts val="420"/>
              </a:spcBef>
              <a:buNone/>
            </a:pPr>
            <a:endParaRPr dirty="0"/>
          </a:p>
          <a:p>
            <a:pPr marL="257175" indent="-123825">
              <a:spcBef>
                <a:spcPts val="420"/>
              </a:spcBef>
              <a:buNone/>
            </a:pPr>
            <a:endParaRPr dirty="0"/>
          </a:p>
          <a:p>
            <a:pPr marL="257175" indent="-123825">
              <a:spcBef>
                <a:spcPts val="420"/>
              </a:spcBef>
              <a:buNone/>
            </a:pPr>
            <a:endParaRPr dirty="0"/>
          </a:p>
        </p:txBody>
      </p:sp>
      <p:sp>
        <p:nvSpPr>
          <p:cNvPr id="403" name="Google Shape;403;p22"/>
          <p:cNvSpPr txBox="1">
            <a:spLocks noGrp="1"/>
          </p:cNvSpPr>
          <p:nvPr>
            <p:ph type="sldNum" idx="12"/>
          </p:nvPr>
        </p:nvSpPr>
        <p:spPr>
          <a:xfrm>
            <a:off x="6057900" y="4686300"/>
            <a:ext cx="1428750" cy="342900"/>
          </a:xfrm>
          <a:prstGeom prst="rect">
            <a:avLst/>
          </a:prstGeom>
          <a:noFill/>
          <a:ln>
            <a:noFill/>
          </a:ln>
        </p:spPr>
        <p:txBody>
          <a:bodyPr spcFirstLastPara="1" wrap="square" lIns="68569" tIns="34275" rIns="68569" bIns="34275" anchor="t" anchorCtr="0">
            <a:noAutofit/>
          </a:bodyPr>
          <a:lstStyle/>
          <a:p>
            <a:fld id="{00000000-1234-1234-1234-123412341234}" type="slidenum">
              <a:rPr lang="en-US"/>
              <a:pPr/>
              <a:t>9</a:t>
            </a:fld>
            <a:endParaRPr/>
          </a:p>
        </p:txBody>
      </p:sp>
      <p:sp>
        <p:nvSpPr>
          <p:cNvPr id="404" name="Google Shape;404;p22"/>
          <p:cNvSpPr/>
          <p:nvPr/>
        </p:nvSpPr>
        <p:spPr>
          <a:xfrm>
            <a:off x="2148467" y="1878279"/>
            <a:ext cx="1828023" cy="357968"/>
          </a:xfrm>
          <a:prstGeom prst="roundRect">
            <a:avLst>
              <a:gd name="adj" fmla="val 16667"/>
            </a:avLst>
          </a:prstGeom>
          <a:solidFill>
            <a:schemeClr val="lt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r>
              <a:rPr lang="en-US" sz="1350">
                <a:latin typeface="Times New Roman"/>
                <a:ea typeface="Times New Roman"/>
                <a:cs typeface="Times New Roman"/>
                <a:sym typeface="Times New Roman"/>
              </a:rPr>
              <a:t>    </a:t>
            </a:r>
            <a:endParaRPr sz="1350">
              <a:latin typeface="Times New Roman"/>
              <a:ea typeface="Times New Roman"/>
              <a:cs typeface="Times New Roman"/>
              <a:sym typeface="Times New Roman"/>
            </a:endParaRPr>
          </a:p>
          <a:p>
            <a:pPr algn="ctr"/>
            <a:endParaRPr sz="1350">
              <a:latin typeface="Times New Roman"/>
              <a:ea typeface="Times New Roman"/>
              <a:cs typeface="Times New Roman"/>
              <a:sym typeface="Times New Roman"/>
            </a:endParaRPr>
          </a:p>
          <a:p>
            <a:pPr algn="ctr"/>
            <a:endParaRPr sz="1350">
              <a:latin typeface="Times New Roman"/>
              <a:ea typeface="Times New Roman"/>
              <a:cs typeface="Times New Roman"/>
              <a:sym typeface="Times New Roman"/>
            </a:endParaRPr>
          </a:p>
          <a:p>
            <a:pPr algn="ctr"/>
            <a:endParaRPr sz="1350">
              <a:latin typeface="Times New Roman"/>
              <a:ea typeface="Times New Roman"/>
              <a:cs typeface="Times New Roman"/>
              <a:sym typeface="Times New Roman"/>
            </a:endParaRPr>
          </a:p>
          <a:p>
            <a:pPr algn="ctr"/>
            <a:endParaRPr sz="1350">
              <a:latin typeface="Times New Roman"/>
              <a:ea typeface="Times New Roman"/>
              <a:cs typeface="Times New Roman"/>
              <a:sym typeface="Times New Roman"/>
            </a:endParaRPr>
          </a:p>
          <a:p>
            <a:pPr algn="ctr"/>
            <a:endParaRPr sz="1350">
              <a:latin typeface="Times New Roman"/>
              <a:ea typeface="Times New Roman"/>
              <a:cs typeface="Times New Roman"/>
              <a:sym typeface="Times New Roman"/>
            </a:endParaRPr>
          </a:p>
          <a:p>
            <a:pPr algn="ctr"/>
            <a:r>
              <a:rPr lang="en-US" sz="1350">
                <a:latin typeface="Times New Roman"/>
                <a:ea typeface="Times New Roman"/>
                <a:cs typeface="Times New Roman"/>
                <a:sym typeface="Times New Roman"/>
              </a:rPr>
              <a:t>.</a:t>
            </a:r>
            <a:endParaRPr sz="1350">
              <a:latin typeface="Times New Roman"/>
              <a:ea typeface="Times New Roman"/>
              <a:cs typeface="Times New Roman"/>
              <a:sym typeface="Times New Roman"/>
            </a:endParaRPr>
          </a:p>
        </p:txBody>
      </p:sp>
      <p:sp>
        <p:nvSpPr>
          <p:cNvPr id="405" name="Google Shape;405;p22"/>
          <p:cNvSpPr/>
          <p:nvPr/>
        </p:nvSpPr>
        <p:spPr>
          <a:xfrm>
            <a:off x="2148467" y="1093795"/>
            <a:ext cx="1787096" cy="357968"/>
          </a:xfrm>
          <a:prstGeom prst="roundRect">
            <a:avLst>
              <a:gd name="adj" fmla="val 16667"/>
            </a:avLst>
          </a:prstGeom>
          <a:solidFill>
            <a:schemeClr val="lt2"/>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68569" tIns="34275" rIns="68569" bIns="34275" anchor="ctr" anchorCtr="0">
            <a:noAutofit/>
          </a:bodyPr>
          <a:lstStyle/>
          <a:p>
            <a:pPr algn="ctr"/>
            <a:r>
              <a:rPr lang="en-US" sz="1350">
                <a:solidFill>
                  <a:schemeClr val="dk1"/>
                </a:solidFill>
                <a:latin typeface="Times New Roman"/>
                <a:ea typeface="Times New Roman"/>
                <a:cs typeface="Times New Roman"/>
                <a:sym typeface="Times New Roman"/>
              </a:rPr>
              <a:t>……………………………….</a:t>
            </a:r>
            <a:endParaRPr sz="1350">
              <a:solidFill>
                <a:schemeClr val="dk1"/>
              </a:solidFill>
              <a:latin typeface="Times New Roman"/>
              <a:ea typeface="Times New Roman"/>
              <a:cs typeface="Times New Roman"/>
              <a:sym typeface="Times New Roman"/>
            </a:endParaRPr>
          </a:p>
        </p:txBody>
      </p:sp>
      <p:sp>
        <p:nvSpPr>
          <p:cNvPr id="406" name="Google Shape;406;p22"/>
          <p:cNvSpPr txBox="1"/>
          <p:nvPr/>
        </p:nvSpPr>
        <p:spPr>
          <a:xfrm>
            <a:off x="4053861" y="1396743"/>
            <a:ext cx="1593915" cy="300052"/>
          </a:xfrm>
          <a:prstGeom prst="rect">
            <a:avLst/>
          </a:prstGeom>
          <a:noFill/>
          <a:ln>
            <a:noFill/>
          </a:ln>
        </p:spPr>
        <p:txBody>
          <a:bodyPr spcFirstLastPara="1" wrap="square" lIns="68569" tIns="34275" rIns="68569" bIns="34275" anchor="t" anchorCtr="0">
            <a:spAutoFit/>
          </a:bodyPr>
          <a:lstStyle/>
          <a:p>
            <a:r>
              <a:rPr lang="en-US" sz="1500">
                <a:solidFill>
                  <a:schemeClr val="dk1"/>
                </a:solidFill>
                <a:latin typeface="Times New Roman"/>
                <a:ea typeface="Times New Roman"/>
                <a:cs typeface="Times New Roman"/>
                <a:sym typeface="Times New Roman"/>
              </a:rPr>
              <a:t>Prior turn</a:t>
            </a:r>
            <a:endParaRPr sz="1500">
              <a:solidFill>
                <a:schemeClr val="dk1"/>
              </a:solidFill>
              <a:latin typeface="Times New Roman"/>
              <a:ea typeface="Times New Roman"/>
              <a:cs typeface="Times New Roman"/>
              <a:sym typeface="Times New Roman"/>
            </a:endParaRPr>
          </a:p>
        </p:txBody>
      </p:sp>
      <p:sp>
        <p:nvSpPr>
          <p:cNvPr id="407" name="Google Shape;407;p22"/>
          <p:cNvSpPr txBox="1"/>
          <p:nvPr/>
        </p:nvSpPr>
        <p:spPr>
          <a:xfrm>
            <a:off x="4177087" y="1934885"/>
            <a:ext cx="2484187" cy="300052"/>
          </a:xfrm>
          <a:prstGeom prst="rect">
            <a:avLst/>
          </a:prstGeom>
          <a:noFill/>
          <a:ln>
            <a:noFill/>
          </a:ln>
        </p:spPr>
        <p:txBody>
          <a:bodyPr spcFirstLastPara="1" wrap="square" lIns="68569" tIns="34275" rIns="68569" bIns="34275" anchor="t" anchorCtr="0">
            <a:spAutoFit/>
          </a:bodyPr>
          <a:lstStyle/>
          <a:p>
            <a:r>
              <a:rPr lang="en-US" sz="1500">
                <a:solidFill>
                  <a:schemeClr val="dk1"/>
                </a:solidFill>
                <a:latin typeface="Times New Roman"/>
                <a:ea typeface="Times New Roman"/>
                <a:cs typeface="Times New Roman"/>
                <a:sym typeface="Times New Roman"/>
              </a:rPr>
              <a:t>Current turn (S or NS)</a:t>
            </a:r>
            <a:endParaRPr sz="1500">
              <a:solidFill>
                <a:schemeClr val="dk1"/>
              </a:solidFill>
              <a:latin typeface="Times New Roman"/>
              <a:ea typeface="Times New Roman"/>
              <a:cs typeface="Times New Roman"/>
              <a:sym typeface="Times New Roman"/>
            </a:endParaRPr>
          </a:p>
        </p:txBody>
      </p:sp>
      <p:cxnSp>
        <p:nvCxnSpPr>
          <p:cNvPr id="408" name="Google Shape;408;p22"/>
          <p:cNvCxnSpPr/>
          <p:nvPr/>
        </p:nvCxnSpPr>
        <p:spPr>
          <a:xfrm rot="5400000" flipH="1">
            <a:off x="3071727" y="1593377"/>
            <a:ext cx="462150" cy="201600"/>
          </a:xfrm>
          <a:prstGeom prst="curvedConnector3">
            <a:avLst>
              <a:gd name="adj1" fmla="val 14268"/>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spTree>
    <p:extLst>
      <p:ext uri="{BB962C8B-B14F-4D97-AF65-F5344CB8AC3E}">
        <p14:creationId xmlns:p14="http://schemas.microsoft.com/office/powerpoint/2010/main" val="1145046453"/>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4042</TotalTime>
  <Words>3459</Words>
  <Application>Microsoft Macintosh PowerPoint</Application>
  <PresentationFormat>On-screen Show (16:9)</PresentationFormat>
  <Paragraphs>749</Paragraphs>
  <Slides>56</Slides>
  <Notes>53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Calibri</vt:lpstr>
      <vt:lpstr>Helvetica Neue</vt:lpstr>
      <vt:lpstr>Times New Roman</vt:lpstr>
      <vt:lpstr>Arial</vt:lpstr>
      <vt:lpstr>Simple Light</vt:lpstr>
      <vt:lpstr>Sarcasm: Detection, Pragmatic Goal, Generation</vt:lpstr>
      <vt:lpstr>Understanding People’s Attitudes is Important</vt:lpstr>
      <vt:lpstr>Verbal Irony/Sarcasm</vt:lpstr>
      <vt:lpstr>Verbal Irony/Sarcasm</vt:lpstr>
      <vt:lpstr>Overview</vt:lpstr>
      <vt:lpstr>Sarcasm:  Modeling Conversation Context </vt:lpstr>
      <vt:lpstr>Modeling Conversation Context [Ghosh, Fabbri, Muresan 2017; 2018]</vt:lpstr>
      <vt:lpstr>Data and Annotations</vt:lpstr>
      <vt:lpstr>Data aInternet Argument Corpusv2 ([Oraby et al, 2016], Discussion forum</vt:lpstr>
      <vt:lpstr>PowerPoint Presentation</vt:lpstr>
      <vt:lpstr>Data anReddit Corpus ([Khodak et al. 2017], Discussion forum)d Annotations</vt:lpstr>
      <vt:lpstr>RQ1: Can Conversational Context Help in Sarcasm Detection?</vt:lpstr>
      <vt:lpstr>Computational Models</vt:lpstr>
      <vt:lpstr>PowerPoint Presentation</vt:lpstr>
      <vt:lpstr>Computational Models</vt:lpstr>
      <vt:lpstr>PowerPoint Presentation</vt:lpstr>
      <vt:lpstr>Results: Prior Turn </vt:lpstr>
      <vt:lpstr>Results: Cross-corpora training</vt:lpstr>
      <vt:lpstr>Train and Test on IAC+v2</vt:lpstr>
      <vt:lpstr>Error Analysis</vt:lpstr>
      <vt:lpstr>Attention Weights</vt:lpstr>
      <vt:lpstr>Conclusion</vt:lpstr>
      <vt:lpstr>Overview</vt:lpstr>
      <vt:lpstr>“Laughing at you or with you” The Role of Sarcasm in  Shaping the Disagreement Space (EACL 2021)</vt:lpstr>
      <vt:lpstr>Sarcasm’s Influence in Shaping the Disagreement Space</vt:lpstr>
      <vt:lpstr>Problem Definition</vt:lpstr>
      <vt:lpstr>Dataset</vt:lpstr>
      <vt:lpstr>Dataset</vt:lpstr>
      <vt:lpstr>Our Approach</vt:lpstr>
      <vt:lpstr>Experimental Setup</vt:lpstr>
      <vt:lpstr>Feature Based – Logistic regression</vt:lpstr>
      <vt:lpstr>PowerPoint Presentation</vt:lpstr>
      <vt:lpstr>Dual-LSTM with Hierarchical Attention</vt:lpstr>
      <vt:lpstr>BERT Multi-Task</vt:lpstr>
      <vt:lpstr>Results</vt:lpstr>
      <vt:lpstr>Results</vt:lpstr>
      <vt:lpstr>Results</vt:lpstr>
      <vt:lpstr>Overview</vt:lpstr>
      <vt:lpstr>R3 : Reverse, Retrieve, and Rank for Sarcasm    Generation with Commonsense Knowledge (ACL 2020)</vt:lpstr>
      <vt:lpstr>Insight: Sarcasm Factors</vt:lpstr>
      <vt:lpstr>Task and Approach</vt:lpstr>
      <vt:lpstr>PowerPoint Presentation</vt:lpstr>
      <vt:lpstr>PowerPoint Presentation</vt:lpstr>
      <vt:lpstr>PowerPoint Presentation</vt:lpstr>
      <vt:lpstr>PowerPoint Presentation</vt:lpstr>
      <vt:lpstr>PowerPoint Presentation</vt:lpstr>
      <vt:lpstr>Evaluation Setup</vt:lpstr>
      <vt:lpstr>Ablations</vt:lpstr>
      <vt:lpstr>Results</vt:lpstr>
      <vt:lpstr>Pairwise Game</vt:lpstr>
      <vt:lpstr>Take Away</vt:lpstr>
      <vt:lpstr>                                                   THANK YOU!!    Code and       Data and Code  (role of sarcasm) https://github.com/ritvikshrivastava/multitask_transformers/  (sacasm generation) https://github.com/tuhinjubcse/                       </vt:lpstr>
      <vt:lpstr>RQ2: Can we Identify What Part of the Context Triggers the Sarcastic Reply?Experiment</vt:lpstr>
      <vt:lpstr>PowerPoint Presentation</vt:lpstr>
      <vt:lpstr>Crowd-sourcing 2</vt:lpstr>
      <vt:lpstr>PowerPoint Presentation</vt:lpstr>
    </vt:vector>
  </TitlesOfParts>
  <LinksUpToDate>false</LinksUpToDate>
  <SharedDoc>false</SharedDoc>
  <HyperlinksChanged>false</HyperlinksChanged>
  <AppVersion>15.0023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Controlled Generation for Figurative Language and Argument Reframing </dc:title>
  <cp:lastModifiedBy>Microsoft Office User</cp:lastModifiedBy>
  <cp:revision>137</cp:revision>
  <dcterms:modified xsi:type="dcterms:W3CDTF">2022-04-18T18:32:37Z</dcterms:modified>
</cp:coreProperties>
</file>