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Lst>
  <p:notesMasterIdLst>
    <p:notesMasterId r:id="rId30"/>
  </p:notesMasterIdLst>
  <p:handoutMasterIdLst>
    <p:handoutMasterId r:id="rId31"/>
  </p:handoutMasterIdLst>
  <p:sldIdLst>
    <p:sldId id="257" r:id="rId2"/>
    <p:sldId id="531" r:id="rId3"/>
    <p:sldId id="530" r:id="rId4"/>
    <p:sldId id="533" r:id="rId5"/>
    <p:sldId id="505" r:id="rId6"/>
    <p:sldId id="515" r:id="rId7"/>
    <p:sldId id="413" r:id="rId8"/>
    <p:sldId id="507" r:id="rId9"/>
    <p:sldId id="529" r:id="rId10"/>
    <p:sldId id="508" r:id="rId11"/>
    <p:sldId id="415" r:id="rId12"/>
    <p:sldId id="534" r:id="rId13"/>
    <p:sldId id="532" r:id="rId14"/>
    <p:sldId id="509" r:id="rId15"/>
    <p:sldId id="425" r:id="rId16"/>
    <p:sldId id="485" r:id="rId17"/>
    <p:sldId id="525" r:id="rId18"/>
    <p:sldId id="510" r:id="rId19"/>
    <p:sldId id="511" r:id="rId20"/>
    <p:sldId id="512" r:id="rId21"/>
    <p:sldId id="513" r:id="rId22"/>
    <p:sldId id="527" r:id="rId23"/>
    <p:sldId id="528" r:id="rId24"/>
    <p:sldId id="514" r:id="rId25"/>
    <p:sldId id="516" r:id="rId26"/>
    <p:sldId id="522" r:id="rId27"/>
    <p:sldId id="523" r:id="rId28"/>
    <p:sldId id="526" r:id="rId2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1056">
          <p15:clr>
            <a:srgbClr val="A4A3A4"/>
          </p15:clr>
        </p15:guide>
      </p15:sldGuideLst>
    </p:ext>
    <p:ext uri="{2D200454-40CA-4A62-9FC3-DE9A4176ACB9}">
      <p15:notesGuideLst xmlns:p15="http://schemas.microsoft.com/office/powerpoint/2012/main">
        <p15:guide id="1" orient="horz" pos="2260">
          <p15:clr>
            <a:srgbClr val="A4A3A4"/>
          </p15:clr>
        </p15:guide>
        <p15:guide id="2" pos="3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5EB54B"/>
    <a:srgbClr val="FF9900"/>
    <a:srgbClr val="0066FF"/>
    <a:srgbClr val="66CCFF"/>
    <a:srgbClr val="000066"/>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9627"/>
  </p:normalViewPr>
  <p:slideViewPr>
    <p:cSldViewPr>
      <p:cViewPr varScale="1">
        <p:scale>
          <a:sx n="103" d="100"/>
          <a:sy n="103" d="100"/>
        </p:scale>
        <p:origin x="1416" y="176"/>
      </p:cViewPr>
      <p:guideLst>
        <p:guide orient="horz" pos="2160"/>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564" y="966"/>
      </p:cViewPr>
      <p:guideLst>
        <p:guide orient="horz" pos="2260"/>
        <p:guide pos="309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4099" name="Rectangle 3"/>
          <p:cNvSpPr>
            <a:spLocks noGrp="1" noChangeArrowheads="1"/>
          </p:cNvSpPr>
          <p:nvPr>
            <p:ph type="dt" sz="quarter" idx="1"/>
          </p:nvPr>
        </p:nvSpPr>
        <p:spPr bwMode="auto">
          <a:xfrm>
            <a:off x="4144963" y="-1588"/>
            <a:ext cx="3171825"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4100" name="Rectangle 4"/>
          <p:cNvSpPr>
            <a:spLocks noGrp="1" noChangeArrowheads="1"/>
          </p:cNvSpPr>
          <p:nvPr>
            <p:ph type="ftr" sz="quarter" idx="2"/>
          </p:nvPr>
        </p:nvSpPr>
        <p:spPr bwMode="auto">
          <a:xfrm>
            <a:off x="-1588" y="9120188"/>
            <a:ext cx="3171826"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1825"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6AB65D05-FA44-484C-844E-EF46F755A908}" type="slidenum">
              <a:rPr lang="en-US"/>
              <a:pPr>
                <a:defRPr/>
              </a:pPr>
              <a:t>‹#›</a:t>
            </a:fld>
            <a:endParaRPr lang="en-US"/>
          </a:p>
        </p:txBody>
      </p:sp>
    </p:spTree>
    <p:extLst>
      <p:ext uri="{BB962C8B-B14F-4D97-AF65-F5344CB8AC3E}">
        <p14:creationId xmlns:p14="http://schemas.microsoft.com/office/powerpoint/2010/main" val="402996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2051" name="Rectangle 3"/>
          <p:cNvSpPr>
            <a:spLocks noGrp="1" noChangeArrowheads="1"/>
          </p:cNvSpPr>
          <p:nvPr>
            <p:ph type="dt" idx="1"/>
          </p:nvPr>
        </p:nvSpPr>
        <p:spPr bwMode="auto">
          <a:xfrm>
            <a:off x="4144963" y="-1588"/>
            <a:ext cx="3171825" cy="47942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62063" y="720725"/>
            <a:ext cx="4794250" cy="3595688"/>
          </a:xfrm>
          <a:prstGeom prst="rect">
            <a:avLst/>
          </a:prstGeom>
          <a:noFill/>
          <a:ln w="127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79488" y="4560888"/>
            <a:ext cx="5356225" cy="43195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0188"/>
            <a:ext cx="3171826"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1825" cy="4810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019E3F08-109D-BC43-97CD-493420828C39}" type="slidenum">
              <a:rPr lang="en-US"/>
              <a:pPr>
                <a:defRPr/>
              </a:pPr>
              <a:t>‹#›</a:t>
            </a:fld>
            <a:endParaRPr lang="en-US"/>
          </a:p>
        </p:txBody>
      </p:sp>
    </p:spTree>
    <p:extLst>
      <p:ext uri="{BB962C8B-B14F-4D97-AF65-F5344CB8AC3E}">
        <p14:creationId xmlns:p14="http://schemas.microsoft.com/office/powerpoint/2010/main" val="3671045372"/>
      </p:ext>
    </p:extLst>
  </p:cSld>
  <p:clrMap bg1="lt1" tx1="dk1" bg2="lt2" tx2="dk2" accent1="accent1" accent2="accent2" accent3="accent3" accent4="accent4" accent5="accent5" accent6="accent6" hlink="hlink" folHlink="folHlink"/>
  <p:notesStyle>
    <a:lvl1pPr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49263"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Settlers’ demographics, relationships, locations,  and activities</a:t>
            </a:r>
          </a:p>
          <a:p>
            <a:r>
              <a:rPr lang="en-US" dirty="0"/>
              <a:t>TTS in multiple languages, charismatic, emotional, trusted, deceptive speech, radicalization in online videos, fake information in twitter, hate tweets directed toward women journalists, cross-cultural communication, and empathetic speech</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1448293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87" name="Google Shape;187;p1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84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95" name="Google Shape;195;p14: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95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03" name="Google Shape;203;p15: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204" name="Google Shape;204;p15: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21002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r>
              <a:rPr lang="en-US" dirty="0"/>
              <a:t>Can you introduce yourselves and what research you do?</a:t>
            </a:r>
            <a:endParaRPr dirty="0"/>
          </a:p>
        </p:txBody>
      </p:sp>
      <p:sp>
        <p:nvSpPr>
          <p:cNvPr id="221" name="Google Shape;221;p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19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59" name="Google Shape;259;p17: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696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67" name="Google Shape;267;p18: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2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12" name="Google Shape;212;p16: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r>
              <a:rPr lang="en-US" dirty="0"/>
              <a:t>5-6m</a:t>
            </a:r>
          </a:p>
          <a:p>
            <a:pPr marL="0" lvl="0" indent="0" algn="l" rtl="0">
              <a:spcBef>
                <a:spcPts val="0"/>
              </a:spcBef>
              <a:spcAft>
                <a:spcPts val="0"/>
              </a:spcAft>
              <a:buNone/>
            </a:pPr>
            <a:r>
              <a:rPr lang="en-US" dirty="0"/>
              <a:t>Remote:  click on the participants symbol at the bottom of your screen; choose a name of someone you do not know and send them a brief introductory msg (e.g. your name, what college or school you are in, </a:t>
            </a:r>
            <a:r>
              <a:rPr lang="en-US" dirty="0" err="1"/>
              <a:t>ugrad</a:t>
            </a:r>
            <a:r>
              <a:rPr lang="en-US" dirty="0"/>
              <a:t> or </a:t>
            </a:r>
            <a:r>
              <a:rPr lang="en-US" dirty="0" err="1"/>
              <a:t>ms</a:t>
            </a:r>
            <a:r>
              <a:rPr lang="en-US" dirty="0"/>
              <a:t>?, how many years at Columbia? What your favorite color is).  And respond back to anyone who messages you…</a:t>
            </a:r>
          </a:p>
          <a:p>
            <a:pPr marL="0" lvl="0" indent="0" algn="l" rtl="0">
              <a:spcBef>
                <a:spcPts val="0"/>
              </a:spcBef>
              <a:spcAft>
                <a:spcPts val="0"/>
              </a:spcAft>
              <a:buNone/>
            </a:pPr>
            <a:r>
              <a:rPr lang="en-US" dirty="0"/>
              <a:t>Earlier:</a:t>
            </a:r>
          </a:p>
          <a:p>
            <a:pPr marL="0" lvl="0" indent="0" algn="l" rtl="0">
              <a:spcBef>
                <a:spcPts val="0"/>
              </a:spcBef>
              <a:spcAft>
                <a:spcPts val="0"/>
              </a:spcAft>
              <a:buNone/>
            </a:pPr>
            <a:r>
              <a:rPr lang="en-US" dirty="0"/>
              <a:t>turn to the person sitting next to you and introduce yourself!</a:t>
            </a:r>
          </a:p>
          <a:p>
            <a:pPr marL="0" lvl="0" indent="0" algn="l" rtl="0">
              <a:spcBef>
                <a:spcPts val="0"/>
              </a:spcBef>
              <a:spcAft>
                <a:spcPts val="0"/>
              </a:spcAft>
              <a:buNone/>
            </a:pPr>
            <a:r>
              <a:rPr lang="en-US" dirty="0"/>
              <a:t>Compile a list of all the abbreviations you use in social media or email</a:t>
            </a:r>
            <a:r>
              <a:rPr lang="en-US" baseline="0" dirty="0"/>
              <a:t> (e.g. LGTM)</a:t>
            </a:r>
          </a:p>
          <a:p>
            <a:pPr marL="0" lvl="0" indent="0" algn="l" rtl="0">
              <a:spcBef>
                <a:spcPts val="0"/>
              </a:spcBef>
              <a:spcAft>
                <a:spcPts val="0"/>
              </a:spcAft>
              <a:buNone/>
            </a:pPr>
            <a:r>
              <a:rPr lang="en-US" baseline="0" dirty="0"/>
              <a:t>Can we do this with emojis??</a:t>
            </a:r>
            <a:endParaRPr dirty="0"/>
          </a:p>
        </p:txBody>
      </p:sp>
      <p:sp>
        <p:nvSpPr>
          <p:cNvPr id="213" name="Google Shape;213;p16: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36634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Angry, sad, happy</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7</a:t>
            </a:fld>
            <a:endParaRPr lang="en-US"/>
          </a:p>
        </p:txBody>
      </p:sp>
    </p:spTree>
    <p:extLst>
      <p:ext uri="{BB962C8B-B14F-4D97-AF65-F5344CB8AC3E}">
        <p14:creationId xmlns:p14="http://schemas.microsoft.com/office/powerpoint/2010/main" val="146527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8</a:t>
            </a:fld>
            <a:endParaRPr lang="en-US"/>
          </a:p>
        </p:txBody>
      </p:sp>
    </p:spTree>
    <p:extLst>
      <p:ext uri="{BB962C8B-B14F-4D97-AF65-F5344CB8AC3E}">
        <p14:creationId xmlns:p14="http://schemas.microsoft.com/office/powerpoint/2010/main" val="128167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Speech acts: question? Statement?  Backchannels (um, </a:t>
            </a:r>
            <a:r>
              <a:rPr lang="en-US" dirty="0" err="1"/>
              <a:t>uhuh</a:t>
            </a:r>
            <a:r>
              <a:rPr lang="en-US" dirty="0"/>
              <a:t>…)</a:t>
            </a:r>
          </a:p>
          <a:p>
            <a:endParaRPr lang="en-US" dirty="0"/>
          </a:p>
          <a:p>
            <a:r>
              <a:rPr lang="en-US" dirty="0"/>
              <a:t>I know that.</a:t>
            </a:r>
          </a:p>
          <a:p>
            <a:r>
              <a:rPr lang="en-US" dirty="0"/>
              <a:t>I really believe you.</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10</a:t>
            </a:fld>
            <a:endParaRPr lang="en-US"/>
          </a:p>
        </p:txBody>
      </p:sp>
    </p:spTree>
    <p:extLst>
      <p:ext uri="{BB962C8B-B14F-4D97-AF65-F5344CB8AC3E}">
        <p14:creationId xmlns:p14="http://schemas.microsoft.com/office/powerpoint/2010/main" val="80587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6366AE-83BE-4545-A9A1-654831B74448}" type="slidenum">
              <a:rPr lang="en-US"/>
              <a:pPr>
                <a:defRPr/>
              </a:pPr>
              <a:t>11</a:t>
            </a:fld>
            <a:endParaRPr lang="en-US"/>
          </a:p>
        </p:txBody>
      </p:sp>
      <p:sp>
        <p:nvSpPr>
          <p:cNvPr id="475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5139" name="Rectangle 3"/>
          <p:cNvSpPr>
            <a:spLocks noGrp="1" noChangeArrowheads="1"/>
          </p:cNvSpPr>
          <p:nvPr>
            <p:ph type="body" idx="1"/>
          </p:nvPr>
        </p:nvSpPr>
        <p:spPr/>
        <p:txBody>
          <a:bodyPr/>
          <a:lstStyle/>
          <a:p>
            <a:pPr eaLnBrk="1" hangingPunct="1">
              <a:defRPr/>
            </a:pPr>
            <a:r>
              <a:rPr lang="en-US" dirty="0" err="1">
                <a:cs typeface="+mn-cs"/>
              </a:rPr>
              <a:t>WaveNet</a:t>
            </a:r>
            <a:r>
              <a:rPr lang="en-US" dirty="0">
                <a:cs typeface="+mn-cs"/>
              </a:rPr>
              <a:t>, Deep Voice (Baidu), </a:t>
            </a:r>
            <a:r>
              <a:rPr lang="en-US" dirty="0" err="1">
                <a:cs typeface="+mn-cs"/>
              </a:rPr>
              <a:t>Tacotron</a:t>
            </a:r>
            <a:r>
              <a:rPr lang="en-US" dirty="0">
                <a:cs typeface="+mn-cs"/>
              </a:rPr>
              <a:t> (Google), </a:t>
            </a:r>
            <a:r>
              <a:rPr lang="en-US" dirty="0" err="1">
                <a:cs typeface="+mn-cs"/>
              </a:rPr>
              <a:t>FastSpeech</a:t>
            </a:r>
            <a:r>
              <a:rPr lang="en-US" dirty="0">
                <a:cs typeface="+mn-cs"/>
              </a:rPr>
              <a:t> (TTS with transformers), </a:t>
            </a:r>
            <a:r>
              <a:rPr lang="en-US" dirty="0" err="1">
                <a:cs typeface="+mn-cs"/>
              </a:rPr>
              <a:t>WaveGlow</a:t>
            </a:r>
            <a:r>
              <a:rPr lang="en-US" dirty="0">
                <a:cs typeface="+mn-cs"/>
              </a:rPr>
              <a:t> (Nvidia)</a:t>
            </a:r>
          </a:p>
          <a:p>
            <a:pPr eaLnBrk="1" hangingPunct="1">
              <a:defRPr/>
            </a:pPr>
            <a:r>
              <a:rPr lang="en-US" dirty="0" err="1">
                <a:cs typeface="+mn-cs"/>
              </a:rPr>
              <a:t>Spleeter</a:t>
            </a:r>
            <a:r>
              <a:rPr lang="en-US" dirty="0">
                <a:cs typeface="+mn-cs"/>
              </a:rPr>
              <a:t> for noise removal, </a:t>
            </a:r>
            <a:r>
              <a:rPr lang="en-US" dirty="0" err="1">
                <a:cs typeface="+mn-cs"/>
              </a:rPr>
              <a:t>aeneas</a:t>
            </a:r>
            <a:r>
              <a:rPr lang="en-US" dirty="0">
                <a:cs typeface="+mn-cs"/>
              </a:rPr>
              <a:t> for speech/transcript alignment, </a:t>
            </a:r>
          </a:p>
          <a:p>
            <a:pPr eaLnBrk="1" hangingPunct="1">
              <a:defRPr/>
            </a:pPr>
            <a:r>
              <a:rPr lang="en-US" dirty="0">
                <a:cs typeface="+mn-cs"/>
              </a:rPr>
              <a:t>TTS challenges…</a:t>
            </a:r>
          </a:p>
          <a:p>
            <a:pPr eaLnBrk="1" hangingPunct="1">
              <a:defRPr/>
            </a:pPr>
            <a:r>
              <a:rPr lang="en-US" dirty="0">
                <a:cs typeface="+mn-cs"/>
              </a:rPr>
              <a:t>Do you live at 288 110</a:t>
            </a:r>
            <a:r>
              <a:rPr lang="en-US" baseline="30000" dirty="0">
                <a:cs typeface="+mn-cs"/>
              </a:rPr>
              <a:t>th</a:t>
            </a:r>
            <a:r>
              <a:rPr lang="en-US" dirty="0">
                <a:cs typeface="+mn-cs"/>
              </a:rPr>
              <a:t> St. West?</a:t>
            </a:r>
          </a:p>
          <a:p>
            <a:pPr eaLnBrk="1" hangingPunct="1">
              <a:defRPr/>
            </a:pPr>
            <a:r>
              <a:rPr lang="en-US" dirty="0">
                <a:cs typeface="+mn-cs"/>
              </a:rPr>
              <a:t>The city hall parking lot was chock full of cars.</a:t>
            </a:r>
          </a:p>
          <a:p>
            <a:pPr eaLnBrk="1" hangingPunct="1">
              <a:defRPr/>
            </a:pPr>
            <a:r>
              <a:rPr lang="en-US" dirty="0">
                <a:cs typeface="+mn-cs"/>
              </a:rPr>
              <a:t>Martín Pérez plays for the Twins.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14</a:t>
            </a:fld>
            <a:endParaRPr lang="en-US"/>
          </a:p>
        </p:txBody>
      </p:sp>
    </p:spTree>
    <p:extLst>
      <p:ext uri="{BB962C8B-B14F-4D97-AF65-F5344CB8AC3E}">
        <p14:creationId xmlns:p14="http://schemas.microsoft.com/office/powerpoint/2010/main" val="9690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71" name="Google Shape;171;p11: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172" name="Google Shape;172;p11: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37921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79" name="Google Shape;179;p12: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766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532738A-8D6C-4349-834F-CEC3545CEA96}" type="datetime1">
              <a:rPr lang="en-US" smtClean="0"/>
              <a:t>1/17/23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8C0D4D-3B38-244E-8159-4ACA1BD2B04E}" type="slidenum">
              <a:rPr lang="en-US"/>
              <a:pPr>
                <a:defRPr/>
              </a:pPr>
              <a:t>‹#›</a:t>
            </a:fld>
            <a:endParaRPr lang="en-US"/>
          </a:p>
        </p:txBody>
      </p:sp>
    </p:spTree>
    <p:extLst>
      <p:ext uri="{BB962C8B-B14F-4D97-AF65-F5344CB8AC3E}">
        <p14:creationId xmlns:p14="http://schemas.microsoft.com/office/powerpoint/2010/main" val="225076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A7A595-B32D-CB42-8F17-DC71F56D8F4B}" type="datetime1">
              <a:rPr lang="en-US" smtClean="0"/>
              <a:t>1/17/23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80E81-B83D-154B-BEF9-CED17DA51F90}" type="slidenum">
              <a:rPr lang="en-US"/>
              <a:pPr>
                <a:defRPr/>
              </a:pPr>
              <a:t>‹#›</a:t>
            </a:fld>
            <a:endParaRPr lang="en-US"/>
          </a:p>
        </p:txBody>
      </p:sp>
    </p:spTree>
    <p:extLst>
      <p:ext uri="{BB962C8B-B14F-4D97-AF65-F5344CB8AC3E}">
        <p14:creationId xmlns:p14="http://schemas.microsoft.com/office/powerpoint/2010/main" val="354965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8DD4E4-1351-C441-AEAE-7C9A70C9CF27}" type="datetime1">
              <a:rPr lang="en-US" smtClean="0"/>
              <a:t>1/17/23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83CA0-E6C2-8441-A87A-F5850AA840E1}" type="slidenum">
              <a:rPr lang="en-US"/>
              <a:pPr>
                <a:defRPr/>
              </a:pPr>
              <a:t>‹#›</a:t>
            </a:fld>
            <a:endParaRPr lang="en-US"/>
          </a:p>
        </p:txBody>
      </p:sp>
    </p:spTree>
    <p:extLst>
      <p:ext uri="{BB962C8B-B14F-4D97-AF65-F5344CB8AC3E}">
        <p14:creationId xmlns:p14="http://schemas.microsoft.com/office/powerpoint/2010/main" val="979161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E74450AC-0C46-0B47-9087-189EB7A87748}" type="datetime1">
              <a:rPr lang="en-US" smtClean="0"/>
              <a:t>1/17/23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EBF9D-B3EB-D840-9E68-AFAF36FDBF80}" type="slidenum">
              <a:rPr lang="en-US"/>
              <a:pPr>
                <a:defRPr/>
              </a:pPr>
              <a:t>‹#›</a:t>
            </a:fld>
            <a:endParaRPr lang="en-US"/>
          </a:p>
        </p:txBody>
      </p:sp>
    </p:spTree>
    <p:extLst>
      <p:ext uri="{BB962C8B-B14F-4D97-AF65-F5344CB8AC3E}">
        <p14:creationId xmlns:p14="http://schemas.microsoft.com/office/powerpoint/2010/main" val="18076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F09120D-989A-FF45-AAA0-5394A5796601}" type="datetime1">
              <a:rPr lang="en-US" smtClean="0"/>
              <a:t>1/17/23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1716159-5324-1C48-9D26-9FD1A507DCF9}" type="slidenum">
              <a:rPr lang="en-US"/>
              <a:pPr>
                <a:defRPr/>
              </a:pPr>
              <a:t>‹#›</a:t>
            </a:fld>
            <a:endParaRPr lang="en-US"/>
          </a:p>
        </p:txBody>
      </p:sp>
    </p:spTree>
    <p:extLst>
      <p:ext uri="{BB962C8B-B14F-4D97-AF65-F5344CB8AC3E}">
        <p14:creationId xmlns:p14="http://schemas.microsoft.com/office/powerpoint/2010/main" val="385437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880153-6271-8F48-9D78-996B2D0414E2}" type="datetime1">
              <a:rPr lang="en-US" smtClean="0"/>
              <a:t>1/17/23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8966C5-790B-1241-9933-E8FBC0F4476C}" type="slidenum">
              <a:rPr lang="en-US"/>
              <a:pPr>
                <a:defRPr/>
              </a:pPr>
              <a:t>‹#›</a:t>
            </a:fld>
            <a:endParaRPr lang="en-US"/>
          </a:p>
        </p:txBody>
      </p:sp>
    </p:spTree>
    <p:extLst>
      <p:ext uri="{BB962C8B-B14F-4D97-AF65-F5344CB8AC3E}">
        <p14:creationId xmlns:p14="http://schemas.microsoft.com/office/powerpoint/2010/main" val="3745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8D58F65-4EBB-EF47-A2F8-0BC480B45BD4}" type="datetime1">
              <a:rPr lang="en-US" smtClean="0"/>
              <a:t>1/17/23</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584B64F-B330-6A4C-8DD5-B6CE0B230FBF}" type="slidenum">
              <a:rPr lang="en-US"/>
              <a:pPr>
                <a:defRPr/>
              </a:pPr>
              <a:t>‹#›</a:t>
            </a:fld>
            <a:endParaRPr lang="en-US"/>
          </a:p>
        </p:txBody>
      </p:sp>
    </p:spTree>
    <p:extLst>
      <p:ext uri="{BB962C8B-B14F-4D97-AF65-F5344CB8AC3E}">
        <p14:creationId xmlns:p14="http://schemas.microsoft.com/office/powerpoint/2010/main" val="61078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2642A16-71B9-1549-B0C6-8A273E1AD2CA}" type="datetime1">
              <a:rPr lang="en-US" smtClean="0"/>
              <a:t>1/17/23</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78A58E-B700-CC42-AB74-2287CD8458EA}" type="slidenum">
              <a:rPr lang="en-US"/>
              <a:pPr>
                <a:defRPr/>
              </a:pPr>
              <a:t>‹#›</a:t>
            </a:fld>
            <a:endParaRPr lang="en-US"/>
          </a:p>
        </p:txBody>
      </p:sp>
    </p:spTree>
    <p:extLst>
      <p:ext uri="{BB962C8B-B14F-4D97-AF65-F5344CB8AC3E}">
        <p14:creationId xmlns:p14="http://schemas.microsoft.com/office/powerpoint/2010/main" val="287046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1264FF-ECAD-0348-ACC0-6E250BB8342C}" type="datetime1">
              <a:rPr lang="en-US" smtClean="0"/>
              <a:t>1/17/23</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F595980-E532-354C-80D0-7656E78CFEC8}" type="slidenum">
              <a:rPr lang="en-US"/>
              <a:pPr>
                <a:defRPr/>
              </a:pPr>
              <a:t>‹#›</a:t>
            </a:fld>
            <a:endParaRPr lang="en-US"/>
          </a:p>
        </p:txBody>
      </p:sp>
    </p:spTree>
    <p:extLst>
      <p:ext uri="{BB962C8B-B14F-4D97-AF65-F5344CB8AC3E}">
        <p14:creationId xmlns:p14="http://schemas.microsoft.com/office/powerpoint/2010/main" val="37360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09D063-2FE2-DD48-99F4-DA1D24855816}" type="datetime1">
              <a:rPr lang="en-US" smtClean="0"/>
              <a:t>1/17/23</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3579D8-E43B-EA45-91D7-3A4D69D213B7}" type="slidenum">
              <a:rPr lang="en-US"/>
              <a:pPr>
                <a:defRPr/>
              </a:pPr>
              <a:t>‹#›</a:t>
            </a:fld>
            <a:endParaRPr lang="en-US"/>
          </a:p>
        </p:txBody>
      </p:sp>
    </p:spTree>
    <p:extLst>
      <p:ext uri="{BB962C8B-B14F-4D97-AF65-F5344CB8AC3E}">
        <p14:creationId xmlns:p14="http://schemas.microsoft.com/office/powerpoint/2010/main" val="55537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F23B13-5A5E-9843-95A8-5B1DF4BD2E35}" type="datetime1">
              <a:rPr lang="en-US" smtClean="0"/>
              <a:t>1/17/23</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FD176D-741A-9547-AA0D-CE51071535DF}" type="slidenum">
              <a:rPr lang="en-US"/>
              <a:pPr>
                <a:defRPr/>
              </a:pPr>
              <a:t>‹#›</a:t>
            </a:fld>
            <a:endParaRPr lang="en-US"/>
          </a:p>
        </p:txBody>
      </p:sp>
    </p:spTree>
    <p:extLst>
      <p:ext uri="{BB962C8B-B14F-4D97-AF65-F5344CB8AC3E}">
        <p14:creationId xmlns:p14="http://schemas.microsoft.com/office/powerpoint/2010/main" val="256680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C66C6B-DA67-0949-AF67-2676A1205D58}" type="datetime1">
              <a:rPr lang="en-US" smtClean="0"/>
              <a:t>1/17/23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8AFFD-D1A3-4C44-BB53-2858CE377767}" type="slidenum">
              <a:rPr lang="en-US"/>
              <a:pPr>
                <a:defRPr/>
              </a:pPr>
              <a:t>‹#›</a:t>
            </a:fld>
            <a:endParaRPr lang="en-US"/>
          </a:p>
        </p:txBody>
      </p:sp>
    </p:spTree>
    <p:extLst>
      <p:ext uri="{BB962C8B-B14F-4D97-AF65-F5344CB8AC3E}">
        <p14:creationId xmlns:p14="http://schemas.microsoft.com/office/powerpoint/2010/main" val="302703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fld id="{98504FA5-74C7-8E47-B31A-4EC6F650A83F}" type="datetime1">
              <a:rPr lang="en-US" smtClean="0"/>
              <a:t>1/17/23</a:t>
            </a:fld>
            <a:endParaRPr lang="en-US" dirty="0"/>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952CFAE-224D-184E-BE74-004A1ECF07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p:txStyles>
    <p:titleStyle>
      <a:lvl1pPr algn="ctr" rtl="0" eaLnBrk="0" fontAlgn="base" hangingPunct="0">
        <a:spcBef>
          <a:spcPct val="0"/>
        </a:spcBef>
        <a:spcAft>
          <a:spcPct val="0"/>
        </a:spcAft>
        <a:defRPr sz="3200">
          <a:solidFill>
            <a:schemeClr val="tx2"/>
          </a:solidFill>
          <a:latin typeface="+mj-lt"/>
          <a:ea typeface="+mj-ea"/>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theaisummer.com/text-to-speec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AC_KC0LirmQ" TargetMode="External"/><Relationship Id="rId4" Type="http://schemas.openxmlformats.org/officeDocument/2006/relationships/hyperlink" Target="https://www.techradar.com/news/best-speech-to-text-app"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www.cs.columbia.edu/~julia/courses/Resources/Tool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duolingo.com/" TargetMode="External"/><Relationship Id="rId7" Type="http://schemas.openxmlformats.org/officeDocument/2006/relationships/hyperlink" Target="https://www.bbc.com/news/av/world-us-canada-43786713/in-six-days-i-ll-lose-my-voice-forev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buzzfeed.com/abefg/this-little-girl-fought-to-give-her-sister-with-cerebral-pal" TargetMode="External"/><Relationship Id="rId5" Type="http://schemas.openxmlformats.org/officeDocument/2006/relationships/hyperlink" Target="https://ai.googleblog.com/2019/07/parrotron-new-research-into-improving.html" TargetMode="External"/><Relationship Id="rId4" Type="http://schemas.openxmlformats.org/officeDocument/2006/relationships/hyperlink" Target="https://www.meowtalk.ap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cs.columbia.edu/~julia/courses/CS6998-23/syllabus23.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cs.columbia.edu/~julia/courses/CS6998-23/syllabus23.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s.columbia.edu/~julia/courses/CS6698-23/syllabus23.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cs.columbia.edu/~julia/courses/CS4706/syllabus10.ht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12.xml"/><Relationship Id="rId3" Type="http://schemas.microsoft.com/office/2007/relationships/media" Target="../media/media2.WAV"/><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image" Target="../media/image4.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3.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s://link.springer.com/article/10.3758/s13415-021-00930-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arxiv.org/abs/1705.03247" TargetMode="External"/><Relationship Id="rId4" Type="http://schemas.openxmlformats.org/officeDocument/2006/relationships/hyperlink" Target="https://ieeexplore.ieee.org/document/60713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dn.istanbul.edu.tr/file/JTA6CLJ8T5/B0153220613A41068EEDE20467C21879" TargetMode="External"/><Relationship Id="rId2" Type="http://schemas.openxmlformats.org/officeDocument/2006/relationships/hyperlink" Target="https://www.degruyter.com/document/doi/10.1159/000499071/html" TargetMode="External"/><Relationship Id="rId1" Type="http://schemas.openxmlformats.org/officeDocument/2006/relationships/slideLayout" Target="../slideLayouts/slideLayout2.xml"/><Relationship Id="rId5" Type="http://schemas.openxmlformats.org/officeDocument/2006/relationships/hyperlink" Target="https://www.eching.org/present/ms_stress_esea.pdf" TargetMode="External"/><Relationship Id="rId4" Type="http://schemas.openxmlformats.org/officeDocument/2006/relationships/hyperlink" Target="http://www2.lpl-aix.fr/~fulltext/1357.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p:txBody>
          <a:bodyPr/>
          <a:lstStyle/>
          <a:p>
            <a:r>
              <a:rPr lang="en-US"/>
              <a:t>Advanced Topics in Spoken Language Processing</a:t>
            </a:r>
            <a:endParaRPr lang="en-US" dirty="0"/>
          </a:p>
        </p:txBody>
      </p:sp>
      <p:sp>
        <p:nvSpPr>
          <p:cNvPr id="124931" name="Rectangle 3"/>
          <p:cNvSpPr>
            <a:spLocks noGrp="1" noChangeArrowheads="1"/>
          </p:cNvSpPr>
          <p:nvPr>
            <p:ph type="subTitle" idx="1"/>
          </p:nvPr>
        </p:nvSpPr>
        <p:spPr/>
        <p:txBody>
          <a:bodyPr/>
          <a:lstStyle/>
          <a:p>
            <a:r>
              <a:rPr lang="en-US" dirty="0"/>
              <a:t>Julia Hirschberg</a:t>
            </a:r>
          </a:p>
          <a:p>
            <a:r>
              <a:rPr lang="en-US"/>
              <a:t>CS 6998</a:t>
            </a:r>
            <a:endParaRPr lang="en-US" dirty="0"/>
          </a:p>
        </p:txBody>
      </p:sp>
      <p:sp>
        <p:nvSpPr>
          <p:cNvPr id="4" name="Date Placeholder 3"/>
          <p:cNvSpPr>
            <a:spLocks noGrp="1"/>
          </p:cNvSpPr>
          <p:nvPr>
            <p:ph type="dt" sz="half" idx="10"/>
          </p:nvPr>
        </p:nvSpPr>
        <p:spPr/>
        <p:txBody>
          <a:bodyPr/>
          <a:lstStyle/>
          <a:p>
            <a:fld id="{1EFD6428-D17E-074F-AAB5-1E90DC4F4758}" type="datetime1">
              <a:rPr lang="en-US" smtClean="0"/>
              <a:t>1/17/23</a:t>
            </a:fld>
            <a:endParaRPr lang="en-US"/>
          </a:p>
        </p:txBody>
      </p:sp>
      <p:sp>
        <p:nvSpPr>
          <p:cNvPr id="5" name="Slide Number Placeholder 5"/>
          <p:cNvSpPr>
            <a:spLocks noGrp="1"/>
          </p:cNvSpPr>
          <p:nvPr>
            <p:ph type="sldNum" sz="quarter" idx="12"/>
          </p:nvPr>
        </p:nvSpPr>
        <p:spPr/>
        <p:txBody>
          <a:bodyPr/>
          <a:lstStyle/>
          <a:p>
            <a:fld id="{88007FA2-B7D8-4C43-9A4F-D0DF95D8F1B6}" type="slidenum">
              <a:rPr lang="en-US" smtClean="0"/>
              <a:pPr/>
              <a:t>1</a:t>
            </a:fld>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Can We Convey and Learn from Speech</a:t>
            </a:r>
          </a:p>
        </p:txBody>
      </p:sp>
      <p:sp>
        <p:nvSpPr>
          <p:cNvPr id="8" name="Text Placeholder 7"/>
          <p:cNvSpPr>
            <a:spLocks noGrp="1"/>
          </p:cNvSpPr>
          <p:nvPr>
            <p:ph type="body" idx="1"/>
          </p:nvPr>
        </p:nvSpPr>
        <p:spPr/>
        <p:txBody>
          <a:bodyPr/>
          <a:lstStyle/>
          <a:p>
            <a:r>
              <a:rPr lang="en-US" dirty="0"/>
              <a:t>What speech can convey</a:t>
            </a:r>
          </a:p>
        </p:txBody>
      </p:sp>
      <p:sp>
        <p:nvSpPr>
          <p:cNvPr id="3" name="Content Placeholder 2"/>
          <p:cNvSpPr>
            <a:spLocks noGrp="1"/>
          </p:cNvSpPr>
          <p:nvPr>
            <p:ph sz="half" idx="2"/>
          </p:nvPr>
        </p:nvSpPr>
        <p:spPr/>
        <p:txBody>
          <a:bodyPr/>
          <a:lstStyle/>
          <a:p>
            <a:pPr lvl="1"/>
            <a:r>
              <a:rPr lang="en-US" sz="2200" dirty="0"/>
              <a:t>Emotions: </a:t>
            </a:r>
            <a:r>
              <a:rPr lang="en-US" sz="2200" i="1" dirty="0"/>
              <a:t>anger, fear, joy, sadness, disgust, surprise</a:t>
            </a:r>
          </a:p>
          <a:p>
            <a:pPr lvl="1"/>
            <a:r>
              <a:rPr lang="en-US" sz="2200" dirty="0"/>
              <a:t>Sarcasm, humor</a:t>
            </a:r>
          </a:p>
          <a:p>
            <a:pPr lvl="1"/>
            <a:r>
              <a:rPr lang="en-US" sz="2200" dirty="0"/>
              <a:t>Speech Acts</a:t>
            </a:r>
          </a:p>
          <a:p>
            <a:pPr lvl="1"/>
            <a:r>
              <a:rPr lang="en-US" sz="2200" dirty="0"/>
              <a:t>Empathy</a:t>
            </a:r>
          </a:p>
          <a:p>
            <a:pPr lvl="1"/>
            <a:r>
              <a:rPr lang="en-US" sz="2200" dirty="0"/>
              <a:t>Trust</a:t>
            </a:r>
          </a:p>
          <a:p>
            <a:pPr lvl="1"/>
            <a:r>
              <a:rPr lang="en-US" sz="2200" dirty="0"/>
              <a:t>Likability/Charisma</a:t>
            </a:r>
          </a:p>
          <a:p>
            <a:pPr lvl="1"/>
            <a:r>
              <a:rPr lang="en-US" sz="2200" dirty="0"/>
              <a:t>Persuasion</a:t>
            </a:r>
          </a:p>
          <a:p>
            <a:pPr lvl="1"/>
            <a:r>
              <a:rPr lang="en-US" sz="2200" dirty="0"/>
              <a:t>Intent</a:t>
            </a:r>
          </a:p>
          <a:p>
            <a:pPr lvl="1"/>
            <a:endParaRPr lang="en-US" sz="2400" dirty="0"/>
          </a:p>
          <a:p>
            <a:pPr lvl="1"/>
            <a:endParaRPr lang="en-US" dirty="0"/>
          </a:p>
          <a:p>
            <a:endParaRPr lang="en-US" dirty="0"/>
          </a:p>
        </p:txBody>
      </p:sp>
      <p:sp>
        <p:nvSpPr>
          <p:cNvPr id="9" name="Text Placeholder 8"/>
          <p:cNvSpPr>
            <a:spLocks noGrp="1"/>
          </p:cNvSpPr>
          <p:nvPr>
            <p:ph type="body" sz="quarter" idx="3"/>
          </p:nvPr>
        </p:nvSpPr>
        <p:spPr/>
        <p:txBody>
          <a:bodyPr/>
          <a:lstStyle/>
          <a:p>
            <a:r>
              <a:rPr lang="en-US" dirty="0"/>
              <a:t>What else we can learn from speech</a:t>
            </a:r>
          </a:p>
        </p:txBody>
      </p:sp>
      <p:sp>
        <p:nvSpPr>
          <p:cNvPr id="10" name="Content Placeholder 9"/>
          <p:cNvSpPr>
            <a:spLocks noGrp="1"/>
          </p:cNvSpPr>
          <p:nvPr>
            <p:ph sz="quarter" idx="4"/>
          </p:nvPr>
        </p:nvSpPr>
        <p:spPr/>
        <p:txBody>
          <a:bodyPr/>
          <a:lstStyle/>
          <a:p>
            <a:r>
              <a:rPr lang="en-US" dirty="0"/>
              <a:t>Deception</a:t>
            </a:r>
          </a:p>
          <a:p>
            <a:r>
              <a:rPr lang="en-US" dirty="0"/>
              <a:t>Mental health</a:t>
            </a:r>
          </a:p>
          <a:p>
            <a:r>
              <a:rPr lang="en-US" dirty="0"/>
              <a:t>Physical health</a:t>
            </a:r>
          </a:p>
          <a:p>
            <a:r>
              <a:rPr lang="en-US" dirty="0"/>
              <a:t>Autism and dysarthria</a:t>
            </a:r>
          </a:p>
          <a:p>
            <a:r>
              <a:rPr lang="en-US" dirty="0"/>
              <a:t>Entrainment</a:t>
            </a:r>
          </a:p>
          <a:p>
            <a:r>
              <a:rPr lang="en-US" dirty="0"/>
              <a:t>Charisma</a:t>
            </a:r>
          </a:p>
          <a:p>
            <a:r>
              <a:rPr lang="en-US" dirty="0"/>
              <a:t>Vocal Attractiveness</a:t>
            </a:r>
          </a:p>
          <a:p>
            <a:r>
              <a:rPr lang="en-US" dirty="0"/>
              <a:t>Age and gender</a:t>
            </a:r>
          </a:p>
          <a:p>
            <a:r>
              <a:rPr lang="en-US" dirty="0"/>
              <a:t>Personality</a:t>
            </a:r>
          </a:p>
        </p:txBody>
      </p:sp>
      <p:sp>
        <p:nvSpPr>
          <p:cNvPr id="5" name="Date Placeholder 4"/>
          <p:cNvSpPr>
            <a:spLocks noGrp="1"/>
          </p:cNvSpPr>
          <p:nvPr>
            <p:ph type="dt" sz="half" idx="10"/>
          </p:nvPr>
        </p:nvSpPr>
        <p:spPr/>
        <p:txBody>
          <a:bodyPr/>
          <a:lstStyle/>
          <a:p>
            <a:pPr>
              <a:defRPr/>
            </a:pPr>
            <a:fld id="{9CD45B16-DD46-5B41-896D-6D28B972344E}" type="datetime1">
              <a:rPr lang="en-US" smtClean="0"/>
              <a:t>1/17/23</a:t>
            </a:fld>
            <a:endParaRPr lang="en-US"/>
          </a:p>
        </p:txBody>
      </p:sp>
      <p:sp>
        <p:nvSpPr>
          <p:cNvPr id="6" name="Slide Number Placeholder 5"/>
          <p:cNvSpPr>
            <a:spLocks noGrp="1"/>
          </p:cNvSpPr>
          <p:nvPr>
            <p:ph type="sldNum" sz="quarter" idx="12"/>
          </p:nvPr>
        </p:nvSpPr>
        <p:spPr/>
        <p:txBody>
          <a:bodyPr/>
          <a:lstStyle/>
          <a:p>
            <a:pPr>
              <a:defRPr/>
            </a:pPr>
            <a:fld id="{2584B64F-B330-6A4C-8DD5-B6CE0B230FBF}" type="slidenum">
              <a:rPr lang="en-US" smtClean="0"/>
              <a:pPr>
                <a:defRPr/>
              </a:pPr>
              <a:t>10</a:t>
            </a:fld>
            <a:endParaRPr lang="en-US"/>
          </a:p>
        </p:txBody>
      </p:sp>
    </p:spTree>
    <p:extLst>
      <p:ext uri="{BB962C8B-B14F-4D97-AF65-F5344CB8AC3E}">
        <p14:creationId xmlns:p14="http://schemas.microsoft.com/office/powerpoint/2010/main" val="409303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85B51CF-3AC5-CA40-B817-5AC64F123497}" type="datetime1">
              <a:rPr lang="en-US" smtClean="0"/>
              <a:t>1/17/23</a:t>
            </a:fld>
            <a:endParaRPr lang="en-US"/>
          </a:p>
        </p:txBody>
      </p:sp>
      <p:sp>
        <p:nvSpPr>
          <p:cNvPr id="5" name="Slide Number Placeholder 5"/>
          <p:cNvSpPr>
            <a:spLocks noGrp="1"/>
          </p:cNvSpPr>
          <p:nvPr>
            <p:ph type="sldNum" sz="quarter" idx="12"/>
          </p:nvPr>
        </p:nvSpPr>
        <p:spPr/>
        <p:txBody>
          <a:bodyPr/>
          <a:lstStyle/>
          <a:p>
            <a:pPr>
              <a:defRPr/>
            </a:pPr>
            <a:fld id="{226E77EF-FFCA-C948-9DAF-60A1788B3D30}" type="slidenum">
              <a:rPr lang="en-US"/>
              <a:pPr>
                <a:defRPr/>
              </a:pPr>
              <a:t>11</a:t>
            </a:fld>
            <a:endParaRPr lang="en-US"/>
          </a:p>
        </p:txBody>
      </p:sp>
      <p:sp>
        <p:nvSpPr>
          <p:cNvPr id="435202" name="Rectangle 2"/>
          <p:cNvSpPr>
            <a:spLocks noGrp="1" noChangeArrowheads="1"/>
          </p:cNvSpPr>
          <p:nvPr>
            <p:ph type="title"/>
          </p:nvPr>
        </p:nvSpPr>
        <p:spPr/>
        <p:txBody>
          <a:bodyPr/>
          <a:lstStyle/>
          <a:p>
            <a:pPr eaLnBrk="1" hangingPunct="1">
              <a:defRPr/>
            </a:pPr>
            <a:r>
              <a:rPr lang="en-US" sz="2800" dirty="0">
                <a:cs typeface="+mj-cs"/>
              </a:rPr>
              <a:t>Basic Speech Technologies</a:t>
            </a:r>
          </a:p>
        </p:txBody>
      </p:sp>
      <p:sp>
        <p:nvSpPr>
          <p:cNvPr id="435203" name="Rectangle 3"/>
          <p:cNvSpPr>
            <a:spLocks noGrp="1" noChangeArrowheads="1"/>
          </p:cNvSpPr>
          <p:nvPr>
            <p:ph type="body" idx="1"/>
          </p:nvPr>
        </p:nvSpPr>
        <p:spPr>
          <a:xfrm>
            <a:off x="457200" y="1417638"/>
            <a:ext cx="8229600" cy="4708525"/>
          </a:xfrm>
        </p:spPr>
        <p:txBody>
          <a:bodyPr/>
          <a:lstStyle/>
          <a:p>
            <a:pPr eaLnBrk="1" hangingPunct="1">
              <a:lnSpc>
                <a:spcPct val="90000"/>
              </a:lnSpc>
              <a:defRPr/>
            </a:pPr>
            <a:r>
              <a:rPr lang="en-US" sz="2400" dirty="0">
                <a:cs typeface="+mn-cs"/>
                <a:hlinkClick r:id="rId3"/>
              </a:rPr>
              <a:t>Speech synthesis </a:t>
            </a:r>
            <a:r>
              <a:rPr lang="en-US" sz="2400" dirty="0">
                <a:cs typeface="+mn-cs"/>
              </a:rPr>
              <a:t>(TTS):</a:t>
            </a:r>
          </a:p>
          <a:p>
            <a:pPr lvl="1" eaLnBrk="1" hangingPunct="1">
              <a:lnSpc>
                <a:spcPct val="90000"/>
              </a:lnSpc>
              <a:defRPr/>
            </a:pPr>
            <a:r>
              <a:rPr lang="en-US" sz="2200" dirty="0">
                <a:cs typeface="+mn-cs"/>
              </a:rPr>
              <a:t>Many versions of concatenative, parametric, </a:t>
            </a:r>
            <a:r>
              <a:rPr lang="en-US" sz="2200" dirty="0" err="1">
                <a:cs typeface="+mn-cs"/>
              </a:rPr>
              <a:t>WaveNet</a:t>
            </a:r>
            <a:r>
              <a:rPr lang="en-US" sz="2200" dirty="0">
                <a:cs typeface="+mn-cs"/>
              </a:rPr>
              <a:t>, Deep Voice, </a:t>
            </a:r>
            <a:r>
              <a:rPr lang="en-US" sz="2200" dirty="0" err="1">
                <a:cs typeface="+mn-cs"/>
              </a:rPr>
              <a:t>Tacotron</a:t>
            </a:r>
            <a:r>
              <a:rPr lang="en-US" sz="2200" dirty="0">
                <a:cs typeface="+mn-cs"/>
              </a:rPr>
              <a:t> synthesis, </a:t>
            </a:r>
            <a:r>
              <a:rPr lang="en-US" sz="2200" dirty="0" err="1">
                <a:cs typeface="+mn-cs"/>
              </a:rPr>
              <a:t>FastSpeech</a:t>
            </a:r>
            <a:r>
              <a:rPr lang="en-US" sz="2200" dirty="0">
                <a:cs typeface="+mn-cs"/>
              </a:rPr>
              <a:t>, Flow-based, </a:t>
            </a:r>
            <a:r>
              <a:rPr lang="en-US" sz="2200" dirty="0" err="1">
                <a:cs typeface="+mn-cs"/>
              </a:rPr>
              <a:t>WageGlow</a:t>
            </a:r>
            <a:r>
              <a:rPr lang="en-US" sz="2200" dirty="0">
                <a:cs typeface="+mn-cs"/>
              </a:rPr>
              <a:t>, </a:t>
            </a:r>
            <a:r>
              <a:rPr lang="en-US" sz="2200" dirty="0" err="1">
                <a:cs typeface="+mn-cs"/>
              </a:rPr>
              <a:t>Deepmind</a:t>
            </a:r>
            <a:r>
              <a:rPr lang="en-US" sz="2200" dirty="0">
                <a:cs typeface="+mn-cs"/>
              </a:rPr>
              <a:t> TTS</a:t>
            </a:r>
          </a:p>
          <a:p>
            <a:pPr lvl="1" eaLnBrk="1" hangingPunct="1">
              <a:lnSpc>
                <a:spcPct val="90000"/>
              </a:lnSpc>
              <a:defRPr/>
            </a:pPr>
            <a:r>
              <a:rPr lang="en-US" sz="2200" dirty="0">
                <a:cs typeface="+mn-cs"/>
              </a:rPr>
              <a:t>Many challenges:</a:t>
            </a:r>
          </a:p>
          <a:p>
            <a:pPr lvl="2" eaLnBrk="1" hangingPunct="1">
              <a:defRPr/>
            </a:pPr>
            <a:r>
              <a:rPr lang="en-US" sz="2000" dirty="0"/>
              <a:t>Do you live at 288 110</a:t>
            </a:r>
            <a:r>
              <a:rPr lang="en-US" sz="2000" baseline="30000" dirty="0"/>
              <a:t>th</a:t>
            </a:r>
            <a:r>
              <a:rPr lang="en-US" sz="2000" dirty="0"/>
              <a:t> St. West?</a:t>
            </a:r>
          </a:p>
          <a:p>
            <a:pPr lvl="2" eaLnBrk="1" hangingPunct="1">
              <a:defRPr/>
            </a:pPr>
            <a:r>
              <a:rPr lang="en-US" sz="2000" dirty="0"/>
              <a:t>The city hall parking lot was chock full of cars.</a:t>
            </a:r>
          </a:p>
          <a:p>
            <a:pPr lvl="2" eaLnBrk="1" hangingPunct="1">
              <a:defRPr/>
            </a:pPr>
            <a:r>
              <a:rPr lang="en-US" sz="2000" dirty="0"/>
              <a:t>Martín Pérez plays for the Twins.</a:t>
            </a:r>
          </a:p>
          <a:p>
            <a:pPr eaLnBrk="1" hangingPunct="1">
              <a:lnSpc>
                <a:spcPct val="90000"/>
              </a:lnSpc>
              <a:defRPr/>
            </a:pPr>
            <a:r>
              <a:rPr lang="en-US" sz="2400" dirty="0">
                <a:cs typeface="+mn-cs"/>
                <a:hlinkClick r:id="rId4"/>
              </a:rPr>
              <a:t>Speech recognition </a:t>
            </a:r>
            <a:r>
              <a:rPr lang="en-US" sz="2400" dirty="0">
                <a:cs typeface="+mn-cs"/>
              </a:rPr>
              <a:t>(ASR): and </a:t>
            </a:r>
            <a:r>
              <a:rPr lang="en-US" sz="2400" dirty="0">
                <a:cs typeface="+mn-cs"/>
                <a:hlinkClick r:id="rId4"/>
              </a:rPr>
              <a:t>more</a:t>
            </a:r>
            <a:endParaRPr lang="en-US" sz="2400" dirty="0">
              <a:cs typeface="+mn-cs"/>
            </a:endParaRPr>
          </a:p>
          <a:p>
            <a:pPr lvl="1" eaLnBrk="1" hangingPunct="1">
              <a:lnSpc>
                <a:spcPct val="90000"/>
              </a:lnSpc>
              <a:defRPr/>
            </a:pPr>
            <a:r>
              <a:rPr lang="en-US" sz="2200" dirty="0">
                <a:cs typeface="+mn-cs"/>
              </a:rPr>
              <a:t>Free: </a:t>
            </a:r>
            <a:r>
              <a:rPr lang="en-US" sz="2200" dirty="0">
                <a:hlinkClick r:id="rId5"/>
              </a:rPr>
              <a:t>Kaldi</a:t>
            </a:r>
            <a:r>
              <a:rPr lang="en-US" sz="2200" dirty="0"/>
              <a:t>, Google </a:t>
            </a:r>
            <a:r>
              <a:rPr lang="en-US" sz="2200" dirty="0" err="1"/>
              <a:t>Gboard</a:t>
            </a:r>
            <a:r>
              <a:rPr lang="en-US" sz="2200" dirty="0"/>
              <a:t> and </a:t>
            </a:r>
            <a:r>
              <a:rPr lang="en-US" sz="2200" dirty="0" err="1"/>
              <a:t>Speechnotes</a:t>
            </a:r>
            <a:endParaRPr lang="en-US" sz="2200" dirty="0">
              <a:cs typeface="+mn-cs"/>
            </a:endParaRPr>
          </a:p>
          <a:p>
            <a:pPr lvl="1" eaLnBrk="1" hangingPunct="1">
              <a:lnSpc>
                <a:spcPct val="90000"/>
              </a:lnSpc>
              <a:defRPr/>
            </a:pPr>
            <a:r>
              <a:rPr lang="en-US" sz="2200" dirty="0">
                <a:cs typeface="+mn-cs"/>
              </a:rPr>
              <a:t>Paid: Nuance Dragon, IBM Watson, </a:t>
            </a:r>
            <a:r>
              <a:rPr lang="en-US" sz="2200" dirty="0" err="1">
                <a:cs typeface="+mn-cs"/>
              </a:rPr>
              <a:t>Verbit</a:t>
            </a:r>
            <a:r>
              <a:rPr lang="en-US" sz="2200" dirty="0">
                <a:cs typeface="+mn-cs"/>
              </a:rPr>
              <a:t>, M$ Bing …</a:t>
            </a:r>
          </a:p>
          <a:p>
            <a:pPr lvl="1" eaLnBrk="1" hangingPunct="1">
              <a:lnSpc>
                <a:spcPct val="90000"/>
              </a:lnSpc>
              <a:defRPr/>
            </a:pPr>
            <a:r>
              <a:rPr lang="en-US" sz="2200" dirty="0">
                <a:cs typeface="+mn-cs"/>
              </a:rPr>
              <a:t>Many challenges:  new languages, named entities, phone apps</a:t>
            </a:r>
          </a:p>
          <a:p>
            <a:pPr lvl="1" eaLnBrk="1" hangingPunct="1">
              <a:lnSpc>
                <a:spcPct val="90000"/>
              </a:lnSpc>
              <a:defRPr/>
            </a:pPr>
            <a:endParaRPr lang="en-US" sz="2200" dirty="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AB7E6-1654-D745-8BB6-5CB45ED09D1B}"/>
              </a:ext>
            </a:extLst>
          </p:cNvPr>
          <p:cNvSpPr>
            <a:spLocks noGrp="1"/>
          </p:cNvSpPr>
          <p:nvPr>
            <p:ph idx="1"/>
          </p:nvPr>
        </p:nvSpPr>
        <p:spPr>
          <a:xfrm>
            <a:off x="457200" y="685800"/>
            <a:ext cx="8229600" cy="5440363"/>
          </a:xfrm>
        </p:spPr>
        <p:txBody>
          <a:bodyPr/>
          <a:lstStyle/>
          <a:p>
            <a:pPr eaLnBrk="1" hangingPunct="1">
              <a:lnSpc>
                <a:spcPct val="90000"/>
              </a:lnSpc>
              <a:defRPr/>
            </a:pPr>
            <a:r>
              <a:rPr lang="en-US" sz="2400" dirty="0">
                <a:hlinkClick r:id="rId2"/>
              </a:rPr>
              <a:t>Speech analysis</a:t>
            </a:r>
            <a:r>
              <a:rPr lang="en-US" sz="2400" dirty="0"/>
              <a:t>: </a:t>
            </a:r>
          </a:p>
          <a:p>
            <a:pPr lvl="1" eaLnBrk="1" hangingPunct="1">
              <a:lnSpc>
                <a:spcPct val="90000"/>
              </a:lnSpc>
              <a:defRPr/>
            </a:pPr>
            <a:r>
              <a:rPr lang="en-US" sz="2200" dirty="0" err="1"/>
              <a:t>Praat</a:t>
            </a:r>
            <a:r>
              <a:rPr lang="en-US" sz="2200" dirty="0"/>
              <a:t>, Sox, </a:t>
            </a:r>
            <a:r>
              <a:rPr lang="en-US" sz="2200" dirty="0" err="1"/>
              <a:t>WaveSurfer</a:t>
            </a:r>
            <a:r>
              <a:rPr lang="en-US" sz="2200" dirty="0"/>
              <a:t>, Adobe Audition</a:t>
            </a:r>
          </a:p>
          <a:p>
            <a:pPr lvl="1" eaLnBrk="1" hangingPunct="1">
              <a:lnSpc>
                <a:spcPct val="90000"/>
              </a:lnSpc>
              <a:defRPr/>
            </a:pPr>
            <a:r>
              <a:rPr lang="en-US" sz="2200" dirty="0" err="1"/>
              <a:t>Spleeter</a:t>
            </a:r>
            <a:r>
              <a:rPr lang="en-US" sz="2200" dirty="0"/>
              <a:t> and Audacity for removing background noise</a:t>
            </a:r>
          </a:p>
          <a:p>
            <a:pPr lvl="1" eaLnBrk="1" hangingPunct="1">
              <a:lnSpc>
                <a:spcPct val="90000"/>
              </a:lnSpc>
              <a:defRPr/>
            </a:pPr>
            <a:r>
              <a:rPr lang="en-US" sz="2200" dirty="0"/>
              <a:t>Aeneas for aligning text and speech</a:t>
            </a:r>
          </a:p>
          <a:p>
            <a:pPr lvl="1" eaLnBrk="1" hangingPunct="1">
              <a:lnSpc>
                <a:spcPct val="90000"/>
              </a:lnSpc>
              <a:defRPr/>
            </a:pPr>
            <a:r>
              <a:rPr lang="en-US" sz="2000" dirty="0"/>
              <a:t>Please check </a:t>
            </a:r>
            <a:r>
              <a:rPr lang="en-US" sz="2000"/>
              <a:t>the course’s </a:t>
            </a:r>
            <a:r>
              <a:rPr lang="en-US" sz="2000" dirty="0">
                <a:hlinkClick r:id="rId2"/>
              </a:rPr>
              <a:t>Resources</a:t>
            </a:r>
            <a:r>
              <a:rPr lang="en-US" sz="2000" dirty="0"/>
              <a:t> website for more…</a:t>
            </a:r>
          </a:p>
          <a:p>
            <a:endParaRPr lang="en-US" dirty="0"/>
          </a:p>
        </p:txBody>
      </p:sp>
      <p:sp>
        <p:nvSpPr>
          <p:cNvPr id="4" name="Date Placeholder 3">
            <a:extLst>
              <a:ext uri="{FF2B5EF4-FFF2-40B4-BE49-F238E27FC236}">
                <a16:creationId xmlns:a16="http://schemas.microsoft.com/office/drawing/2014/main" id="{7AB8A7DF-B303-3743-87F0-61E7E49B0E1F}"/>
              </a:ext>
            </a:extLst>
          </p:cNvPr>
          <p:cNvSpPr>
            <a:spLocks noGrp="1"/>
          </p:cNvSpPr>
          <p:nvPr>
            <p:ph type="dt" sz="half" idx="10"/>
          </p:nvPr>
        </p:nvSpPr>
        <p:spPr/>
        <p:txBody>
          <a:bodyPr/>
          <a:lstStyle/>
          <a:p>
            <a:pPr>
              <a:defRPr/>
            </a:pPr>
            <a:fld id="{FF09120D-989A-FF45-AAA0-5394A5796601}" type="datetime1">
              <a:rPr lang="en-US" smtClean="0"/>
              <a:t>1/17/23</a:t>
            </a:fld>
            <a:endParaRPr lang="en-US" dirty="0"/>
          </a:p>
        </p:txBody>
      </p:sp>
      <p:sp>
        <p:nvSpPr>
          <p:cNvPr id="5" name="Slide Number Placeholder 4">
            <a:extLst>
              <a:ext uri="{FF2B5EF4-FFF2-40B4-BE49-F238E27FC236}">
                <a16:creationId xmlns:a16="http://schemas.microsoft.com/office/drawing/2014/main" id="{175E3168-57EE-7E47-AD32-1DABB82C9797}"/>
              </a:ext>
            </a:extLst>
          </p:cNvPr>
          <p:cNvSpPr>
            <a:spLocks noGrp="1"/>
          </p:cNvSpPr>
          <p:nvPr>
            <p:ph type="sldNum" sz="quarter" idx="12"/>
          </p:nvPr>
        </p:nvSpPr>
        <p:spPr/>
        <p:txBody>
          <a:bodyPr/>
          <a:lstStyle/>
          <a:p>
            <a:pPr>
              <a:defRPr/>
            </a:pPr>
            <a:fld id="{21716159-5324-1C48-9D26-9FD1A507DCF9}" type="slidenum">
              <a:rPr lang="en-US" smtClean="0"/>
              <a:pPr>
                <a:defRPr/>
              </a:pPr>
              <a:t>12</a:t>
            </a:fld>
            <a:endParaRPr lang="en-US"/>
          </a:p>
        </p:txBody>
      </p:sp>
    </p:spTree>
    <p:extLst>
      <p:ext uri="{BB962C8B-B14F-4D97-AF65-F5344CB8AC3E}">
        <p14:creationId xmlns:p14="http://schemas.microsoft.com/office/powerpoint/2010/main" val="90991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4709-EF13-944D-8135-EF492C9DD1BB}"/>
              </a:ext>
            </a:extLst>
          </p:cNvPr>
          <p:cNvSpPr>
            <a:spLocks noGrp="1"/>
          </p:cNvSpPr>
          <p:nvPr>
            <p:ph type="title"/>
          </p:nvPr>
        </p:nvSpPr>
        <p:spPr/>
        <p:txBody>
          <a:bodyPr/>
          <a:lstStyle/>
          <a:p>
            <a:r>
              <a:rPr lang="en-US" dirty="0"/>
              <a:t>Many Other Speech Applications</a:t>
            </a:r>
          </a:p>
        </p:txBody>
      </p:sp>
      <p:sp>
        <p:nvSpPr>
          <p:cNvPr id="3" name="Content Placeholder 2">
            <a:extLst>
              <a:ext uri="{FF2B5EF4-FFF2-40B4-BE49-F238E27FC236}">
                <a16:creationId xmlns:a16="http://schemas.microsoft.com/office/drawing/2014/main" id="{8B128A9E-92BB-3245-8945-3F4036BF6DDF}"/>
              </a:ext>
            </a:extLst>
          </p:cNvPr>
          <p:cNvSpPr>
            <a:spLocks noGrp="1"/>
          </p:cNvSpPr>
          <p:nvPr>
            <p:ph idx="1"/>
          </p:nvPr>
        </p:nvSpPr>
        <p:spPr>
          <a:xfrm>
            <a:off x="457200" y="1417638"/>
            <a:ext cx="8229600" cy="4708525"/>
          </a:xfrm>
        </p:spPr>
        <p:txBody>
          <a:bodyPr/>
          <a:lstStyle/>
          <a:p>
            <a:pPr eaLnBrk="1" hangingPunct="1">
              <a:lnSpc>
                <a:spcPct val="90000"/>
              </a:lnSpc>
              <a:defRPr/>
            </a:pPr>
            <a:r>
              <a:rPr lang="en-US" sz="2400" dirty="0"/>
              <a:t>Speech to Speech Translation:  Google Translate</a:t>
            </a:r>
          </a:p>
          <a:p>
            <a:pPr eaLnBrk="1" hangingPunct="1">
              <a:lnSpc>
                <a:spcPct val="90000"/>
              </a:lnSpc>
              <a:defRPr/>
            </a:pPr>
            <a:r>
              <a:rPr lang="en-US" sz="2400" dirty="0"/>
              <a:t>Speech Search: Google Voice Search</a:t>
            </a:r>
          </a:p>
          <a:p>
            <a:pPr eaLnBrk="1" hangingPunct="1">
              <a:lnSpc>
                <a:spcPct val="90000"/>
              </a:lnSpc>
              <a:defRPr/>
            </a:pPr>
            <a:r>
              <a:rPr lang="en-US" sz="2400" dirty="0"/>
              <a:t>For government: </a:t>
            </a:r>
          </a:p>
          <a:p>
            <a:pPr lvl="1" eaLnBrk="1" hangingPunct="1">
              <a:lnSpc>
                <a:spcPct val="90000"/>
              </a:lnSpc>
              <a:defRPr/>
            </a:pPr>
            <a:r>
              <a:rPr lang="en-US" sz="2200" dirty="0"/>
              <a:t>Deception detection: false Information detection in news and social media and detecting lying for police, military, and social services</a:t>
            </a:r>
          </a:p>
          <a:p>
            <a:pPr lvl="1" eaLnBrk="1" hangingPunct="1">
              <a:lnSpc>
                <a:spcPct val="90000"/>
              </a:lnSpc>
              <a:defRPr/>
            </a:pPr>
            <a:r>
              <a:rPr lang="en-US" sz="2200" dirty="0"/>
              <a:t>Dialect, language and speaker ID</a:t>
            </a:r>
          </a:p>
          <a:p>
            <a:pPr lvl="1" eaLnBrk="1" hangingPunct="1">
              <a:lnSpc>
                <a:spcPct val="90000"/>
              </a:lnSpc>
              <a:defRPr/>
            </a:pPr>
            <a:r>
              <a:rPr lang="en-US" sz="2200" dirty="0"/>
              <a:t>Creating and detecting trust</a:t>
            </a:r>
          </a:p>
          <a:p>
            <a:pPr lvl="1" eaLnBrk="1" hangingPunct="1">
              <a:lnSpc>
                <a:spcPct val="90000"/>
              </a:lnSpc>
              <a:defRPr/>
            </a:pPr>
            <a:r>
              <a:rPr lang="en-US" sz="2200" dirty="0"/>
              <a:t>Aids for first responders in low resource languages</a:t>
            </a:r>
          </a:p>
          <a:p>
            <a:pPr lvl="1" eaLnBrk="1" hangingPunct="1">
              <a:lnSpc>
                <a:spcPct val="90000"/>
              </a:lnSpc>
              <a:defRPr/>
            </a:pPr>
            <a:r>
              <a:rPr lang="en-US" sz="2200" dirty="0"/>
              <a:t>Communication across cultures/languages</a:t>
            </a:r>
          </a:p>
          <a:p>
            <a:pPr lvl="1"/>
            <a:r>
              <a:rPr lang="en-US" sz="2200" dirty="0"/>
              <a:t>Sleepiness or drunkenness for drivers</a:t>
            </a:r>
          </a:p>
          <a:p>
            <a:pPr eaLnBrk="1" hangingPunct="1">
              <a:lnSpc>
                <a:spcPct val="90000"/>
              </a:lnSpc>
              <a:defRPr/>
            </a:pPr>
            <a:r>
              <a:rPr lang="en-US" sz="2400" dirty="0"/>
              <a:t>For industry</a:t>
            </a:r>
          </a:p>
          <a:p>
            <a:pPr eaLnBrk="1" hangingPunct="1">
              <a:lnSpc>
                <a:spcPct val="90000"/>
              </a:lnSpc>
              <a:defRPr/>
            </a:pPr>
            <a:endParaRPr lang="en-US" sz="2400" dirty="0"/>
          </a:p>
          <a:p>
            <a:endParaRPr lang="en-US" dirty="0"/>
          </a:p>
        </p:txBody>
      </p:sp>
      <p:sp>
        <p:nvSpPr>
          <p:cNvPr id="4" name="Date Placeholder 3">
            <a:extLst>
              <a:ext uri="{FF2B5EF4-FFF2-40B4-BE49-F238E27FC236}">
                <a16:creationId xmlns:a16="http://schemas.microsoft.com/office/drawing/2014/main" id="{2CC9AC92-58AA-CE4B-BC85-460D5F8AC471}"/>
              </a:ext>
            </a:extLst>
          </p:cNvPr>
          <p:cNvSpPr>
            <a:spLocks noGrp="1"/>
          </p:cNvSpPr>
          <p:nvPr>
            <p:ph type="dt" sz="half" idx="10"/>
          </p:nvPr>
        </p:nvSpPr>
        <p:spPr/>
        <p:txBody>
          <a:bodyPr/>
          <a:lstStyle/>
          <a:p>
            <a:pPr>
              <a:defRPr/>
            </a:pPr>
            <a:fld id="{FF09120D-989A-FF45-AAA0-5394A5796601}" type="datetime1">
              <a:rPr lang="en-US" smtClean="0"/>
              <a:t>1/17/23</a:t>
            </a:fld>
            <a:endParaRPr lang="en-US" dirty="0"/>
          </a:p>
        </p:txBody>
      </p:sp>
      <p:sp>
        <p:nvSpPr>
          <p:cNvPr id="5" name="Slide Number Placeholder 4">
            <a:extLst>
              <a:ext uri="{FF2B5EF4-FFF2-40B4-BE49-F238E27FC236}">
                <a16:creationId xmlns:a16="http://schemas.microsoft.com/office/drawing/2014/main" id="{0FE56961-08C0-CA4C-BFF9-58F1A384DA40}"/>
              </a:ext>
            </a:extLst>
          </p:cNvPr>
          <p:cNvSpPr>
            <a:spLocks noGrp="1"/>
          </p:cNvSpPr>
          <p:nvPr>
            <p:ph type="sldNum" sz="quarter" idx="12"/>
          </p:nvPr>
        </p:nvSpPr>
        <p:spPr/>
        <p:txBody>
          <a:bodyPr/>
          <a:lstStyle/>
          <a:p>
            <a:pPr>
              <a:defRPr/>
            </a:pPr>
            <a:fld id="{21716159-5324-1C48-9D26-9FD1A507DCF9}" type="slidenum">
              <a:rPr lang="en-US" smtClean="0"/>
              <a:pPr>
                <a:defRPr/>
              </a:pPr>
              <a:t>13</a:t>
            </a:fld>
            <a:endParaRPr lang="en-US"/>
          </a:p>
        </p:txBody>
      </p:sp>
    </p:spTree>
    <p:extLst>
      <p:ext uri="{BB962C8B-B14F-4D97-AF65-F5344CB8AC3E}">
        <p14:creationId xmlns:p14="http://schemas.microsoft.com/office/powerpoint/2010/main" val="83254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lvl="1" eaLnBrk="1" hangingPunct="1">
              <a:lnSpc>
                <a:spcPct val="90000"/>
              </a:lnSpc>
              <a:defRPr/>
            </a:pPr>
            <a:r>
              <a:rPr lang="en-US" sz="2000" dirty="0"/>
              <a:t>Degree of interest e.g. for salespeople</a:t>
            </a:r>
            <a:endParaRPr lang="en-US" sz="2200" dirty="0"/>
          </a:p>
          <a:p>
            <a:pPr lvl="1" eaLnBrk="1" hangingPunct="1">
              <a:lnSpc>
                <a:spcPct val="90000"/>
              </a:lnSpc>
              <a:defRPr/>
            </a:pPr>
            <a:r>
              <a:rPr lang="en-US" sz="2200" dirty="0"/>
              <a:t>Spoken Dialogue Systems: Siri, Alexa, Cortana, Google Home, Echo</a:t>
            </a:r>
          </a:p>
          <a:p>
            <a:pPr lvl="1" eaLnBrk="1" hangingPunct="1">
              <a:lnSpc>
                <a:spcPct val="90000"/>
              </a:lnSpc>
              <a:defRPr/>
            </a:pPr>
            <a:r>
              <a:rPr lang="en-US" sz="2200" dirty="0"/>
              <a:t>Recognizing or generating emotion, e.g.</a:t>
            </a:r>
          </a:p>
          <a:p>
            <a:pPr lvl="2"/>
            <a:r>
              <a:rPr lang="en-US" sz="2200" dirty="0"/>
              <a:t>Recognizing anger/frustration in dialogue systems</a:t>
            </a:r>
          </a:p>
          <a:p>
            <a:pPr lvl="2"/>
            <a:r>
              <a:rPr lang="en-US" sz="2200" dirty="0"/>
              <a:t>Generating excitement/fear in games</a:t>
            </a:r>
          </a:p>
          <a:p>
            <a:pPr lvl="1"/>
            <a:r>
              <a:rPr lang="en-US" sz="2200" dirty="0"/>
              <a:t>Tutoring systems: </a:t>
            </a:r>
            <a:r>
              <a:rPr lang="en-US" sz="2200" dirty="0">
                <a:hlinkClick r:id="rId3"/>
              </a:rPr>
              <a:t>Duolingo</a:t>
            </a:r>
            <a:r>
              <a:rPr lang="en-US" sz="2200" dirty="0"/>
              <a:t> (uses Chrome to handle speech) </a:t>
            </a:r>
          </a:p>
          <a:p>
            <a:r>
              <a:rPr lang="en-US" sz="2400" dirty="0"/>
              <a:t>For society</a:t>
            </a:r>
          </a:p>
          <a:p>
            <a:pPr lvl="1" eaLnBrk="1" hangingPunct="1">
              <a:lnSpc>
                <a:spcPct val="90000"/>
              </a:lnSpc>
              <a:defRPr/>
            </a:pPr>
            <a:r>
              <a:rPr lang="en-US" sz="2200" dirty="0"/>
              <a:t>Accessibility:  Web access for visually or manually challenged, </a:t>
            </a:r>
            <a:r>
              <a:rPr lang="en-US" sz="2200" dirty="0" err="1"/>
              <a:t>TTS’d</a:t>
            </a:r>
            <a:r>
              <a:rPr lang="en-US" sz="2200" dirty="0"/>
              <a:t> audio books, </a:t>
            </a:r>
            <a:r>
              <a:rPr lang="en-US" sz="2200" dirty="0">
                <a:hlinkClick r:id="rId4"/>
              </a:rPr>
              <a:t>MeowTalk</a:t>
            </a:r>
            <a:endParaRPr lang="en-US" sz="2200" dirty="0"/>
          </a:p>
          <a:p>
            <a:pPr lvl="1" eaLnBrk="1" hangingPunct="1">
              <a:lnSpc>
                <a:spcPct val="90000"/>
              </a:lnSpc>
              <a:defRPr/>
            </a:pPr>
            <a:r>
              <a:rPr lang="en-US" sz="2200" dirty="0"/>
              <a:t>Voices for people who </a:t>
            </a:r>
            <a:r>
              <a:rPr lang="en-US" sz="2200" dirty="0">
                <a:hlinkClick r:id="rId5"/>
              </a:rPr>
              <a:t>cannot speak clearly (Parrotron) </a:t>
            </a:r>
            <a:r>
              <a:rPr lang="en-US" sz="2200" dirty="0"/>
              <a:t>or who have never been able to speak at all (</a:t>
            </a:r>
            <a:r>
              <a:rPr lang="en-US" sz="2200" dirty="0">
                <a:hlinkClick r:id="rId6"/>
              </a:rPr>
              <a:t>Vocalid:Kids</a:t>
            </a:r>
            <a:r>
              <a:rPr lang="en-US" sz="2200" dirty="0"/>
              <a:t>) or who are losing their voice (</a:t>
            </a:r>
            <a:r>
              <a:rPr lang="en-US" sz="2200" dirty="0">
                <a:hlinkClick r:id="rId7"/>
              </a:rPr>
              <a:t>Vocalid: Elderly</a:t>
            </a:r>
            <a:r>
              <a:rPr lang="en-US" sz="2200" dirty="0"/>
              <a:t>):</a:t>
            </a:r>
          </a:p>
          <a:p>
            <a:pPr lvl="1" eaLnBrk="1" hangingPunct="1">
              <a:lnSpc>
                <a:spcPct val="90000"/>
              </a:lnSpc>
              <a:defRPr/>
            </a:pPr>
            <a:r>
              <a:rPr lang="en-US" sz="2200" dirty="0"/>
              <a:t>Recognizing confidence vs. uncertainty in tutoring systems</a:t>
            </a:r>
          </a:p>
          <a:p>
            <a:pPr lvl="1" eaLnBrk="1" hangingPunct="1">
              <a:lnSpc>
                <a:spcPct val="90000"/>
              </a:lnSpc>
              <a:defRPr/>
            </a:pPr>
            <a:endParaRPr lang="en-US" sz="2200" dirty="0"/>
          </a:p>
          <a:p>
            <a:pPr lvl="3"/>
            <a:endParaRPr lang="en-US" dirty="0"/>
          </a:p>
          <a:p>
            <a:pPr lvl="1" eaLnBrk="1" hangingPunct="1">
              <a:lnSpc>
                <a:spcPct val="90000"/>
              </a:lnSpc>
              <a:defRPr/>
            </a:pPr>
            <a:endParaRPr lang="en-US" dirty="0"/>
          </a:p>
        </p:txBody>
      </p:sp>
      <p:sp>
        <p:nvSpPr>
          <p:cNvPr id="4" name="Date Placeholder 3"/>
          <p:cNvSpPr>
            <a:spLocks noGrp="1"/>
          </p:cNvSpPr>
          <p:nvPr>
            <p:ph type="dt" sz="half" idx="10"/>
          </p:nvPr>
        </p:nvSpPr>
        <p:spPr/>
        <p:txBody>
          <a:bodyPr/>
          <a:lstStyle/>
          <a:p>
            <a:pPr>
              <a:defRPr/>
            </a:pPr>
            <a:fld id="{F89FBEB7-FC3B-F343-948F-31737D9CA998}" type="datetime1">
              <a:rPr lang="en-US" smtClean="0"/>
              <a:t>1/17/23</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14</a:t>
            </a:fld>
            <a:endParaRPr lang="en-US"/>
          </a:p>
        </p:txBody>
      </p:sp>
    </p:spTree>
    <p:extLst>
      <p:ext uri="{BB962C8B-B14F-4D97-AF65-F5344CB8AC3E}">
        <p14:creationId xmlns:p14="http://schemas.microsoft.com/office/powerpoint/2010/main" val="2046617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lvl="1"/>
            <a:r>
              <a:rPr lang="en-US" sz="2200" dirty="0"/>
              <a:t>Medical diagnosis e.g. depression, aphasia, schizophrenia</a:t>
            </a:r>
          </a:p>
          <a:p>
            <a:pPr lvl="1"/>
            <a:r>
              <a:rPr lang="en-US" sz="2200" dirty="0"/>
              <a:t>Charisma for politicians, religious leaders, startup leaders </a:t>
            </a:r>
            <a:r>
              <a:rPr lang="mr-IN" sz="2200" dirty="0"/>
              <a:t>–</a:t>
            </a:r>
            <a:r>
              <a:rPr lang="en-US" sz="2200" dirty="0"/>
              <a:t> and conversational systems</a:t>
            </a:r>
          </a:p>
          <a:p>
            <a:endParaRPr lang="en-US" dirty="0"/>
          </a:p>
        </p:txBody>
      </p:sp>
      <p:sp>
        <p:nvSpPr>
          <p:cNvPr id="2" name="Date Placeholder 1">
            <a:extLst>
              <a:ext uri="{FF2B5EF4-FFF2-40B4-BE49-F238E27FC236}">
                <a16:creationId xmlns:a16="http://schemas.microsoft.com/office/drawing/2014/main" id="{272EA52E-BD66-0445-80BC-BA06B9C94FC0}"/>
              </a:ext>
            </a:extLst>
          </p:cNvPr>
          <p:cNvSpPr>
            <a:spLocks noGrp="1"/>
          </p:cNvSpPr>
          <p:nvPr>
            <p:ph type="dt" sz="half" idx="10"/>
          </p:nvPr>
        </p:nvSpPr>
        <p:spPr/>
        <p:txBody>
          <a:bodyPr/>
          <a:lstStyle/>
          <a:p>
            <a:pPr>
              <a:defRPr/>
            </a:pPr>
            <a:fld id="{BDABF766-A4CB-A945-9F44-82E82301440D}" type="datetime1">
              <a:rPr lang="en-US" smtClean="0"/>
              <a:t>1/17/23</a:t>
            </a:fld>
            <a:endParaRPr lang="en-US" dirty="0"/>
          </a:p>
        </p:txBody>
      </p:sp>
      <p:sp>
        <p:nvSpPr>
          <p:cNvPr id="4" name="Slide Number Placeholder 3">
            <a:extLst>
              <a:ext uri="{FF2B5EF4-FFF2-40B4-BE49-F238E27FC236}">
                <a16:creationId xmlns:a16="http://schemas.microsoft.com/office/drawing/2014/main" id="{5982443E-F164-634C-B9A1-A538750BA59C}"/>
              </a:ext>
            </a:extLst>
          </p:cNvPr>
          <p:cNvSpPr>
            <a:spLocks noGrp="1"/>
          </p:cNvSpPr>
          <p:nvPr>
            <p:ph type="sldNum" sz="quarter" idx="12"/>
          </p:nvPr>
        </p:nvSpPr>
        <p:spPr/>
        <p:txBody>
          <a:bodyPr/>
          <a:lstStyle/>
          <a:p>
            <a:pPr>
              <a:defRPr/>
            </a:pPr>
            <a:fld id="{21716159-5324-1C48-9D26-9FD1A507DCF9}" type="slidenum">
              <a:rPr lang="en-US" smtClean="0"/>
              <a:pPr>
                <a:defRPr/>
              </a:pPr>
              <a:t>15</a:t>
            </a:fld>
            <a:endParaRPr lang="en-US"/>
          </a:p>
        </p:txBody>
      </p:sp>
    </p:spTree>
    <p:extLst>
      <p:ext uri="{BB962C8B-B14F-4D97-AF65-F5344CB8AC3E}">
        <p14:creationId xmlns:p14="http://schemas.microsoft.com/office/powerpoint/2010/main" val="66689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will Learn in This Class</a:t>
            </a:r>
          </a:p>
        </p:txBody>
      </p:sp>
      <p:sp>
        <p:nvSpPr>
          <p:cNvPr id="3" name="Content Placeholder 2"/>
          <p:cNvSpPr>
            <a:spLocks noGrp="1"/>
          </p:cNvSpPr>
          <p:nvPr>
            <p:ph idx="1"/>
          </p:nvPr>
        </p:nvSpPr>
        <p:spPr>
          <a:xfrm>
            <a:off x="457200" y="1417638"/>
            <a:ext cx="8229600" cy="4708525"/>
          </a:xfrm>
        </p:spPr>
        <p:txBody>
          <a:bodyPr/>
          <a:lstStyle/>
          <a:p>
            <a:r>
              <a:rPr lang="en-US" dirty="0"/>
              <a:t>By the end of the course, you should be able to:</a:t>
            </a:r>
          </a:p>
          <a:p>
            <a:pPr lvl="1"/>
            <a:r>
              <a:rPr lang="en-US" sz="2400" dirty="0"/>
              <a:t>Understand more about these speech applications and how they work</a:t>
            </a:r>
          </a:p>
          <a:p>
            <a:pPr lvl="1"/>
            <a:r>
              <a:rPr lang="en-US" sz="2400" dirty="0"/>
              <a:t>Analyze acoustic and prosodic features of speech and connect these with text information (and sometimes visual features)</a:t>
            </a:r>
          </a:p>
          <a:p>
            <a:pPr lvl="1"/>
            <a:r>
              <a:rPr lang="en-US" sz="2400" dirty="0"/>
              <a:t>Analyze and classify corpora using these features to identify different types of information (dialogue acts, emotion)</a:t>
            </a:r>
          </a:p>
          <a:p>
            <a:pPr lvl="1"/>
            <a:r>
              <a:rPr lang="en-US" sz="2400" dirty="0"/>
              <a:t>Evaluate research papers on spoken language processing and produce useful questions about them</a:t>
            </a:r>
          </a:p>
          <a:p>
            <a:pPr lvl="1"/>
            <a:endParaRPr lang="en-US" sz="2400"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16</a:t>
            </a:fld>
            <a:endParaRPr lang="en-US"/>
          </a:p>
        </p:txBody>
      </p:sp>
      <p:sp>
        <p:nvSpPr>
          <p:cNvPr id="5" name="Rectangle 4"/>
          <p:cNvSpPr/>
          <p:nvPr/>
        </p:nvSpPr>
        <p:spPr>
          <a:xfrm>
            <a:off x="4450813" y="3244334"/>
            <a:ext cx="242374" cy="369332"/>
          </a:xfrm>
          <a:prstGeom prst="rect">
            <a:avLst/>
          </a:prstGeom>
        </p:spPr>
        <p:txBody>
          <a:bodyPr wrap="none">
            <a:spAutoFit/>
          </a:bodyPr>
          <a:lstStyle/>
          <a:p>
            <a:r>
              <a:rPr lang="sk-SK" dirty="0">
                <a:solidFill>
                  <a:srgbClr val="000000"/>
                </a:solidFill>
                <a:latin typeface="-webkit-standard" charset="0"/>
              </a:rPr>
              <a:t> </a:t>
            </a:r>
            <a:endParaRPr lang="en-US" dirty="0"/>
          </a:p>
        </p:txBody>
      </p:sp>
      <p:sp>
        <p:nvSpPr>
          <p:cNvPr id="6" name="Date Placeholder 5">
            <a:extLst>
              <a:ext uri="{FF2B5EF4-FFF2-40B4-BE49-F238E27FC236}">
                <a16:creationId xmlns:a16="http://schemas.microsoft.com/office/drawing/2014/main" id="{9471F5FD-F205-BA49-9FD5-56D7B80E7DD7}"/>
              </a:ext>
            </a:extLst>
          </p:cNvPr>
          <p:cNvSpPr>
            <a:spLocks noGrp="1"/>
          </p:cNvSpPr>
          <p:nvPr>
            <p:ph type="dt" sz="half" idx="10"/>
          </p:nvPr>
        </p:nvSpPr>
        <p:spPr/>
        <p:txBody>
          <a:bodyPr/>
          <a:lstStyle/>
          <a:p>
            <a:pPr>
              <a:defRPr/>
            </a:pPr>
            <a:fld id="{E2A5F621-9A16-364A-A83C-92CD45EA3C50}" type="datetime1">
              <a:rPr lang="en-US" smtClean="0"/>
              <a:t>1/17/23</a:t>
            </a:fld>
            <a:endParaRPr lang="en-US" dirty="0"/>
          </a:p>
        </p:txBody>
      </p:sp>
    </p:spTree>
    <p:extLst>
      <p:ext uri="{BB962C8B-B14F-4D97-AF65-F5344CB8AC3E}">
        <p14:creationId xmlns:p14="http://schemas.microsoft.com/office/powerpoint/2010/main" val="63794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Know/Have before You Start</a:t>
            </a:r>
          </a:p>
        </p:txBody>
      </p:sp>
      <p:sp>
        <p:nvSpPr>
          <p:cNvPr id="3" name="Content Placeholder 2"/>
          <p:cNvSpPr>
            <a:spLocks noGrp="1"/>
          </p:cNvSpPr>
          <p:nvPr>
            <p:ph idx="1"/>
          </p:nvPr>
        </p:nvSpPr>
        <p:spPr/>
        <p:txBody>
          <a:bodyPr/>
          <a:lstStyle/>
          <a:p>
            <a:r>
              <a:rPr lang="en-US" dirty="0"/>
              <a:t>A laptop or access to a computer (hopefully a Mac but</a:t>
            </a:r>
            <a:r>
              <a:rPr lang="mr-IN" dirty="0"/>
              <a:t>…</a:t>
            </a:r>
            <a:r>
              <a:rPr lang="en-US" dirty="0"/>
              <a:t>)</a:t>
            </a:r>
          </a:p>
          <a:p>
            <a:r>
              <a:rPr lang="en-US" dirty="0"/>
              <a:t>Headphones with a close-talking mic for recording</a:t>
            </a:r>
          </a:p>
          <a:p>
            <a:r>
              <a:rPr lang="en-US" dirty="0"/>
              <a:t>Some knowledge of NLP or speech processing or linguistics</a:t>
            </a:r>
          </a:p>
          <a:p>
            <a:r>
              <a:rPr lang="en-US" dirty="0"/>
              <a:t>Some experience using Machine Learning (not necessarily Deep Learning) </a:t>
            </a:r>
            <a:r>
              <a:rPr lang="mr-IN" dirty="0"/>
              <a:t>–</a:t>
            </a:r>
            <a:r>
              <a:rPr lang="en-US" dirty="0"/>
              <a:t> </a:t>
            </a:r>
            <a:r>
              <a:rPr lang="en-US" dirty="0" err="1"/>
              <a:t>scikit-learn.org</a:t>
            </a:r>
            <a:r>
              <a:rPr lang="en-US" dirty="0"/>
              <a:t>, e.g.</a:t>
            </a:r>
          </a:p>
          <a:p>
            <a:endParaRPr lang="en-US" dirty="0"/>
          </a:p>
        </p:txBody>
      </p:sp>
      <p:sp>
        <p:nvSpPr>
          <p:cNvPr id="4" name="Date Placeholder 3"/>
          <p:cNvSpPr>
            <a:spLocks noGrp="1"/>
          </p:cNvSpPr>
          <p:nvPr>
            <p:ph type="dt" sz="half" idx="10"/>
          </p:nvPr>
        </p:nvSpPr>
        <p:spPr/>
        <p:txBody>
          <a:bodyPr/>
          <a:lstStyle/>
          <a:p>
            <a:pPr>
              <a:defRPr/>
            </a:pPr>
            <a:fld id="{DF37E45D-B72C-A346-973E-6B3AA9ECA403}" type="datetime1">
              <a:rPr lang="en-US" smtClean="0"/>
              <a:t>1/17/23</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17</a:t>
            </a:fld>
            <a:endParaRPr lang="en-US"/>
          </a:p>
        </p:txBody>
      </p:sp>
    </p:spTree>
    <p:extLst>
      <p:ext uri="{BB962C8B-B14F-4D97-AF65-F5344CB8AC3E}">
        <p14:creationId xmlns:p14="http://schemas.microsoft.com/office/powerpoint/2010/main" val="17924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Syllabus Overview</a:t>
            </a:r>
            <a:endParaRPr/>
          </a:p>
        </p:txBody>
      </p:sp>
      <p:sp>
        <p:nvSpPr>
          <p:cNvPr id="175" name="Google Shape;175;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u="sng" dirty="0">
                <a:solidFill>
                  <a:schemeClr val="hlink"/>
                </a:solidFill>
                <a:hlinkClick r:id="rId3"/>
              </a:rPr>
              <a:t>Course syllabus</a:t>
            </a:r>
            <a:endParaRPr dirty="0"/>
          </a:p>
          <a:p>
            <a:pPr marL="342900" lvl="0" indent="-342900" algn="l" rtl="0">
              <a:spcBef>
                <a:spcPts val="560"/>
              </a:spcBef>
              <a:spcAft>
                <a:spcPts val="0"/>
              </a:spcAft>
              <a:buClr>
                <a:schemeClr val="dk1"/>
              </a:buClr>
              <a:buSzPts val="2800"/>
              <a:buFont typeface="Arial"/>
              <a:buChar char="•"/>
            </a:pPr>
            <a:r>
              <a:rPr lang="en-US" dirty="0"/>
              <a:t>Part 1: basic concepts, tools, analysis approaches</a:t>
            </a:r>
            <a:endParaRPr dirty="0"/>
          </a:p>
          <a:p>
            <a:pPr marL="742950" lvl="1" indent="-285750" algn="l" rtl="0">
              <a:spcBef>
                <a:spcPts val="560"/>
              </a:spcBef>
              <a:spcAft>
                <a:spcPts val="0"/>
              </a:spcAft>
              <a:buClr>
                <a:schemeClr val="dk1"/>
              </a:buClr>
              <a:buSzPts val="2800"/>
              <a:buFont typeface="Arial"/>
              <a:buChar char="–"/>
            </a:pPr>
            <a:r>
              <a:rPr lang="en-US" sz="2400" dirty="0"/>
              <a:t>Acoustics, prosody, tools, TTS, ASR, dialogue systems</a:t>
            </a:r>
            <a:endParaRPr sz="2400" dirty="0"/>
          </a:p>
          <a:p>
            <a:pPr marL="342900" lvl="0" indent="-342900" algn="l" rtl="0">
              <a:spcBef>
                <a:spcPts val="560"/>
              </a:spcBef>
              <a:spcAft>
                <a:spcPts val="0"/>
              </a:spcAft>
              <a:buClr>
                <a:schemeClr val="dk1"/>
              </a:buClr>
              <a:buSzPts val="2800"/>
              <a:buFont typeface="Arial"/>
              <a:buChar char="•"/>
            </a:pPr>
            <a:r>
              <a:rPr lang="en-US" dirty="0"/>
              <a:t>Part 2: speech analysis applications</a:t>
            </a:r>
            <a:endParaRPr dirty="0"/>
          </a:p>
          <a:p>
            <a:pPr lvl="1">
              <a:spcBef>
                <a:spcPts val="560"/>
              </a:spcBef>
              <a:spcAft>
                <a:spcPts val="0"/>
              </a:spcAft>
              <a:buClr>
                <a:schemeClr val="dk1"/>
              </a:buClr>
              <a:buSzPts val="2800"/>
              <a:buFont typeface="Arial"/>
              <a:buChar char="–"/>
            </a:pPr>
            <a:r>
              <a:rPr lang="en-US" sz="2400" dirty="0"/>
              <a:t>Charisma, deception, dialogue acts, emotion, empathy, entrainment, humor, mental state, personality, mental state, radicalization, sentiment, sarcasm, trust</a:t>
            </a:r>
            <a:endParaRPr sz="2400" dirty="0"/>
          </a:p>
        </p:txBody>
      </p:sp>
      <p:sp>
        <p:nvSpPr>
          <p:cNvPr id="176" name="Google Shape;176;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2" name="Date Placeholder 1">
            <a:extLst>
              <a:ext uri="{FF2B5EF4-FFF2-40B4-BE49-F238E27FC236}">
                <a16:creationId xmlns:a16="http://schemas.microsoft.com/office/drawing/2014/main" id="{B57C0097-7E9D-9247-AA53-681BDB926EB2}"/>
              </a:ext>
            </a:extLst>
          </p:cNvPr>
          <p:cNvSpPr>
            <a:spLocks noGrp="1"/>
          </p:cNvSpPr>
          <p:nvPr>
            <p:ph type="dt" sz="half" idx="10"/>
          </p:nvPr>
        </p:nvSpPr>
        <p:spPr/>
        <p:txBody>
          <a:bodyPr/>
          <a:lstStyle/>
          <a:p>
            <a:pPr>
              <a:defRPr/>
            </a:pPr>
            <a:fld id="{17341782-28A3-3F4C-9C9A-33DBF68C656A}" type="datetime1">
              <a:rPr lang="en-US" smtClean="0"/>
              <a:t>1/17/23</a:t>
            </a:fld>
            <a:endParaRPr lang="en-US" dirty="0"/>
          </a:p>
        </p:txBody>
      </p:sp>
    </p:spTree>
    <p:extLst>
      <p:ext uri="{BB962C8B-B14F-4D97-AF65-F5344CB8AC3E}">
        <p14:creationId xmlns:p14="http://schemas.microsoft.com/office/powerpoint/2010/main" val="32960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Grade breakdown</a:t>
            </a:r>
            <a:endParaRPr/>
          </a:p>
        </p:txBody>
      </p:sp>
      <p:sp>
        <p:nvSpPr>
          <p:cNvPr id="182" name="Google Shape;182;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2800"/>
              <a:buFont typeface="Arial"/>
              <a:buNone/>
            </a:pPr>
            <a:r>
              <a:rPr lang="en-US" dirty="0"/>
              <a:t>20% 	Weekly posts</a:t>
            </a:r>
            <a:endParaRPr dirty="0"/>
          </a:p>
          <a:p>
            <a:pPr marL="0" lvl="0" indent="0" algn="l" rtl="0">
              <a:spcBef>
                <a:spcPts val="560"/>
              </a:spcBef>
              <a:spcAft>
                <a:spcPts val="0"/>
              </a:spcAft>
              <a:buClr>
                <a:schemeClr val="dk1"/>
              </a:buClr>
              <a:buSzPts val="2800"/>
              <a:buFont typeface="Arial"/>
              <a:buNone/>
            </a:pPr>
            <a:r>
              <a:rPr lang="en-US" dirty="0"/>
              <a:t>20% 	HW 1</a:t>
            </a:r>
            <a:endParaRPr dirty="0"/>
          </a:p>
          <a:p>
            <a:pPr marL="0" lvl="0" indent="0" algn="l" rtl="0">
              <a:spcBef>
                <a:spcPts val="560"/>
              </a:spcBef>
              <a:spcAft>
                <a:spcPts val="0"/>
              </a:spcAft>
              <a:buClr>
                <a:schemeClr val="dk1"/>
              </a:buClr>
              <a:buSzPts val="2800"/>
              <a:buFont typeface="Arial"/>
              <a:buNone/>
            </a:pPr>
            <a:r>
              <a:rPr lang="en-US" dirty="0"/>
              <a:t>30% 	HW 2</a:t>
            </a:r>
            <a:endParaRPr dirty="0"/>
          </a:p>
          <a:p>
            <a:pPr marL="0" lvl="0" indent="0" algn="l" rtl="0">
              <a:spcBef>
                <a:spcPts val="560"/>
              </a:spcBef>
              <a:spcAft>
                <a:spcPts val="0"/>
              </a:spcAft>
              <a:buClr>
                <a:schemeClr val="dk1"/>
              </a:buClr>
              <a:buSzPts val="2800"/>
              <a:buFont typeface="Arial"/>
              <a:buNone/>
            </a:pPr>
            <a:r>
              <a:rPr lang="en-US"/>
              <a:t>30% </a:t>
            </a:r>
            <a:r>
              <a:rPr lang="en-US" dirty="0"/>
              <a:t>	HW 3</a:t>
            </a:r>
          </a:p>
        </p:txBody>
      </p:sp>
      <p:sp>
        <p:nvSpPr>
          <p:cNvPr id="183" name="Google Shape;18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9913D57B-75D7-D547-AC45-AA832E5376DD}" type="datetime1">
              <a:rPr lang="en-US" smtClean="0"/>
              <a:t>1/17/23</a:t>
            </a:fld>
            <a:endParaRPr/>
          </a:p>
        </p:txBody>
      </p:sp>
      <p:sp>
        <p:nvSpPr>
          <p:cNvPr id="184" name="Google Shape;184;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73907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738932-6CD3-4C4B-B8C4-2FDD3944DEBE}"/>
              </a:ext>
            </a:extLst>
          </p:cNvPr>
          <p:cNvSpPr>
            <a:spLocks noGrp="1"/>
          </p:cNvSpPr>
          <p:nvPr>
            <p:ph type="ctrTitle"/>
          </p:nvPr>
        </p:nvSpPr>
        <p:spPr/>
        <p:txBody>
          <a:bodyPr/>
          <a:lstStyle/>
          <a:p>
            <a:r>
              <a:rPr lang="en-US" dirty="0"/>
              <a:t>Welcome to the Course!</a:t>
            </a:r>
          </a:p>
        </p:txBody>
      </p:sp>
      <p:sp>
        <p:nvSpPr>
          <p:cNvPr id="7" name="Subtitle 6">
            <a:extLst>
              <a:ext uri="{FF2B5EF4-FFF2-40B4-BE49-F238E27FC236}">
                <a16:creationId xmlns:a16="http://schemas.microsoft.com/office/drawing/2014/main" id="{974476D1-4018-4F4E-98B3-248481B84EAD}"/>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B5CDBB4D-2122-1E4A-A0A5-869D205A3FC7}"/>
              </a:ext>
            </a:extLst>
          </p:cNvPr>
          <p:cNvSpPr>
            <a:spLocks noGrp="1"/>
          </p:cNvSpPr>
          <p:nvPr>
            <p:ph type="dt" sz="half" idx="10"/>
          </p:nvPr>
        </p:nvSpPr>
        <p:spPr/>
        <p:txBody>
          <a:bodyPr/>
          <a:lstStyle/>
          <a:p>
            <a:pPr>
              <a:defRPr/>
            </a:pPr>
            <a:fld id="{FF09120D-989A-FF45-AAA0-5394A5796601}" type="datetime1">
              <a:rPr lang="en-US" smtClean="0"/>
              <a:t>1/17/23</a:t>
            </a:fld>
            <a:endParaRPr lang="en-US" dirty="0"/>
          </a:p>
        </p:txBody>
      </p:sp>
      <p:sp>
        <p:nvSpPr>
          <p:cNvPr id="5" name="Slide Number Placeholder 4">
            <a:extLst>
              <a:ext uri="{FF2B5EF4-FFF2-40B4-BE49-F238E27FC236}">
                <a16:creationId xmlns:a16="http://schemas.microsoft.com/office/drawing/2014/main" id="{B9B76633-DB89-E543-A40F-653B309B287E}"/>
              </a:ext>
            </a:extLst>
          </p:cNvPr>
          <p:cNvSpPr>
            <a:spLocks noGrp="1"/>
          </p:cNvSpPr>
          <p:nvPr>
            <p:ph type="sldNum" sz="quarter" idx="12"/>
          </p:nvPr>
        </p:nvSpPr>
        <p:spPr/>
        <p:txBody>
          <a:bodyPr/>
          <a:lstStyle/>
          <a:p>
            <a:pPr>
              <a:defRPr/>
            </a:pPr>
            <a:fld id="{21716159-5324-1C48-9D26-9FD1A507DCF9}" type="slidenum">
              <a:rPr lang="en-US" smtClean="0"/>
              <a:pPr>
                <a:defRPr/>
              </a:pPr>
              <a:t>2</a:t>
            </a:fld>
            <a:endParaRPr lang="en-US"/>
          </a:p>
        </p:txBody>
      </p:sp>
    </p:spTree>
    <p:extLst>
      <p:ext uri="{BB962C8B-B14F-4D97-AF65-F5344CB8AC3E}">
        <p14:creationId xmlns:p14="http://schemas.microsoft.com/office/powerpoint/2010/main" val="44752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Readings</a:t>
            </a:r>
            <a:endParaRPr dirty="0"/>
          </a:p>
        </p:txBody>
      </p:sp>
      <p:sp>
        <p:nvSpPr>
          <p:cNvPr id="190" name="Google Shape;190;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Textbook </a:t>
            </a:r>
            <a:endParaRPr dirty="0"/>
          </a:p>
          <a:p>
            <a:pPr marL="742950" lvl="1" indent="-285750" algn="l" rtl="0">
              <a:spcBef>
                <a:spcPts val="560"/>
              </a:spcBef>
              <a:spcAft>
                <a:spcPts val="0"/>
              </a:spcAft>
              <a:buClr>
                <a:schemeClr val="dk1"/>
              </a:buClr>
              <a:buSzPts val="2800"/>
              <a:buFont typeface="Arial"/>
              <a:buChar char="–"/>
            </a:pPr>
            <a:r>
              <a:rPr lang="en-US" dirty="0"/>
              <a:t>Required: Speech and Language Processing, </a:t>
            </a:r>
            <a:r>
              <a:rPr lang="en-US" dirty="0" err="1"/>
              <a:t>Jurafsky</a:t>
            </a:r>
            <a:r>
              <a:rPr lang="en-US" dirty="0"/>
              <a:t> &amp; Martin (</a:t>
            </a:r>
            <a:r>
              <a:rPr lang="en-US" dirty="0">
                <a:solidFill>
                  <a:schemeClr val="hlink"/>
                </a:solidFill>
                <a:hlinkClick r:id="rId3"/>
              </a:rPr>
              <a:t>use links from course syllabus</a:t>
            </a:r>
            <a:r>
              <a:rPr lang="en-US" dirty="0"/>
              <a:t>)</a:t>
            </a:r>
            <a:endParaRPr dirty="0"/>
          </a:p>
          <a:p>
            <a:pPr marL="742950" lvl="1" indent="-285750" algn="l" rtl="0">
              <a:spcBef>
                <a:spcPts val="560"/>
              </a:spcBef>
              <a:spcAft>
                <a:spcPts val="0"/>
              </a:spcAft>
              <a:buClr>
                <a:schemeClr val="dk1"/>
              </a:buClr>
              <a:buSzPts val="2800"/>
              <a:buFont typeface="Arial"/>
              <a:buChar char="–"/>
            </a:pPr>
            <a:r>
              <a:rPr lang="en-US" dirty="0"/>
              <a:t>Optional: Acoustic and Auditory Phonetics, Keith Johnson (3</a:t>
            </a:r>
            <a:r>
              <a:rPr lang="en-US" baseline="30000" dirty="0"/>
              <a:t>rd</a:t>
            </a:r>
            <a:r>
              <a:rPr lang="en-US" dirty="0"/>
              <a:t> edition)</a:t>
            </a:r>
            <a:endParaRPr dirty="0"/>
          </a:p>
          <a:p>
            <a:pPr marL="342900" lvl="0" indent="-342900" algn="l" rtl="0">
              <a:spcBef>
                <a:spcPts val="560"/>
              </a:spcBef>
              <a:spcAft>
                <a:spcPts val="0"/>
              </a:spcAft>
              <a:buClr>
                <a:schemeClr val="dk1"/>
              </a:buClr>
              <a:buSzPts val="2800"/>
              <a:buFont typeface="Arial"/>
              <a:buChar char="•"/>
            </a:pPr>
            <a:r>
              <a:rPr lang="en-US" dirty="0"/>
              <a:t>Conference papers and journal articles (all links in syllabus)</a:t>
            </a:r>
            <a:endParaRPr dirty="0"/>
          </a:p>
        </p:txBody>
      </p:sp>
      <p:sp>
        <p:nvSpPr>
          <p:cNvPr id="191" name="Google Shape;191;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5581C2ED-6E63-D741-A04D-1510A82C2F6C}" type="datetime1">
              <a:rPr lang="en-US" smtClean="0"/>
              <a:t>1/17/23</a:t>
            </a:fld>
            <a:endParaRPr/>
          </a:p>
        </p:txBody>
      </p:sp>
      <p:sp>
        <p:nvSpPr>
          <p:cNvPr id="192" name="Google Shape;192;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93678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Posts</a:t>
            </a:r>
            <a:endParaRPr dirty="0"/>
          </a:p>
        </p:txBody>
      </p:sp>
      <p:sp>
        <p:nvSpPr>
          <p:cNvPr id="198" name="Google Shape;198;p26"/>
          <p:cNvSpPr txBox="1">
            <a:spLocks noGrp="1"/>
          </p:cNvSpPr>
          <p:nvPr>
            <p:ph type="body" idx="1"/>
          </p:nvPr>
        </p:nvSpPr>
        <p:spPr>
          <a:xfrm>
            <a:off x="457200" y="1295400"/>
            <a:ext cx="8229600" cy="4949825"/>
          </a:xfrm>
          <a:prstGeom prst="rect">
            <a:avLst/>
          </a:prstGeom>
          <a:noFill/>
          <a:ln>
            <a:noFill/>
          </a:ln>
        </p:spPr>
        <p:txBody>
          <a:bodyPr spcFirstLastPara="1" wrap="square" lIns="91425" tIns="45700" rIns="91425" bIns="45700" anchor="t" anchorCtr="0">
            <a:noAutofit/>
          </a:bodyPr>
          <a:lstStyle/>
          <a:p>
            <a:r>
              <a:rPr lang="en-US" sz="2400" dirty="0"/>
              <a:t>For weekly Reading Assignments:  please provide 100-200 words (in several sentences) for each positive and each negative aspect of each assigned paper or chapter; this will give us a better chance to assess the quality of your responses.  </a:t>
            </a:r>
          </a:p>
          <a:p>
            <a:pPr lvl="1"/>
            <a:r>
              <a:rPr lang="en-US" sz="2400" dirty="0"/>
              <a:t>For some Assignments you will also be asked to provide “</a:t>
            </a:r>
            <a:r>
              <a:rPr lang="en-US" sz="2400" dirty="0">
                <a:effectLst/>
              </a:rPr>
              <a:t>an insightful and potentially challenging question about one of the readings</a:t>
            </a:r>
            <a:r>
              <a:rPr lang="en-US" dirty="0">
                <a:effectLst/>
              </a:rPr>
              <a:t>.” </a:t>
            </a:r>
            <a:r>
              <a:rPr lang="en-US" sz="2400" dirty="0"/>
              <a:t>Deadline: Mondays at 11:59 pm; Points 0-4</a:t>
            </a:r>
          </a:p>
          <a:p>
            <a:pPr marL="742950" lvl="1" indent="-285750" algn="l" rtl="0">
              <a:spcBef>
                <a:spcPts val="560"/>
              </a:spcBef>
              <a:spcAft>
                <a:spcPts val="0"/>
              </a:spcAft>
              <a:buClr>
                <a:schemeClr val="dk1"/>
              </a:buClr>
              <a:buSzPts val="2800"/>
              <a:buFont typeface="Arial"/>
              <a:buChar char="–"/>
            </a:pPr>
            <a:r>
              <a:rPr lang="en-US" sz="2400" dirty="0"/>
              <a:t>Late policy: 1 day,1 point loss</a:t>
            </a:r>
            <a:endParaRPr sz="2400" dirty="0"/>
          </a:p>
        </p:txBody>
      </p:sp>
      <p:sp>
        <p:nvSpPr>
          <p:cNvPr id="199" name="Google Shape;199;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284E80C4-A52E-BD4E-919E-588D17CA376F}" type="datetime1">
              <a:rPr lang="en-US" smtClean="0"/>
              <a:t>1/17/23</a:t>
            </a:fld>
            <a:endParaRPr/>
          </a:p>
        </p:txBody>
      </p:sp>
      <p:sp>
        <p:nvSpPr>
          <p:cNvPr id="200" name="Google Shape;200;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97809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51159-94AE-4841-85B3-BAFAFE36C5F4}"/>
              </a:ext>
            </a:extLst>
          </p:cNvPr>
          <p:cNvSpPr>
            <a:spLocks noGrp="1"/>
          </p:cNvSpPr>
          <p:nvPr>
            <p:ph type="title"/>
          </p:nvPr>
        </p:nvSpPr>
        <p:spPr/>
        <p:txBody>
          <a:bodyPr/>
          <a:lstStyle/>
          <a:p>
            <a:r>
              <a:rPr lang="en-US" dirty="0"/>
              <a:t>Sample Assignment from an earlier course for </a:t>
            </a:r>
            <a:r>
              <a:rPr lang="en-US" dirty="0" err="1"/>
              <a:t>Jurafsky</a:t>
            </a:r>
            <a:r>
              <a:rPr lang="en-US" dirty="0"/>
              <a:t> &amp; Martin on Dialogue</a:t>
            </a:r>
          </a:p>
        </p:txBody>
      </p:sp>
      <p:sp>
        <p:nvSpPr>
          <p:cNvPr id="6" name="Content Placeholder 5">
            <a:extLst>
              <a:ext uri="{FF2B5EF4-FFF2-40B4-BE49-F238E27FC236}">
                <a16:creationId xmlns:a16="http://schemas.microsoft.com/office/drawing/2014/main" id="{14268CF7-6C92-BF4A-8A3E-6154CB3D3740}"/>
              </a:ext>
            </a:extLst>
          </p:cNvPr>
          <p:cNvSpPr>
            <a:spLocks noGrp="1"/>
          </p:cNvSpPr>
          <p:nvPr>
            <p:ph idx="1"/>
          </p:nvPr>
        </p:nvSpPr>
        <p:spPr>
          <a:xfrm>
            <a:off x="609600" y="1421757"/>
            <a:ext cx="8229600" cy="4525963"/>
          </a:xfrm>
        </p:spPr>
        <p:txBody>
          <a:bodyPr/>
          <a:lstStyle/>
          <a:p>
            <a:pPr marL="0" indent="0">
              <a:buNone/>
            </a:pPr>
            <a:r>
              <a:rPr lang="en-US" sz="2400" b="1" dirty="0"/>
              <a:t>Positive aspects</a:t>
            </a:r>
            <a:r>
              <a:rPr lang="en-US" sz="2400" dirty="0"/>
              <a:t>:</a:t>
            </a:r>
          </a:p>
          <a:p>
            <a:pPr marL="0" indent="0">
              <a:buNone/>
            </a:pPr>
            <a:r>
              <a:rPr lang="en-US" sz="2000" dirty="0"/>
              <a:t>I found this chapter interesting and enjoyed learning about the various </a:t>
            </a:r>
            <a:br>
              <a:rPr lang="en-US" sz="2000" dirty="0"/>
            </a:br>
            <a:r>
              <a:rPr lang="en-US" sz="2000" dirty="0"/>
              <a:t>approaches of building dialogues systems: rule based, corpus-based, sequence to sequence Chatbot and more. One of the things I appreciated the author including were ethical issues concerned with building dialog systems. They were very important issues raised such as the tendency for agents to have female names, biases in the training data and even more fascinating how users can corrupt an agents’ knowledge as in the case of Microsoft Tau making reinforcement learning a double edge-sword. In other words, while reinforcement learning can help chat-bots better personalize to a user it can also be trained to reflect discriminative opinions of the user. </a:t>
            </a:r>
          </a:p>
        </p:txBody>
      </p:sp>
      <p:sp>
        <p:nvSpPr>
          <p:cNvPr id="2" name="Date Placeholder 1">
            <a:extLst>
              <a:ext uri="{FF2B5EF4-FFF2-40B4-BE49-F238E27FC236}">
                <a16:creationId xmlns:a16="http://schemas.microsoft.com/office/drawing/2014/main" id="{E9D10FEF-D78D-8340-94AD-63C93F5CA375}"/>
              </a:ext>
            </a:extLst>
          </p:cNvPr>
          <p:cNvSpPr>
            <a:spLocks noGrp="1"/>
          </p:cNvSpPr>
          <p:nvPr>
            <p:ph type="dt" sz="half" idx="10"/>
          </p:nvPr>
        </p:nvSpPr>
        <p:spPr/>
        <p:txBody>
          <a:bodyPr/>
          <a:lstStyle/>
          <a:p>
            <a:pPr>
              <a:defRPr/>
            </a:pPr>
            <a:fld id="{A72A9A24-9A30-C048-AE2C-4C1D9F7306D4}" type="datetime1">
              <a:rPr lang="en-US" smtClean="0"/>
              <a:t>1/17/23</a:t>
            </a:fld>
            <a:endParaRPr lang="en-US"/>
          </a:p>
        </p:txBody>
      </p:sp>
      <p:sp>
        <p:nvSpPr>
          <p:cNvPr id="3" name="Slide Number Placeholder 2">
            <a:extLst>
              <a:ext uri="{FF2B5EF4-FFF2-40B4-BE49-F238E27FC236}">
                <a16:creationId xmlns:a16="http://schemas.microsoft.com/office/drawing/2014/main" id="{3D0D2C19-C85C-CF40-A22C-E5AE21E3253E}"/>
              </a:ext>
            </a:extLst>
          </p:cNvPr>
          <p:cNvSpPr>
            <a:spLocks noGrp="1"/>
          </p:cNvSpPr>
          <p:nvPr>
            <p:ph type="sldNum" sz="quarter" idx="12"/>
          </p:nvPr>
        </p:nvSpPr>
        <p:spPr/>
        <p:txBody>
          <a:bodyPr/>
          <a:lstStyle/>
          <a:p>
            <a:pPr>
              <a:defRPr/>
            </a:pPr>
            <a:fld id="{7D3579D8-E43B-EA45-91D7-3A4D69D213B7}" type="slidenum">
              <a:rPr lang="en-US" smtClean="0"/>
              <a:pPr>
                <a:defRPr/>
              </a:pPr>
              <a:t>22</a:t>
            </a:fld>
            <a:endParaRPr lang="en-US"/>
          </a:p>
        </p:txBody>
      </p:sp>
    </p:spTree>
    <p:extLst>
      <p:ext uri="{BB962C8B-B14F-4D97-AF65-F5344CB8AC3E}">
        <p14:creationId xmlns:p14="http://schemas.microsoft.com/office/powerpoint/2010/main" val="125114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5561C-65C9-9D46-BBD1-C1FCFCC6AA31}"/>
              </a:ext>
            </a:extLst>
          </p:cNvPr>
          <p:cNvSpPr>
            <a:spLocks noGrp="1"/>
          </p:cNvSpPr>
          <p:nvPr>
            <p:ph idx="1"/>
          </p:nvPr>
        </p:nvSpPr>
        <p:spPr>
          <a:xfrm>
            <a:off x="457200" y="762000"/>
            <a:ext cx="8229600" cy="5364163"/>
          </a:xfrm>
        </p:spPr>
        <p:txBody>
          <a:bodyPr/>
          <a:lstStyle/>
          <a:p>
            <a:pPr marL="0" indent="0">
              <a:buNone/>
            </a:pPr>
            <a:r>
              <a:rPr lang="en-US" sz="2400" b="1" dirty="0"/>
              <a:t>Negative aspects:</a:t>
            </a:r>
          </a:p>
          <a:p>
            <a:pPr marL="0" indent="0">
              <a:buNone/>
            </a:pPr>
            <a:r>
              <a:rPr lang="en-US" sz="2000" dirty="0"/>
              <a:t>One of the things that I felt was incomplete was in understanding turn-taking. How can the system know when the user is done speaking? On the note of prosody, in most conversation the emotional state and intent of a speaker can inform the type of response that is desired. How can a system deal with a situation when a user is sarcastic or frustrated in a conversation? </a:t>
            </a:r>
          </a:p>
          <a:p>
            <a:pPr marL="0" indent="0">
              <a:buNone/>
            </a:pPr>
            <a:endParaRPr lang="en-US" sz="2000" b="1" dirty="0"/>
          </a:p>
          <a:p>
            <a:pPr marL="0" indent="0">
              <a:buNone/>
            </a:pPr>
            <a:r>
              <a:rPr lang="en-US" sz="2400" b="1" dirty="0"/>
              <a:t>Challenge Question</a:t>
            </a:r>
            <a:r>
              <a:rPr lang="en-US" sz="2000" b="1" dirty="0"/>
              <a:t>: </a:t>
            </a:r>
            <a:r>
              <a:rPr lang="en-US" sz="2000" dirty="0"/>
              <a:t>Are there prosodic cues such as F0 contour that can help the system avoid overlapping speech with the user, which might cause the agent to miss out on important information?</a:t>
            </a:r>
          </a:p>
          <a:p>
            <a:pPr marL="0" indent="0">
              <a:buNone/>
            </a:pPr>
            <a:endParaRPr lang="en-US" sz="2000" dirty="0"/>
          </a:p>
          <a:p>
            <a:pPr marL="0" indent="0">
              <a:buNone/>
            </a:pPr>
            <a:r>
              <a:rPr lang="en-US" sz="2000" dirty="0"/>
              <a:t>Please do present your assignments in this form for each </a:t>
            </a:r>
            <a:r>
              <a:rPr lang="en-US" sz="2000"/>
              <a:t>reading assigned.</a:t>
            </a:r>
            <a:endParaRPr lang="en-US" sz="2000" dirty="0"/>
          </a:p>
        </p:txBody>
      </p:sp>
      <p:sp>
        <p:nvSpPr>
          <p:cNvPr id="4" name="Date Placeholder 3">
            <a:extLst>
              <a:ext uri="{FF2B5EF4-FFF2-40B4-BE49-F238E27FC236}">
                <a16:creationId xmlns:a16="http://schemas.microsoft.com/office/drawing/2014/main" id="{6C24D1BD-9A46-CC4A-98C5-8FD633E11406}"/>
              </a:ext>
            </a:extLst>
          </p:cNvPr>
          <p:cNvSpPr>
            <a:spLocks noGrp="1"/>
          </p:cNvSpPr>
          <p:nvPr>
            <p:ph type="dt" sz="half" idx="10"/>
          </p:nvPr>
        </p:nvSpPr>
        <p:spPr/>
        <p:txBody>
          <a:bodyPr/>
          <a:lstStyle/>
          <a:p>
            <a:pPr>
              <a:defRPr/>
            </a:pPr>
            <a:fld id="{18EB9DF1-D2A0-EB4D-8662-4BD3FED2F505}" type="datetime1">
              <a:rPr lang="en-US" smtClean="0"/>
              <a:t>1/17/23</a:t>
            </a:fld>
            <a:endParaRPr lang="en-US"/>
          </a:p>
        </p:txBody>
      </p:sp>
      <p:sp>
        <p:nvSpPr>
          <p:cNvPr id="5" name="Slide Number Placeholder 4">
            <a:extLst>
              <a:ext uri="{FF2B5EF4-FFF2-40B4-BE49-F238E27FC236}">
                <a16:creationId xmlns:a16="http://schemas.microsoft.com/office/drawing/2014/main" id="{3F1DAB49-5195-1641-B8B0-9749406DC80D}"/>
              </a:ext>
            </a:extLst>
          </p:cNvPr>
          <p:cNvSpPr>
            <a:spLocks noGrp="1"/>
          </p:cNvSpPr>
          <p:nvPr>
            <p:ph type="sldNum" sz="quarter" idx="12"/>
          </p:nvPr>
        </p:nvSpPr>
        <p:spPr/>
        <p:txBody>
          <a:bodyPr/>
          <a:lstStyle/>
          <a:p>
            <a:pPr>
              <a:defRPr/>
            </a:pPr>
            <a:fld id="{21716159-5324-1C48-9D26-9FD1A507DCF9}" type="slidenum">
              <a:rPr lang="en-US" smtClean="0"/>
              <a:pPr>
                <a:defRPr/>
              </a:pPr>
              <a:t>23</a:t>
            </a:fld>
            <a:endParaRPr lang="en-US"/>
          </a:p>
        </p:txBody>
      </p:sp>
    </p:spTree>
    <p:extLst>
      <p:ext uri="{BB962C8B-B14F-4D97-AF65-F5344CB8AC3E}">
        <p14:creationId xmlns:p14="http://schemas.microsoft.com/office/powerpoint/2010/main" val="296673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Homework Assignments</a:t>
            </a:r>
            <a:endParaRPr dirty="0"/>
          </a:p>
        </p:txBody>
      </p:sp>
      <p:sp>
        <p:nvSpPr>
          <p:cNvPr id="207" name="Google Shape;20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Arial"/>
              <a:buAutoNum type="arabicPeriod"/>
            </a:pPr>
            <a:r>
              <a:rPr lang="en-US" dirty="0" err="1"/>
              <a:t>Praat</a:t>
            </a:r>
            <a:r>
              <a:rPr lang="en-US" dirty="0"/>
              <a:t> emotion recording and analysis</a:t>
            </a:r>
            <a:endParaRPr dirty="0"/>
          </a:p>
          <a:p>
            <a:pPr marL="514350" lvl="0" indent="-514350" algn="l" rtl="0">
              <a:spcBef>
                <a:spcPts val="560"/>
              </a:spcBef>
              <a:spcAft>
                <a:spcPts val="0"/>
              </a:spcAft>
              <a:buClr>
                <a:schemeClr val="dk1"/>
              </a:buClr>
              <a:buSzPts val="2800"/>
              <a:buFont typeface="Arial"/>
              <a:buAutoNum type="arabicPeriod"/>
            </a:pPr>
            <a:r>
              <a:rPr lang="en-US" dirty="0"/>
              <a:t>Dialogue Act identification and how these differ from one another</a:t>
            </a:r>
          </a:p>
          <a:p>
            <a:pPr marL="514350" lvl="0" indent="-514350">
              <a:spcBef>
                <a:spcPts val="560"/>
              </a:spcBef>
              <a:spcAft>
                <a:spcPts val="0"/>
              </a:spcAft>
              <a:buClr>
                <a:schemeClr val="dk1"/>
              </a:buClr>
              <a:buSzPts val="2800"/>
              <a:buFont typeface="Arial"/>
              <a:buAutoNum type="arabicPeriod"/>
            </a:pPr>
            <a:r>
              <a:rPr lang="en-US" dirty="0"/>
              <a:t>Emotional Speech identification (e.g. anger, sadness)</a:t>
            </a:r>
          </a:p>
          <a:p>
            <a:pPr marL="514350" lvl="0" indent="-514350">
              <a:spcBef>
                <a:spcPts val="560"/>
              </a:spcBef>
              <a:spcAft>
                <a:spcPts val="0"/>
              </a:spcAft>
              <a:buClr>
                <a:schemeClr val="dk1"/>
              </a:buClr>
              <a:buSzPts val="2800"/>
              <a:buFont typeface="Arial"/>
              <a:buAutoNum type="arabicPeriod"/>
            </a:pPr>
            <a:r>
              <a:rPr lang="en-US" dirty="0"/>
              <a:t>Late policy:  3 days only available after the deadline; 5 points lost for each day</a:t>
            </a:r>
            <a:endParaRPr dirty="0"/>
          </a:p>
        </p:txBody>
      </p:sp>
      <p:sp>
        <p:nvSpPr>
          <p:cNvPr id="208" name="Google Shape;208;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8B7A8AB0-EBCE-9443-8169-48F272D7C6C2}" type="datetime1">
              <a:rPr lang="en-US" smtClean="0"/>
              <a:t>1/17/23</a:t>
            </a:fld>
            <a:endParaRPr/>
          </a:p>
        </p:txBody>
      </p:sp>
      <p:sp>
        <p:nvSpPr>
          <p:cNvPr id="209" name="Google Shape;209;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75469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Teaching Assistants</a:t>
            </a:r>
            <a:endParaRPr dirty="0"/>
          </a:p>
        </p:txBody>
      </p:sp>
      <p:sp>
        <p:nvSpPr>
          <p:cNvPr id="224" name="Google Shape;224;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Introducing our TAs for the course this semester, my PhD students and their office hours: </a:t>
            </a:r>
          </a:p>
          <a:p>
            <a:pPr lvl="1" indent="-342900">
              <a:spcBef>
                <a:spcPts val="0"/>
              </a:spcBef>
              <a:spcAft>
                <a:spcPts val="0"/>
              </a:spcAft>
              <a:buClr>
                <a:schemeClr val="dk1"/>
              </a:buClr>
              <a:buSzPts val="2800"/>
              <a:buFont typeface="Arial"/>
              <a:buChar char="•"/>
            </a:pPr>
            <a:r>
              <a:rPr lang="en-US" dirty="0" err="1"/>
              <a:t>Debasmita</a:t>
            </a:r>
            <a:r>
              <a:rPr lang="en-US" dirty="0"/>
              <a:t> Bhattacharya: W 3-5pm</a:t>
            </a:r>
          </a:p>
          <a:p>
            <a:pPr lvl="1" indent="-342900">
              <a:spcBef>
                <a:spcPts val="0"/>
              </a:spcBef>
              <a:spcAft>
                <a:spcPts val="0"/>
              </a:spcAft>
              <a:buClr>
                <a:schemeClr val="dk1"/>
              </a:buClr>
              <a:buSzPts val="2800"/>
              <a:buFont typeface="Arial"/>
              <a:buChar char="•"/>
            </a:pPr>
            <a:r>
              <a:rPr lang="en-US" dirty="0"/>
              <a:t>Yu-Wen Chen: F 2-4pm</a:t>
            </a:r>
          </a:p>
          <a:p>
            <a:pPr lvl="1" indent="-342900">
              <a:spcBef>
                <a:spcPts val="0"/>
              </a:spcBef>
              <a:spcAft>
                <a:spcPts val="0"/>
              </a:spcAft>
              <a:buClr>
                <a:schemeClr val="dk1"/>
              </a:buClr>
              <a:buSzPts val="2800"/>
              <a:buFont typeface="Arial"/>
              <a:buChar char="•"/>
            </a:pPr>
            <a:r>
              <a:rPr lang="en-US" dirty="0" err="1"/>
              <a:t>Ziwei</a:t>
            </a:r>
            <a:r>
              <a:rPr lang="en-US" dirty="0"/>
              <a:t> (Sara) Gong: Tu 1-3pm</a:t>
            </a:r>
            <a:endParaRPr dirty="0"/>
          </a:p>
          <a:p>
            <a:pPr marL="342900" lvl="0" indent="-342900" algn="l" rtl="0">
              <a:spcBef>
                <a:spcPts val="560"/>
              </a:spcBef>
              <a:spcAft>
                <a:spcPts val="0"/>
              </a:spcAft>
              <a:buClr>
                <a:schemeClr val="dk1"/>
              </a:buClr>
              <a:buSzPts val="2800"/>
              <a:buFont typeface="Arial"/>
              <a:buChar char="•"/>
            </a:pPr>
            <a:r>
              <a:rPr lang="en-US" dirty="0"/>
              <a:t>Office hours’ zoom links are on Courseworks2 </a:t>
            </a:r>
            <a:r>
              <a:rPr lang="en-US">
                <a:sym typeface="Wingdings" pitchFamily="2" charset="2"/>
              </a:rPr>
              <a:t> Home</a:t>
            </a:r>
            <a:endParaRPr dirty="0"/>
          </a:p>
        </p:txBody>
      </p:sp>
      <p:sp>
        <p:nvSpPr>
          <p:cNvPr id="225" name="Google Shape;225;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6318D7FC-435C-BE41-B054-D2FDB4747E6C}" type="datetime1">
              <a:rPr lang="en-US" smtClean="0"/>
              <a:t>1/17/23</a:t>
            </a:fld>
            <a:endParaRPr/>
          </a:p>
        </p:txBody>
      </p:sp>
      <p:sp>
        <p:nvSpPr>
          <p:cNvPr id="226" name="Google Shape;22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11774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Todo</a:t>
            </a:r>
            <a:endParaRPr dirty="0"/>
          </a:p>
        </p:txBody>
      </p:sp>
      <p:sp>
        <p:nvSpPr>
          <p:cNvPr id="262" name="Google Shape;262;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800"/>
            </a:pPr>
            <a:r>
              <a:rPr lang="en-US" dirty="0"/>
              <a:t>Please read the Ethics </a:t>
            </a:r>
            <a:r>
              <a:rPr lang="en-US" u="sng" dirty="0">
                <a:solidFill>
                  <a:schemeClr val="hlink"/>
                </a:solidFill>
                <a:hlinkClick r:id="rId3"/>
              </a:rPr>
              <a:t>policy</a:t>
            </a:r>
            <a:r>
              <a:rPr lang="en-US" u="sng" dirty="0">
                <a:solidFill>
                  <a:schemeClr val="hlink"/>
                </a:solidFill>
                <a:hlinkClick r:id="rId4"/>
              </a:rPr>
              <a:t> </a:t>
            </a:r>
            <a:r>
              <a:rPr lang="en-US" dirty="0"/>
              <a:t>on our syllabus</a:t>
            </a:r>
          </a:p>
        </p:txBody>
      </p:sp>
      <p:sp>
        <p:nvSpPr>
          <p:cNvPr id="263" name="Google Shape;263;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4937C54-DCD0-DD4E-8DF3-38B7A27C59FE}" type="datetime1">
              <a:rPr lang="en-US" smtClean="0"/>
              <a:t>1/17/23</a:t>
            </a:fld>
            <a:endParaRPr/>
          </a:p>
        </p:txBody>
      </p:sp>
      <p:sp>
        <p:nvSpPr>
          <p:cNvPr id="264" name="Google Shape;264;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69301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Next Class</a:t>
            </a:r>
            <a:endParaRPr dirty="0"/>
          </a:p>
        </p:txBody>
      </p:sp>
      <p:sp>
        <p:nvSpPr>
          <p:cNvPr id="270" name="Google Shape;270;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For our Week 2 class: Look at today’s slides and follow the links again (or any not followed today)</a:t>
            </a:r>
          </a:p>
          <a:p>
            <a:pPr marL="342900" lvl="0" indent="-342900" algn="l" rtl="0">
              <a:spcBef>
                <a:spcPts val="0"/>
              </a:spcBef>
              <a:spcAft>
                <a:spcPts val="0"/>
              </a:spcAft>
              <a:buClr>
                <a:schemeClr val="dk1"/>
              </a:buClr>
              <a:buSzPts val="2800"/>
              <a:buFont typeface="Arial"/>
              <a:buChar char="•"/>
            </a:pPr>
            <a:r>
              <a:rPr lang="en-US" dirty="0"/>
              <a:t>Week 2 Topic: From Sounds to Language</a:t>
            </a:r>
          </a:p>
          <a:p>
            <a:pPr lvl="1" indent="-342900">
              <a:spcBef>
                <a:spcPts val="0"/>
              </a:spcBef>
              <a:spcAft>
                <a:spcPts val="0"/>
              </a:spcAft>
              <a:buClr>
                <a:schemeClr val="dk1"/>
              </a:buClr>
              <a:buSzPts val="2800"/>
              <a:buFont typeface="Arial"/>
              <a:buChar char="•"/>
            </a:pPr>
            <a:r>
              <a:rPr lang="en-US" sz="2400" dirty="0"/>
              <a:t>Reading: J&amp;M </a:t>
            </a:r>
            <a:r>
              <a:rPr lang="en-US" sz="2400"/>
              <a:t>Chapter 28 </a:t>
            </a:r>
            <a:r>
              <a:rPr lang="en-US" sz="2400" dirty="0"/>
              <a:t>(sections 1-3)</a:t>
            </a:r>
            <a:endParaRPr sz="2400" dirty="0"/>
          </a:p>
          <a:p>
            <a:pPr lvl="1" indent="-342900">
              <a:spcBef>
                <a:spcPts val="560"/>
              </a:spcBef>
              <a:spcAft>
                <a:spcPts val="0"/>
              </a:spcAft>
              <a:buClr>
                <a:schemeClr val="dk1"/>
              </a:buClr>
              <a:buSzPts val="2800"/>
              <a:buFont typeface="Arial"/>
              <a:buChar char="•"/>
            </a:pPr>
            <a:r>
              <a:rPr lang="en-US" sz="2400" dirty="0"/>
              <a:t>Post your Week 2 assignment on Courseworks2 before next Monday at 11:59pm</a:t>
            </a:r>
          </a:p>
          <a:p>
            <a:pPr marL="342900" lvl="0" indent="-342900" algn="l" rtl="0">
              <a:spcBef>
                <a:spcPts val="560"/>
              </a:spcBef>
              <a:spcAft>
                <a:spcPts val="0"/>
              </a:spcAft>
              <a:buClr>
                <a:schemeClr val="dk1"/>
              </a:buClr>
              <a:buSzPts val="2800"/>
              <a:buFont typeface="Arial"/>
              <a:buChar char="•"/>
            </a:pPr>
            <a:r>
              <a:rPr lang="en-US" dirty="0"/>
              <a:t>Record your name on Courseworks2 </a:t>
            </a:r>
            <a:r>
              <a:rPr lang="en-US" dirty="0">
                <a:sym typeface="Wingdings"/>
              </a:rPr>
              <a:t> Name and Pronoun Recording so we can learn to pronounce everyone’s name correctly </a:t>
            </a:r>
            <a:r>
              <a:rPr lang="en-US" dirty="0"/>
              <a:t> </a:t>
            </a:r>
          </a:p>
          <a:p>
            <a:pPr marL="342900" lvl="0" indent="-342900" algn="l" rtl="0">
              <a:spcBef>
                <a:spcPts val="560"/>
              </a:spcBef>
              <a:spcAft>
                <a:spcPts val="0"/>
              </a:spcAft>
              <a:buClr>
                <a:schemeClr val="dk1"/>
              </a:buClr>
              <a:buSzPts val="2800"/>
              <a:buFont typeface="Arial"/>
              <a:buChar char="•"/>
            </a:pPr>
            <a:r>
              <a:rPr lang="en-US" dirty="0"/>
              <a:t>Make sure your picture is also on Courseworks2</a:t>
            </a:r>
          </a:p>
        </p:txBody>
      </p:sp>
      <p:sp>
        <p:nvSpPr>
          <p:cNvPr id="271" name="Google Shape;271;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2" name="Date Placeholder 1">
            <a:extLst>
              <a:ext uri="{FF2B5EF4-FFF2-40B4-BE49-F238E27FC236}">
                <a16:creationId xmlns:a16="http://schemas.microsoft.com/office/drawing/2014/main" id="{90D2D055-19B6-BC40-8FA8-4EFAD530B84B}"/>
              </a:ext>
            </a:extLst>
          </p:cNvPr>
          <p:cNvSpPr>
            <a:spLocks noGrp="1"/>
          </p:cNvSpPr>
          <p:nvPr>
            <p:ph type="dt" sz="half" idx="10"/>
          </p:nvPr>
        </p:nvSpPr>
        <p:spPr/>
        <p:txBody>
          <a:bodyPr/>
          <a:lstStyle/>
          <a:p>
            <a:pPr>
              <a:defRPr/>
            </a:pPr>
            <a:fld id="{B6D6C7D3-4EE5-5C43-B555-C436739EE2C7}" type="datetime1">
              <a:rPr lang="en-US" smtClean="0"/>
              <a:t>1/17/23</a:t>
            </a:fld>
            <a:endParaRPr lang="en-US" dirty="0"/>
          </a:p>
        </p:txBody>
      </p:sp>
    </p:spTree>
    <p:extLst>
      <p:ext uri="{BB962C8B-B14F-4D97-AF65-F5344CB8AC3E}">
        <p14:creationId xmlns:p14="http://schemas.microsoft.com/office/powerpoint/2010/main" val="1348595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555DAB-0A2F-6B40-9736-2FB9857EFB24}"/>
              </a:ext>
            </a:extLst>
          </p:cNvPr>
          <p:cNvSpPr>
            <a:spLocks noGrp="1"/>
          </p:cNvSpPr>
          <p:nvPr>
            <p:ph type="ctrTitle"/>
          </p:nvPr>
        </p:nvSpPr>
        <p:spPr/>
        <p:txBody>
          <a:bodyPr/>
          <a:lstStyle/>
          <a:p>
            <a:r>
              <a:rPr lang="en-US"/>
              <a:t>Questions?</a:t>
            </a:r>
          </a:p>
        </p:txBody>
      </p:sp>
      <p:sp>
        <p:nvSpPr>
          <p:cNvPr id="7" name="Subtitle 6">
            <a:extLst>
              <a:ext uri="{FF2B5EF4-FFF2-40B4-BE49-F238E27FC236}">
                <a16:creationId xmlns:a16="http://schemas.microsoft.com/office/drawing/2014/main" id="{8E169235-B126-B943-B76D-4373004F9F1E}"/>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3466EB7-715A-EE42-A868-29EF8563869B}"/>
              </a:ext>
            </a:extLst>
          </p:cNvPr>
          <p:cNvSpPr>
            <a:spLocks noGrp="1"/>
          </p:cNvSpPr>
          <p:nvPr>
            <p:ph type="dt" sz="half" idx="10"/>
          </p:nvPr>
        </p:nvSpPr>
        <p:spPr/>
        <p:txBody>
          <a:bodyPr/>
          <a:lstStyle/>
          <a:p>
            <a:pPr>
              <a:defRPr/>
            </a:pPr>
            <a:fld id="{5A06F3B0-9D74-4442-BA93-6F9FD4B9EB5B}" type="datetime1">
              <a:rPr lang="en-US" smtClean="0"/>
              <a:t>1/17/23</a:t>
            </a:fld>
            <a:endParaRPr lang="en-US"/>
          </a:p>
        </p:txBody>
      </p:sp>
      <p:sp>
        <p:nvSpPr>
          <p:cNvPr id="5" name="Slide Number Placeholder 4">
            <a:extLst>
              <a:ext uri="{FF2B5EF4-FFF2-40B4-BE49-F238E27FC236}">
                <a16:creationId xmlns:a16="http://schemas.microsoft.com/office/drawing/2014/main" id="{C30A67BF-1A73-9D4C-A872-2271BE0FA605}"/>
              </a:ext>
            </a:extLst>
          </p:cNvPr>
          <p:cNvSpPr>
            <a:spLocks noGrp="1"/>
          </p:cNvSpPr>
          <p:nvPr>
            <p:ph type="sldNum" sz="quarter" idx="12"/>
          </p:nvPr>
        </p:nvSpPr>
        <p:spPr/>
        <p:txBody>
          <a:bodyPr/>
          <a:lstStyle/>
          <a:p>
            <a:pPr>
              <a:defRPr/>
            </a:pPr>
            <a:fld id="{21716159-5324-1C48-9D26-9FD1A507DCF9}" type="slidenum">
              <a:rPr lang="en-US" smtClean="0"/>
              <a:pPr>
                <a:defRPr/>
              </a:pPr>
              <a:t>28</a:t>
            </a:fld>
            <a:endParaRPr lang="en-US"/>
          </a:p>
        </p:txBody>
      </p:sp>
    </p:spTree>
    <p:extLst>
      <p:ext uri="{BB962C8B-B14F-4D97-AF65-F5344CB8AC3E}">
        <p14:creationId xmlns:p14="http://schemas.microsoft.com/office/powerpoint/2010/main" val="103583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Background</a:t>
            </a:r>
          </a:p>
        </p:txBody>
      </p:sp>
      <p:sp>
        <p:nvSpPr>
          <p:cNvPr id="3" name="Content Placeholder 2"/>
          <p:cNvSpPr>
            <a:spLocks noGrp="1"/>
          </p:cNvSpPr>
          <p:nvPr>
            <p:ph idx="1"/>
          </p:nvPr>
        </p:nvSpPr>
        <p:spPr>
          <a:xfrm>
            <a:off x="457200" y="1417638"/>
            <a:ext cx="8229600" cy="4708525"/>
          </a:xfrm>
        </p:spPr>
        <p:txBody>
          <a:bodyPr/>
          <a:lstStyle/>
          <a:p>
            <a:r>
              <a:rPr lang="en-US" sz="2400" dirty="0"/>
              <a:t>First PhD in History at </a:t>
            </a:r>
            <a:r>
              <a:rPr lang="en-US" sz="2400" dirty="0" err="1"/>
              <a:t>UMich</a:t>
            </a:r>
            <a:r>
              <a:rPr lang="en-US" sz="2400" dirty="0"/>
              <a:t> on 16</a:t>
            </a:r>
            <a:r>
              <a:rPr lang="en-US" sz="2400" baseline="30000" dirty="0"/>
              <a:t>th</a:t>
            </a:r>
            <a:r>
              <a:rPr lang="en-US" sz="2400" dirty="0"/>
              <a:t>-century first settlers in Puebla de los Angeles, Mexico</a:t>
            </a:r>
          </a:p>
          <a:p>
            <a:pPr lvl="1"/>
            <a:r>
              <a:rPr lang="en-US" sz="2400" dirty="0"/>
              <a:t>Taught at Smith College</a:t>
            </a:r>
          </a:p>
          <a:p>
            <a:pPr lvl="1"/>
            <a:r>
              <a:rPr lang="en-US" sz="2400" dirty="0"/>
              <a:t>Discovered CS from colleagues at Amherst and UMass</a:t>
            </a:r>
          </a:p>
          <a:p>
            <a:pPr lvl="1"/>
            <a:r>
              <a:rPr lang="en-US" sz="2400" dirty="0"/>
              <a:t>Back for another PhD at UPenn in CS (NLP)</a:t>
            </a:r>
          </a:p>
          <a:p>
            <a:r>
              <a:rPr lang="en-US" sz="2400" dirty="0"/>
              <a:t>Research on TTS at Bell Labs, and started the first HCI Research Dept which then moved to AT&amp;T Labs</a:t>
            </a:r>
          </a:p>
          <a:p>
            <a:r>
              <a:rPr lang="en-US" sz="2400" dirty="0"/>
              <a:t>To Columbia in 2002, where I started the Columbia Speech Lab, have taught multiple Spoken Language Processing courses, and chaired the CS Dept (2012-18)</a:t>
            </a:r>
          </a:p>
          <a:p>
            <a:pPr lvl="1"/>
            <a:r>
              <a:rPr lang="en-US" sz="2400" dirty="0"/>
              <a:t>Research in many aspects of speech…</a:t>
            </a:r>
          </a:p>
        </p:txBody>
      </p:sp>
      <p:sp>
        <p:nvSpPr>
          <p:cNvPr id="4" name="Slide Number Placeholder 3"/>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52876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317CD-2A04-594E-8A0D-CF0288177184}"/>
              </a:ext>
            </a:extLst>
          </p:cNvPr>
          <p:cNvSpPr>
            <a:spLocks noGrp="1"/>
          </p:cNvSpPr>
          <p:nvPr>
            <p:ph idx="1"/>
          </p:nvPr>
        </p:nvSpPr>
        <p:spPr>
          <a:xfrm>
            <a:off x="457200" y="685800"/>
            <a:ext cx="8229600" cy="5440363"/>
          </a:xfrm>
        </p:spPr>
        <p:txBody>
          <a:bodyPr/>
          <a:lstStyle/>
          <a:p>
            <a:pPr lvl="1"/>
            <a:r>
              <a:rPr lang="en-US" sz="2400" dirty="0"/>
              <a:t>Intonation and discourse; TTS in multiple languages; charismatic, emotional, trusted and deceptive speech; entrainment; radicalization in online videos; false information in twitter and the intent behind it (malicious or benign), hate tweets directed toward women journalists; empathetic speech; dialogue systems</a:t>
            </a:r>
            <a:r>
              <a:rPr lang="en-US" sz="2400"/>
              <a:t>; code-switching</a:t>
            </a:r>
            <a:endParaRPr lang="en-US" sz="2400" dirty="0"/>
          </a:p>
        </p:txBody>
      </p:sp>
      <p:sp>
        <p:nvSpPr>
          <p:cNvPr id="4" name="Date Placeholder 3">
            <a:extLst>
              <a:ext uri="{FF2B5EF4-FFF2-40B4-BE49-F238E27FC236}">
                <a16:creationId xmlns:a16="http://schemas.microsoft.com/office/drawing/2014/main" id="{3059E973-CEC1-C94F-9C62-29B23AC7B38C}"/>
              </a:ext>
            </a:extLst>
          </p:cNvPr>
          <p:cNvSpPr>
            <a:spLocks noGrp="1"/>
          </p:cNvSpPr>
          <p:nvPr>
            <p:ph type="dt" sz="half" idx="10"/>
          </p:nvPr>
        </p:nvSpPr>
        <p:spPr/>
        <p:txBody>
          <a:bodyPr/>
          <a:lstStyle/>
          <a:p>
            <a:pPr>
              <a:defRPr/>
            </a:pPr>
            <a:fld id="{FF09120D-989A-FF45-AAA0-5394A5796601}" type="datetime1">
              <a:rPr lang="en-US" smtClean="0"/>
              <a:t>1/17/23</a:t>
            </a:fld>
            <a:endParaRPr lang="en-US" dirty="0"/>
          </a:p>
        </p:txBody>
      </p:sp>
      <p:sp>
        <p:nvSpPr>
          <p:cNvPr id="5" name="Slide Number Placeholder 4">
            <a:extLst>
              <a:ext uri="{FF2B5EF4-FFF2-40B4-BE49-F238E27FC236}">
                <a16:creationId xmlns:a16="http://schemas.microsoft.com/office/drawing/2014/main" id="{7B49749C-7D21-2C4F-BA53-5B704566F7BD}"/>
              </a:ext>
            </a:extLst>
          </p:cNvPr>
          <p:cNvSpPr>
            <a:spLocks noGrp="1"/>
          </p:cNvSpPr>
          <p:nvPr>
            <p:ph type="sldNum" sz="quarter" idx="12"/>
          </p:nvPr>
        </p:nvSpPr>
        <p:spPr/>
        <p:txBody>
          <a:bodyPr/>
          <a:lstStyle/>
          <a:p>
            <a:pPr>
              <a:defRPr/>
            </a:pPr>
            <a:fld id="{21716159-5324-1C48-9D26-9FD1A507DCF9}" type="slidenum">
              <a:rPr lang="en-US" smtClean="0"/>
              <a:pPr>
                <a:defRPr/>
              </a:pPr>
              <a:t>4</a:t>
            </a:fld>
            <a:endParaRPr lang="en-US"/>
          </a:p>
        </p:txBody>
      </p:sp>
    </p:spTree>
    <p:extLst>
      <p:ext uri="{BB962C8B-B14F-4D97-AF65-F5344CB8AC3E}">
        <p14:creationId xmlns:p14="http://schemas.microsoft.com/office/powerpoint/2010/main" val="1646065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927100"/>
          </a:xfrm>
        </p:spPr>
        <p:txBody>
          <a:bodyPr>
            <a:normAutofit fontScale="90000"/>
          </a:bodyPr>
          <a:lstStyle/>
          <a:p>
            <a:r>
              <a:rPr lang="en-US" dirty="0"/>
              <a:t>Columbia Speech Lab a While Back…</a:t>
            </a:r>
            <a:br>
              <a:rPr lang="en-US" dirty="0"/>
            </a:br>
            <a:endParaRPr lang="en-US" dirty="0"/>
          </a:p>
        </p:txBody>
      </p:sp>
      <p:sp>
        <p:nvSpPr>
          <p:cNvPr id="3" name="Slide Number Placeholder 2"/>
          <p:cNvSpPr>
            <a:spLocks noGrp="1"/>
          </p:cNvSpPr>
          <p:nvPr>
            <p:ph type="sldNum" sz="quarter" idx="12"/>
          </p:nvPr>
        </p:nvSpPr>
        <p:spPr/>
        <p:txBody>
          <a:bodyPr/>
          <a:lstStyle/>
          <a:p>
            <a:fld id="{367060C1-CD7E-2840-B5A1-488EBD1FEE97}" type="slidenum">
              <a:rPr lang="en-US" smtClean="0"/>
              <a:pPr/>
              <a:t>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86" y="937549"/>
            <a:ext cx="8309177" cy="5539451"/>
          </a:xfrm>
          <a:prstGeom prst="rect">
            <a:avLst/>
          </a:prstGeom>
        </p:spPr>
      </p:pic>
      <p:sp>
        <p:nvSpPr>
          <p:cNvPr id="5" name="Date Placeholder 4">
            <a:extLst>
              <a:ext uri="{FF2B5EF4-FFF2-40B4-BE49-F238E27FC236}">
                <a16:creationId xmlns:a16="http://schemas.microsoft.com/office/drawing/2014/main" id="{E4712983-95E8-E740-8988-F8A8E16A8989}"/>
              </a:ext>
            </a:extLst>
          </p:cNvPr>
          <p:cNvSpPr>
            <a:spLocks noGrp="1"/>
          </p:cNvSpPr>
          <p:nvPr>
            <p:ph type="dt" sz="half" idx="10"/>
          </p:nvPr>
        </p:nvSpPr>
        <p:spPr/>
        <p:txBody>
          <a:bodyPr/>
          <a:lstStyle/>
          <a:p>
            <a:pPr>
              <a:defRPr/>
            </a:pPr>
            <a:fld id="{5CF1C854-92F5-AF4D-9217-9AE9DC149BB8}" type="datetime1">
              <a:rPr lang="en-US" smtClean="0"/>
              <a:t>1/17/23</a:t>
            </a:fld>
            <a:endParaRPr lang="en-US" dirty="0"/>
          </a:p>
        </p:txBody>
      </p:sp>
    </p:spTree>
    <p:extLst>
      <p:ext uri="{BB962C8B-B14F-4D97-AF65-F5344CB8AC3E}">
        <p14:creationId xmlns:p14="http://schemas.microsoft.com/office/powerpoint/2010/main" val="9699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Getting to know each other</a:t>
            </a:r>
            <a:endParaRPr/>
          </a:p>
        </p:txBody>
      </p:sp>
      <p:sp>
        <p:nvSpPr>
          <p:cNvPr id="216" name="Google Shape;216;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64B3C68-062F-F54E-B350-1CEAC4D97158}" type="datetime1">
              <a:rPr lang="en-US" smtClean="0"/>
              <a:t>1/17/23</a:t>
            </a:fld>
            <a:endParaRPr/>
          </a:p>
        </p:txBody>
      </p:sp>
      <p:sp>
        <p:nvSpPr>
          <p:cNvPr id="217" name="Google Shape;217;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a:p>
        </p:txBody>
      </p:sp>
      <p:pic>
        <p:nvPicPr>
          <p:cNvPr id="218" name="Google Shape;218;p28"/>
          <p:cNvPicPr preferRelativeResize="0"/>
          <p:nvPr/>
        </p:nvPicPr>
        <p:blipFill rotWithShape="1">
          <a:blip r:embed="rId3">
            <a:alphaModFix/>
          </a:blip>
          <a:srcRect/>
          <a:stretch/>
        </p:blipFill>
        <p:spPr>
          <a:xfrm>
            <a:off x="2209800" y="1600200"/>
            <a:ext cx="4980041" cy="3746097"/>
          </a:xfrm>
          <a:prstGeom prst="rect">
            <a:avLst/>
          </a:prstGeom>
          <a:noFill/>
          <a:ln>
            <a:noFill/>
          </a:ln>
        </p:spPr>
      </p:pic>
    </p:spTree>
    <p:extLst>
      <p:ext uri="{BB962C8B-B14F-4D97-AF65-F5344CB8AC3E}">
        <p14:creationId xmlns:p14="http://schemas.microsoft.com/office/powerpoint/2010/main" val="20439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4"/>
          <p:cNvSpPr>
            <a:spLocks noGrp="1"/>
          </p:cNvSpPr>
          <p:nvPr>
            <p:ph type="dt" sz="quarter" idx="10"/>
          </p:nvPr>
        </p:nvSpPr>
        <p:spPr/>
        <p:txBody>
          <a:bodyPr/>
          <a:lstStyle/>
          <a:p>
            <a:pPr>
              <a:defRPr/>
            </a:pPr>
            <a:fld id="{ACE8FA83-665E-974C-A349-9BFF85C7B6B9}" type="datetime1">
              <a:rPr lang="en-US" smtClean="0"/>
              <a:t>1/17/23</a:t>
            </a:fld>
            <a:endParaRPr lang="en-US"/>
          </a:p>
        </p:txBody>
      </p:sp>
      <p:sp>
        <p:nvSpPr>
          <p:cNvPr id="13" name="Slide Number Placeholder 6"/>
          <p:cNvSpPr>
            <a:spLocks noGrp="1"/>
          </p:cNvSpPr>
          <p:nvPr>
            <p:ph type="sldNum" sz="quarter" idx="12"/>
          </p:nvPr>
        </p:nvSpPr>
        <p:spPr/>
        <p:txBody>
          <a:bodyPr/>
          <a:lstStyle/>
          <a:p>
            <a:pPr>
              <a:defRPr/>
            </a:pPr>
            <a:fld id="{0F10B747-ECBA-6C41-A746-8618B7F2E21F}" type="slidenum">
              <a:rPr lang="en-US"/>
              <a:pPr>
                <a:defRPr/>
              </a:pPr>
              <a:t>7</a:t>
            </a:fld>
            <a:endParaRPr lang="en-US"/>
          </a:p>
        </p:txBody>
      </p:sp>
      <p:sp>
        <p:nvSpPr>
          <p:cNvPr id="425995" name="Rectangle 11"/>
          <p:cNvSpPr>
            <a:spLocks noGrp="1" noChangeArrowheads="1"/>
          </p:cNvSpPr>
          <p:nvPr>
            <p:ph type="title"/>
          </p:nvPr>
        </p:nvSpPr>
        <p:spPr/>
        <p:txBody>
          <a:bodyPr/>
          <a:lstStyle/>
          <a:p>
            <a:pPr eaLnBrk="1" hangingPunct="1">
              <a:defRPr/>
            </a:pPr>
            <a:r>
              <a:rPr lang="en-US" sz="2800" dirty="0">
                <a:cs typeface="+mj-cs"/>
              </a:rPr>
              <a:t>Course Focus:  Speech Processing Questions</a:t>
            </a:r>
          </a:p>
        </p:txBody>
      </p:sp>
      <p:sp>
        <p:nvSpPr>
          <p:cNvPr id="425987" name="Rectangle 3"/>
          <p:cNvSpPr>
            <a:spLocks noGrp="1" noChangeArrowheads="1"/>
          </p:cNvSpPr>
          <p:nvPr>
            <p:ph type="body" sz="half" idx="1"/>
          </p:nvPr>
        </p:nvSpPr>
        <p:spPr>
          <a:xfrm>
            <a:off x="457200" y="1447800"/>
            <a:ext cx="7772400" cy="4678363"/>
          </a:xfrm>
        </p:spPr>
        <p:txBody>
          <a:bodyPr/>
          <a:lstStyle/>
          <a:p>
            <a:pPr lvl="1" eaLnBrk="1" hangingPunct="1">
              <a:lnSpc>
                <a:spcPct val="90000"/>
              </a:lnSpc>
              <a:defRPr/>
            </a:pPr>
            <a:r>
              <a:rPr lang="en-US" sz="2400" dirty="0"/>
              <a:t>How do you produce sounds that other people interpret as language?  </a:t>
            </a:r>
          </a:p>
          <a:p>
            <a:pPr lvl="1" eaLnBrk="1" hangingPunct="1">
              <a:lnSpc>
                <a:spcPct val="90000"/>
              </a:lnSpc>
              <a:defRPr/>
            </a:pPr>
            <a:r>
              <a:rPr lang="en-US" sz="2400" dirty="0"/>
              <a:t>How does your hearer decode what you are trying to convey?  </a:t>
            </a:r>
          </a:p>
          <a:p>
            <a:pPr lvl="1" eaLnBrk="1" hangingPunct="1">
              <a:lnSpc>
                <a:spcPct val="90000"/>
              </a:lnSpc>
              <a:defRPr/>
            </a:pPr>
            <a:r>
              <a:rPr lang="en-US" sz="2400" dirty="0"/>
              <a:t>In a conversation, how do you know when it</a:t>
            </a:r>
            <a:r>
              <a:rPr lang="en-US" sz="2400" dirty="0">
                <a:latin typeface="Arial"/>
              </a:rPr>
              <a:t>’</a:t>
            </a:r>
            <a:r>
              <a:rPr lang="en-US" sz="2400" dirty="0"/>
              <a:t>s your turn to talk?</a:t>
            </a:r>
          </a:p>
          <a:p>
            <a:pPr lvl="1" eaLnBrk="1" hangingPunct="1">
              <a:lnSpc>
                <a:spcPct val="90000"/>
              </a:lnSpc>
              <a:defRPr/>
            </a:pPr>
            <a:r>
              <a:rPr lang="en-US" sz="2400" dirty="0"/>
              <a:t>Once you decide </a:t>
            </a:r>
            <a:r>
              <a:rPr lang="en-US" sz="2400" b="1" i="1" dirty="0"/>
              <a:t>what</a:t>
            </a:r>
            <a:r>
              <a:rPr lang="en-US" sz="2400" dirty="0"/>
              <a:t> you want to say, how do you decide </a:t>
            </a:r>
            <a:r>
              <a:rPr lang="en-US" sz="2400" b="1" i="1" dirty="0"/>
              <a:t>how</a:t>
            </a:r>
            <a:r>
              <a:rPr lang="en-US" sz="2400" dirty="0"/>
              <a:t> to say it?:</a:t>
            </a:r>
          </a:p>
          <a:p>
            <a:pPr lvl="2" eaLnBrk="1" hangingPunct="1">
              <a:lnSpc>
                <a:spcPct val="90000"/>
              </a:lnSpc>
              <a:defRPr/>
            </a:pPr>
            <a:r>
              <a:rPr lang="en-US" sz="2000" dirty="0"/>
              <a:t>How do you decide where to pause in the sentence?</a:t>
            </a:r>
          </a:p>
          <a:p>
            <a:pPr lvl="2" eaLnBrk="1" hangingPunct="1">
              <a:lnSpc>
                <a:spcPct val="90000"/>
              </a:lnSpc>
              <a:defRPr/>
            </a:pPr>
            <a:r>
              <a:rPr lang="en-US" sz="2000" dirty="0"/>
              <a:t>How do you decide what words to emphasize?</a:t>
            </a:r>
          </a:p>
          <a:p>
            <a:pPr lvl="2" eaLnBrk="1" hangingPunct="1">
              <a:lnSpc>
                <a:spcPct val="90000"/>
              </a:lnSpc>
              <a:defRPr/>
            </a:pPr>
            <a:r>
              <a:rPr lang="en-US" sz="2000" dirty="0"/>
              <a:t>How do you decide what </a:t>
            </a:r>
            <a:r>
              <a:rPr lang="en-US" sz="2000" dirty="0" err="1"/>
              <a:t>intonational</a:t>
            </a:r>
            <a:r>
              <a:rPr lang="en-US" sz="2000" dirty="0"/>
              <a:t> contour to use?</a:t>
            </a:r>
          </a:p>
          <a:p>
            <a:pPr lvl="2" eaLnBrk="1" hangingPunct="1">
              <a:lnSpc>
                <a:spcPct val="90000"/>
              </a:lnSpc>
              <a:defRPr/>
            </a:pPr>
            <a:r>
              <a:rPr lang="en-US" sz="2000" dirty="0"/>
              <a:t>How do you convey your own feelings and emotions? </a:t>
            </a:r>
          </a:p>
          <a:p>
            <a:pPr lvl="1" eaLnBrk="1" hangingPunct="1">
              <a:lnSpc>
                <a:spcPct val="90000"/>
              </a:lnSpc>
              <a:defRPr/>
            </a:pPr>
            <a:endParaRPr lang="en-US" sz="2400" dirty="0"/>
          </a:p>
        </p:txBody>
      </p:sp>
      <p:pic>
        <p:nvPicPr>
          <p:cNvPr id="2" name="cl_001_boredom_1085.60_August-thirteen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724400" y="5715000"/>
            <a:ext cx="609600" cy="609600"/>
          </a:xfrm>
          <a:prstGeom prst="rect">
            <a:avLst/>
          </a:prstGeom>
        </p:spPr>
      </p:pic>
      <p:pic>
        <p:nvPicPr>
          <p:cNvPr id="14" name="E24F082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696200" y="44196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E3F8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7162800" y="4724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2D29DD0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7772400" y="5105400"/>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cl_001_happy_910.42_Eight-hundred-three-.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3886200" y="5715000"/>
            <a:ext cx="609600" cy="609600"/>
          </a:xfrm>
          <a:prstGeom prst="rect">
            <a:avLst/>
          </a:prstGeom>
        </p:spPr>
      </p:pic>
      <p:pic>
        <p:nvPicPr>
          <p:cNvPr id="6" name="cl_001_pride_1524.62_Nine-thousand-four-.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55626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90" fill="hold"/>
                                        <p:tgtEl>
                                          <p:spTgt spid="14"/>
                                        </p:tgtEl>
                                      </p:cBhvr>
                                    </p:cmd>
                                  </p:childTnLst>
                                </p:cTn>
                              </p:par>
                            </p:childTnLst>
                          </p:cTn>
                        </p:par>
                      </p:childTnLst>
                    </p:cTn>
                  </p:par>
                </p:childTnLst>
              </p:cTn>
              <p:nextCondLst>
                <p:cond evt="onClick" delay="0">
                  <p:tgtEl>
                    <p:spTgt spid="1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37" fill="hold"/>
                                        <p:tgtEl>
                                          <p:spTgt spid="15"/>
                                        </p:tgtEl>
                                      </p:cBhvr>
                                    </p:cmd>
                                  </p:childTnLst>
                                </p:cTn>
                              </p:par>
                            </p:childTnLst>
                          </p:cTn>
                        </p:par>
                      </p:childTnLst>
                    </p:cTn>
                  </p:par>
                </p:childTnLst>
              </p:cTn>
              <p:nextCondLst>
                <p:cond evt="onClick" delay="0">
                  <p:tgtEl>
                    <p:spTgt spid="1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59"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40"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40" fill="hold"/>
                                        <p:tgtEl>
                                          <p:spTgt spid="6"/>
                                        </p:tgtEl>
                                      </p:cBhvr>
                                    </p:cmd>
                                  </p:childTnLst>
                                </p:cTn>
                              </p:par>
                            </p:childTnLst>
                          </p:cTn>
                        </p:par>
                      </p:childTnLst>
                    </p:cTn>
                  </p:par>
                </p:childTnLst>
              </p:cTn>
              <p:nextCondLst>
                <p:cond evt="onClick" delay="0">
                  <p:tgtEl>
                    <p:spTgt spid="6"/>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88025"/>
          </a:xfrm>
        </p:spPr>
        <p:txBody>
          <a:bodyPr/>
          <a:lstStyle/>
          <a:p>
            <a:r>
              <a:rPr lang="en-US" sz="2400" dirty="0"/>
              <a:t>Different languages can convey this information in different ways but most use intonation or sometimes word order in the process </a:t>
            </a:r>
            <a:r>
              <a:rPr lang="mr-IN" sz="2400" dirty="0"/>
              <a:t>–</a:t>
            </a:r>
            <a:r>
              <a:rPr lang="en-US" sz="2400" dirty="0"/>
              <a:t> and of course facial expression and body gesture also play a role in communication – which is why multimodal research has become so popular</a:t>
            </a:r>
          </a:p>
          <a:p>
            <a:pPr lvl="1"/>
            <a:r>
              <a:rPr lang="en-US" sz="2400" dirty="0"/>
              <a:t>How do you ask a question in your native language?  </a:t>
            </a:r>
            <a:r>
              <a:rPr lang="en-US" sz="2400" i="1" dirty="0"/>
              <a:t>Do you have a pet?</a:t>
            </a:r>
          </a:p>
          <a:p>
            <a:pPr lvl="1"/>
            <a:r>
              <a:rPr lang="en-US" sz="2400" dirty="0"/>
              <a:t>How do you make a statement?  </a:t>
            </a:r>
            <a:r>
              <a:rPr lang="en-US" sz="2400" i="1" dirty="0"/>
              <a:t>I have a cat.</a:t>
            </a:r>
          </a:p>
          <a:p>
            <a:r>
              <a:rPr lang="en-US" sz="2400" dirty="0"/>
              <a:t>Some links to information about prosody in multiple languages</a:t>
            </a:r>
            <a:r>
              <a:rPr lang="en-US" dirty="0"/>
              <a:t>:</a:t>
            </a:r>
          </a:p>
          <a:p>
            <a:pPr lvl="1"/>
            <a:r>
              <a:rPr lang="en-US" dirty="0">
                <a:hlinkClick r:id="rId3"/>
              </a:rPr>
              <a:t>Mandarin Chinese</a:t>
            </a:r>
            <a:r>
              <a:rPr lang="en-US" dirty="0"/>
              <a:t>:</a:t>
            </a:r>
          </a:p>
          <a:p>
            <a:pPr lvl="1"/>
            <a:r>
              <a:rPr lang="en-US" dirty="0">
                <a:hlinkClick r:id="rId4"/>
              </a:rPr>
              <a:t>Swedish</a:t>
            </a:r>
            <a:endParaRPr lang="en-US" dirty="0"/>
          </a:p>
          <a:p>
            <a:pPr lvl="1"/>
            <a:r>
              <a:rPr lang="en-US" dirty="0">
                <a:hlinkClick r:id="rId5"/>
              </a:rPr>
              <a:t>Hindi</a:t>
            </a:r>
            <a:endParaRPr lang="en-US" dirty="0"/>
          </a:p>
          <a:p>
            <a:pPr lvl="1"/>
            <a:endParaRPr lang="en-US" dirty="0"/>
          </a:p>
        </p:txBody>
      </p:sp>
      <p:sp>
        <p:nvSpPr>
          <p:cNvPr id="4" name="Date Placeholder 3"/>
          <p:cNvSpPr>
            <a:spLocks noGrp="1"/>
          </p:cNvSpPr>
          <p:nvPr>
            <p:ph type="dt" sz="half" idx="10"/>
          </p:nvPr>
        </p:nvSpPr>
        <p:spPr/>
        <p:txBody>
          <a:bodyPr/>
          <a:lstStyle/>
          <a:p>
            <a:pPr>
              <a:defRPr/>
            </a:pPr>
            <a:fld id="{9A4E39AC-D3B9-734C-A070-55F4FC5D8CA2}" type="datetime1">
              <a:rPr lang="en-US" smtClean="0"/>
              <a:t>1/17/23</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8</a:t>
            </a:fld>
            <a:endParaRPr lang="en-US"/>
          </a:p>
        </p:txBody>
      </p:sp>
    </p:spTree>
    <p:extLst>
      <p:ext uri="{BB962C8B-B14F-4D97-AF65-F5344CB8AC3E}">
        <p14:creationId xmlns:p14="http://schemas.microsoft.com/office/powerpoint/2010/main" val="18141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1DD93-EF83-4C45-831D-040C1815D741}"/>
              </a:ext>
            </a:extLst>
          </p:cNvPr>
          <p:cNvSpPr>
            <a:spLocks noGrp="1"/>
          </p:cNvSpPr>
          <p:nvPr>
            <p:ph idx="1"/>
          </p:nvPr>
        </p:nvSpPr>
        <p:spPr>
          <a:xfrm>
            <a:off x="457200" y="685800"/>
            <a:ext cx="8229600" cy="5440363"/>
          </a:xfrm>
        </p:spPr>
        <p:txBody>
          <a:bodyPr/>
          <a:lstStyle/>
          <a:p>
            <a:pPr lvl="1"/>
            <a:r>
              <a:rPr lang="en-US" dirty="0">
                <a:hlinkClick r:id="rId2"/>
              </a:rPr>
              <a:t>French</a:t>
            </a:r>
            <a:endParaRPr lang="en-US" dirty="0"/>
          </a:p>
          <a:p>
            <a:pPr lvl="1"/>
            <a:r>
              <a:rPr lang="en-US" dirty="0">
                <a:hlinkClick r:id="rId3"/>
              </a:rPr>
              <a:t>Turkish</a:t>
            </a:r>
            <a:endParaRPr lang="en-US" dirty="0"/>
          </a:p>
          <a:p>
            <a:pPr lvl="1"/>
            <a:r>
              <a:rPr lang="en-US" dirty="0">
                <a:hlinkClick r:id="rId4"/>
              </a:rPr>
              <a:t>Italian</a:t>
            </a:r>
            <a:endParaRPr lang="en-US" dirty="0"/>
          </a:p>
          <a:p>
            <a:pPr lvl="1"/>
            <a:r>
              <a:rPr lang="en-US" dirty="0">
                <a:hlinkClick r:id="rId5"/>
              </a:rPr>
              <a:t>Singlish</a:t>
            </a:r>
            <a:r>
              <a:rPr lang="en-US" dirty="0"/>
              <a:t> (Singapore English)</a:t>
            </a:r>
          </a:p>
          <a:p>
            <a:pPr lvl="1"/>
            <a:r>
              <a:rPr lang="en-US" dirty="0"/>
              <a:t>...</a:t>
            </a:r>
            <a:r>
              <a:rPr lang="en-US" sz="2400" dirty="0"/>
              <a:t>If your own first language (or a language you know well) is one of these – or another language – please send me any useful links you find on prosody in that language so we can share with the class</a:t>
            </a:r>
          </a:p>
          <a:p>
            <a:r>
              <a:rPr lang="en-US" sz="2400" dirty="0"/>
              <a:t>What we’ll be learning in this class is a wide range of the information that speech can convey to others and what we in turn can learn about others from their speech</a:t>
            </a:r>
          </a:p>
          <a:p>
            <a:endParaRPr lang="en-US" dirty="0"/>
          </a:p>
        </p:txBody>
      </p:sp>
      <p:sp>
        <p:nvSpPr>
          <p:cNvPr id="4" name="Date Placeholder 3">
            <a:extLst>
              <a:ext uri="{FF2B5EF4-FFF2-40B4-BE49-F238E27FC236}">
                <a16:creationId xmlns:a16="http://schemas.microsoft.com/office/drawing/2014/main" id="{26ED8EA7-B88B-5040-ABD8-A2B2FCBA1F7B}"/>
              </a:ext>
            </a:extLst>
          </p:cNvPr>
          <p:cNvSpPr>
            <a:spLocks noGrp="1"/>
          </p:cNvSpPr>
          <p:nvPr>
            <p:ph type="dt" sz="half" idx="10"/>
          </p:nvPr>
        </p:nvSpPr>
        <p:spPr/>
        <p:txBody>
          <a:bodyPr/>
          <a:lstStyle/>
          <a:p>
            <a:pPr>
              <a:defRPr/>
            </a:pPr>
            <a:fld id="{73AC3288-9A6A-C04A-A3FE-E33D1923764D}" type="datetime1">
              <a:rPr lang="en-US" smtClean="0"/>
              <a:t>1/17/23</a:t>
            </a:fld>
            <a:endParaRPr lang="en-US"/>
          </a:p>
        </p:txBody>
      </p:sp>
      <p:sp>
        <p:nvSpPr>
          <p:cNvPr id="5" name="Slide Number Placeholder 4">
            <a:extLst>
              <a:ext uri="{FF2B5EF4-FFF2-40B4-BE49-F238E27FC236}">
                <a16:creationId xmlns:a16="http://schemas.microsoft.com/office/drawing/2014/main" id="{9F2F2914-4644-BE44-B34E-24FBD66E830B}"/>
              </a:ext>
            </a:extLst>
          </p:cNvPr>
          <p:cNvSpPr>
            <a:spLocks noGrp="1"/>
          </p:cNvSpPr>
          <p:nvPr>
            <p:ph type="sldNum" sz="quarter" idx="12"/>
          </p:nvPr>
        </p:nvSpPr>
        <p:spPr/>
        <p:txBody>
          <a:bodyPr/>
          <a:lstStyle/>
          <a:p>
            <a:pPr>
              <a:defRPr/>
            </a:pPr>
            <a:fld id="{21716159-5324-1C48-9D26-9FD1A507DCF9}" type="slidenum">
              <a:rPr lang="en-US" smtClean="0"/>
              <a:pPr>
                <a:defRPr/>
              </a:pPr>
              <a:t>9</a:t>
            </a:fld>
            <a:endParaRPr lang="en-US"/>
          </a:p>
        </p:txBody>
      </p:sp>
    </p:spTree>
    <p:extLst>
      <p:ext uri="{BB962C8B-B14F-4D97-AF65-F5344CB8AC3E}">
        <p14:creationId xmlns:p14="http://schemas.microsoft.com/office/powerpoint/2010/main" val="149948572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13453</TotalTime>
  <Words>1994</Words>
  <Application>Microsoft Macintosh PowerPoint</Application>
  <PresentationFormat>On-screen Show (4:3)</PresentationFormat>
  <Paragraphs>244</Paragraphs>
  <Slides>28</Slides>
  <Notes>15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-webkit-standard</vt:lpstr>
      <vt:lpstr>Arial</vt:lpstr>
      <vt:lpstr>Times New Roman</vt:lpstr>
      <vt:lpstr>Default Design</vt:lpstr>
      <vt:lpstr>Advanced Topics in Spoken Language Processing</vt:lpstr>
      <vt:lpstr>Welcome to the Course!</vt:lpstr>
      <vt:lpstr>My Background</vt:lpstr>
      <vt:lpstr>PowerPoint Presentation</vt:lpstr>
      <vt:lpstr>Columbia Speech Lab a While Back… </vt:lpstr>
      <vt:lpstr>Getting to know each other</vt:lpstr>
      <vt:lpstr>Course Focus:  Speech Processing Questions</vt:lpstr>
      <vt:lpstr>PowerPoint Presentation</vt:lpstr>
      <vt:lpstr>PowerPoint Presentation</vt:lpstr>
      <vt:lpstr>What Can We Convey and Learn from Speech</vt:lpstr>
      <vt:lpstr>Basic Speech Technologies</vt:lpstr>
      <vt:lpstr>PowerPoint Presentation</vt:lpstr>
      <vt:lpstr>Many Other Speech Applications</vt:lpstr>
      <vt:lpstr>PowerPoint Presentation</vt:lpstr>
      <vt:lpstr>PowerPoint Presentation</vt:lpstr>
      <vt:lpstr>What you will Learn in This Class</vt:lpstr>
      <vt:lpstr>What You Should Know/Have before You Start</vt:lpstr>
      <vt:lpstr>Syllabus Overview</vt:lpstr>
      <vt:lpstr>Grade breakdown</vt:lpstr>
      <vt:lpstr>Weekly Readings</vt:lpstr>
      <vt:lpstr>Weekly Posts</vt:lpstr>
      <vt:lpstr>Sample Assignment from an earlier course for Jurafsky &amp; Martin on Dialogue</vt:lpstr>
      <vt:lpstr>PowerPoint Presentation</vt:lpstr>
      <vt:lpstr>Homework Assignments</vt:lpstr>
      <vt:lpstr>Teaching Assistants</vt:lpstr>
      <vt:lpstr>Todo</vt:lpstr>
      <vt:lpstr>Next Class</vt:lpstr>
      <vt:lpstr>Questions?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cp:lastModifiedBy>
  <cp:revision>731</cp:revision>
  <cp:lastPrinted>1999-05-22T22:06:30Z</cp:lastPrinted>
  <dcterms:created xsi:type="dcterms:W3CDTF">1997-02-17T17:52:10Z</dcterms:created>
  <dcterms:modified xsi:type="dcterms:W3CDTF">2023-01-17T23:25:45Z</dcterms:modified>
</cp:coreProperties>
</file>