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4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5" r:id="rId3"/>
    <p:sldId id="276" r:id="rId4"/>
    <p:sldId id="287" r:id="rId5"/>
    <p:sldId id="290" r:id="rId6"/>
    <p:sldId id="289" r:id="rId7"/>
    <p:sldId id="288" r:id="rId8"/>
    <p:sldId id="291" r:id="rId9"/>
    <p:sldId id="303" r:id="rId10"/>
    <p:sldId id="304" r:id="rId11"/>
    <p:sldId id="298" r:id="rId12"/>
    <p:sldId id="299" r:id="rId13"/>
    <p:sldId id="300" r:id="rId14"/>
    <p:sldId id="305" r:id="rId15"/>
    <p:sldId id="302" r:id="rId16"/>
    <p:sldId id="306" r:id="rId17"/>
    <p:sldId id="286" r:id="rId18"/>
    <p:sldId id="292" r:id="rId1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1" autoAdjust="0"/>
    <p:restoredTop sz="89535" autoAdjust="0"/>
  </p:normalViewPr>
  <p:slideViewPr>
    <p:cSldViewPr>
      <p:cViewPr varScale="1">
        <p:scale>
          <a:sx n="52" d="100"/>
          <a:sy n="52" d="100"/>
        </p:scale>
        <p:origin x="-1104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122" y="-7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857D8B87-F347-0B43-823C-8DFBD6CEC4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734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F0182C4A-962B-D34F-BDEE-43B8255BFE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0871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85813" indent="-303213" defTabSz="96678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208088" indent="-241300" defTabSz="96678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92275" indent="-242888" defTabSz="96678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74875" indent="-241300" defTabSz="96678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320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892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464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036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1EE8BE9-9520-2B4A-808E-03EFC08336F1}" type="slidenum">
              <a:rPr lang="en-US"/>
              <a:pPr eaLnBrk="1" hangingPunct="1"/>
              <a:t>1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85813" indent="-303213" defTabSz="96678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208088" indent="-241300" defTabSz="96678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92275" indent="-242888" defTabSz="96678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74875" indent="-241300" defTabSz="966788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320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892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464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03675" indent="-2413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C05FA9D-963B-6842-A0C4-1A481D186060}" type="slidenum">
              <a:rPr lang="en-US"/>
              <a:pPr eaLnBrk="1" hangingPunct="1"/>
              <a:t>2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first aim of Praat was to give students and scientists of Phonetics a handy tool for manipulating speech data and for creating stimuli for perception experiments,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6C9149-75DD-BF48-A246-B6E6F28061EE}" type="datetime1">
              <a:rPr lang="en-US"/>
              <a:pPr/>
              <a:t>1/31/12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189CF-D88D-BF47-B9DF-89F60E9E61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37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15B1C5-6F0F-034C-BAED-5709E24183F9}" type="datetime1">
              <a:rPr lang="en-US"/>
              <a:pPr/>
              <a:t>1/31/12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6F090B-94C9-254B-A1D2-08F3CF1BA6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101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FEB592-8757-9A4D-A08B-AF571063BEF8}" type="datetime1">
              <a:rPr lang="en-US"/>
              <a:pPr/>
              <a:t>1/31/12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7F675D-8AD5-B748-A0E2-89FE28FF52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140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C9A2DF-6240-D943-BF26-A2C40C4FA58E}" type="datetime1">
              <a:rPr lang="en-US"/>
              <a:pPr/>
              <a:t>1/31/12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CBA071-2367-D34D-95BA-308C651F11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862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2A2F38-72C2-E84D-A5DF-515C4BEF94C9}" type="datetime1">
              <a:rPr lang="en-US"/>
              <a:pPr/>
              <a:t>1/31/12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49A876-6E9E-9349-A3EF-75ACC7D78C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657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E37651-3DE5-DE44-B859-794EA9E35C8D}" type="datetime1">
              <a:rPr lang="en-US"/>
              <a:pPr/>
              <a:t>1/31/12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490BE0-A2A1-054C-889B-C34526E098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090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DDAB49-F52A-5A4D-9427-FF3E6C16CEA1}" type="datetime1">
              <a:rPr lang="en-US"/>
              <a:pPr/>
              <a:t>1/31/12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52291D-FF6A-5144-B749-8F2B280463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489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4D6CC5-AE07-D747-B8F4-7AC41BFCDDEE}" type="datetime1">
              <a:rPr lang="en-US"/>
              <a:pPr/>
              <a:t>1/31/12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4733D9-3807-3F41-8E81-A35B5A2B11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771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9498F8-34F9-1747-8DCB-4A3103AD6584}" type="datetime1">
              <a:rPr lang="en-US"/>
              <a:pPr/>
              <a:t>1/31/12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A47E3B-27B9-A444-BCAA-5B62F6E83C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658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4C1CFE-CE2D-BB44-B2DC-A918AB07CA73}" type="datetime1">
              <a:rPr lang="en-US"/>
              <a:pPr/>
              <a:t>1/31/12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F8B4B9-F405-1A41-9C02-59C341A8B4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684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713605-F116-DC42-BF5F-3C8F1C01DEC4}" type="datetime1">
              <a:rPr lang="en-US"/>
              <a:pPr/>
              <a:t>1/31/12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CAA791-CE7D-D44C-9497-E552FB6B48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394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0DAF790A-54DE-8A44-B396-483ED14E3702}" type="datetime1">
              <a:rPr lang="en-US"/>
              <a:pPr/>
              <a:t>1/31/12</a:t>
            </a:fld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23A2508-5E7E-F743-9947-46F6436184F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  <p:sldLayoutId id="214748365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praat.org/" TargetMode="External"/><Relationship Id="rId3" Type="http://schemas.openxmlformats.org/officeDocument/2006/relationships/hyperlink" Target="http://www1.cs.columbia.edu/~agus/cs4706/praat-resources.php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aat.org/" TargetMode="External"/><Relationship Id="rId4" Type="http://schemas.openxmlformats.org/officeDocument/2006/relationships/hyperlink" Target="http://uk.groups.yahoo.com/group/praat-users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1.cs.columbia.edu/~agus/cs4706/praat-resources.php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Tools for Speech Analysis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2400">
                <a:latin typeface="Arial" charset="0"/>
              </a:rPr>
              <a:t>Julia Hirschberg</a:t>
            </a:r>
          </a:p>
          <a:p>
            <a:pPr eaLnBrk="1" hangingPunct="1"/>
            <a:r>
              <a:rPr lang="en-US" sz="2400">
                <a:latin typeface="Arial" charset="0"/>
              </a:rPr>
              <a:t>CS4995/6998</a:t>
            </a:r>
          </a:p>
          <a:p>
            <a:pPr eaLnBrk="1" hangingPunct="1"/>
            <a:r>
              <a:rPr lang="en-US" sz="2400" i="1">
                <a:latin typeface="Arial" charset="0"/>
              </a:rPr>
              <a:t>Thanks to Jean-Philippe Goldman, Fadi Biadsy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Task 1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Read in your </a:t>
            </a:r>
            <a:r>
              <a:rPr lang="ja-JP" altLang="en-US">
                <a:solidFill>
                  <a:schemeClr val="hlink"/>
                </a:solidFill>
                <a:latin typeface="Arial" charset="0"/>
              </a:rPr>
              <a:t>‘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mama</a:t>
            </a:r>
            <a:r>
              <a:rPr lang="ja-JP" altLang="en-US">
                <a:solidFill>
                  <a:schemeClr val="hlink"/>
                </a:solidFill>
                <a:latin typeface="Arial" charset="0"/>
              </a:rPr>
              <a:t>’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 file and view&amp;edit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Zoom in on the most prominent word and find a single cycle in wave form – select – what is the frequency?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Select the entire contour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Display the pitch and intensity contours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What is the minimum pitch?  Maximum?  Mean?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chemeClr val="hlink"/>
                </a:solidFill>
                <a:latin typeface="Arial" charset="0"/>
              </a:rPr>
              <a:t>What is the minimum intensity?  Maximum?  Mean?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Task 2: Contours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hlink"/>
                </a:solidFill>
                <a:latin typeface="Arial" charset="0"/>
              </a:rPr>
              <a:t>Record a statement</a:t>
            </a:r>
          </a:p>
          <a:p>
            <a:pPr eaLnBrk="1" hangingPunct="1"/>
            <a:r>
              <a:rPr lang="en-US">
                <a:solidFill>
                  <a:schemeClr val="hlink"/>
                </a:solidFill>
                <a:latin typeface="Arial" charset="0"/>
              </a:rPr>
              <a:t>Record a yes-no question</a:t>
            </a:r>
          </a:p>
          <a:p>
            <a:pPr eaLnBrk="1" hangingPunct="1"/>
            <a:r>
              <a:rPr lang="en-US">
                <a:solidFill>
                  <a:schemeClr val="hlink"/>
                </a:solidFill>
                <a:latin typeface="Arial" charset="0"/>
              </a:rPr>
              <a:t>Record a wh-question</a:t>
            </a:r>
          </a:p>
          <a:p>
            <a:pPr eaLnBrk="1" hangingPunct="1"/>
            <a:r>
              <a:rPr lang="en-US">
                <a:solidFill>
                  <a:schemeClr val="hlink"/>
                </a:solidFill>
                <a:latin typeface="Arial" charset="0"/>
              </a:rPr>
              <a:t>What are the similarities in F0?  Differences?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Task 3: Clipping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hlink"/>
                </a:solidFill>
                <a:latin typeface="Arial" charset="0"/>
              </a:rPr>
              <a:t>Record something in a very loud voice, to produce clipping, and see what the waveform looks like – how do you identify clipping?  Avoid it?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Task 4: Changing the Pitch Range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chemeClr val="hlink"/>
                </a:solidFill>
                <a:latin typeface="Arial" charset="0"/>
              </a:rPr>
              <a:t>Record a file using falling intonation</a:t>
            </a:r>
          </a:p>
          <a:p>
            <a:pPr eaLnBrk="1" hangingPunct="1"/>
            <a:r>
              <a:rPr lang="en-US" dirty="0">
                <a:solidFill>
                  <a:schemeClr val="hlink"/>
                </a:solidFill>
                <a:latin typeface="Arial" charset="0"/>
              </a:rPr>
              <a:t>Modify it to produce a rising </a:t>
            </a:r>
            <a:r>
              <a:rPr lang="en-US" dirty="0" err="1">
                <a:solidFill>
                  <a:schemeClr val="hlink"/>
                </a:solidFill>
                <a:latin typeface="Arial" charset="0"/>
              </a:rPr>
              <a:t>intonational</a:t>
            </a:r>
            <a:r>
              <a:rPr lang="en-US" dirty="0">
                <a:solidFill>
                  <a:schemeClr val="hlink"/>
                </a:solidFill>
                <a:latin typeface="Arial" charset="0"/>
              </a:rPr>
              <a:t> contour</a:t>
            </a:r>
          </a:p>
          <a:p>
            <a:pPr eaLnBrk="1" hangingPunct="1"/>
            <a:r>
              <a:rPr lang="en-US" dirty="0">
                <a:solidFill>
                  <a:schemeClr val="hlink"/>
                </a:solidFill>
                <a:latin typeface="Arial" charset="0"/>
              </a:rPr>
              <a:t>Edit the new contour to</a:t>
            </a:r>
          </a:p>
          <a:p>
            <a:pPr lvl="1" eaLnBrk="1" hangingPunct="1"/>
            <a:r>
              <a:rPr lang="en-US" dirty="0">
                <a:solidFill>
                  <a:schemeClr val="hlink"/>
                </a:solidFill>
                <a:latin typeface="Arial" charset="0"/>
              </a:rPr>
              <a:t>Raise the pitch range (select the contour and use </a:t>
            </a:r>
            <a:r>
              <a:rPr lang="ja-JP" altLang="en-US" dirty="0">
                <a:solidFill>
                  <a:schemeClr val="hlink"/>
                </a:solidFill>
                <a:latin typeface="Arial" charset="0"/>
              </a:rPr>
              <a:t>‘</a:t>
            </a:r>
            <a:r>
              <a:rPr lang="en-US" dirty="0">
                <a:solidFill>
                  <a:schemeClr val="hlink"/>
                </a:solidFill>
                <a:latin typeface="Arial" charset="0"/>
              </a:rPr>
              <a:t>shift pitch frequencies</a:t>
            </a:r>
            <a:r>
              <a:rPr lang="ja-JP" altLang="en-US" dirty="0">
                <a:solidFill>
                  <a:schemeClr val="hlink"/>
                </a:solidFill>
                <a:latin typeface="Arial" charset="0"/>
              </a:rPr>
              <a:t>’</a:t>
            </a:r>
            <a:endParaRPr lang="en-US" dirty="0">
              <a:solidFill>
                <a:schemeClr val="hlink"/>
              </a:solidFill>
              <a:latin typeface="Arial" charset="0"/>
            </a:endParaRPr>
          </a:p>
          <a:p>
            <a:pPr lvl="1" eaLnBrk="1" hangingPunct="1"/>
            <a:r>
              <a:rPr lang="en-US" dirty="0">
                <a:solidFill>
                  <a:schemeClr val="hlink"/>
                </a:solidFill>
                <a:latin typeface="Arial" charset="0"/>
              </a:rPr>
              <a:t>Stylize the pitch contour </a:t>
            </a:r>
          </a:p>
          <a:p>
            <a:pPr eaLnBrk="1" hangingPunct="1"/>
            <a:endParaRPr lang="en-US" dirty="0">
              <a:solidFill>
                <a:schemeClr val="hlink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Task 5: Pitch contour cloning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chemeClr val="hlink"/>
                </a:solidFill>
                <a:latin typeface="Arial" charset="0"/>
              </a:rPr>
              <a:t>Replace the pitch contour in </a:t>
            </a:r>
            <a:r>
              <a:rPr lang="en-US" dirty="0" err="1">
                <a:solidFill>
                  <a:schemeClr val="hlink"/>
                </a:solidFill>
                <a:latin typeface="Arial" charset="0"/>
              </a:rPr>
              <a:t>beach.wav</a:t>
            </a:r>
            <a:r>
              <a:rPr lang="en-US" dirty="0">
                <a:solidFill>
                  <a:schemeClr val="hlink"/>
                </a:solidFill>
                <a:latin typeface="Arial" charset="0"/>
              </a:rPr>
              <a:t> with the contour in </a:t>
            </a:r>
            <a:r>
              <a:rPr lang="en-US" dirty="0" err="1" smtClean="0">
                <a:solidFill>
                  <a:schemeClr val="hlink"/>
                </a:solidFill>
                <a:latin typeface="Arial" charset="0"/>
              </a:rPr>
              <a:t>speech.wav</a:t>
            </a:r>
            <a:endParaRPr lang="en-US" dirty="0" smtClean="0">
              <a:solidFill>
                <a:schemeClr val="hlink"/>
              </a:solidFill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chemeClr val="hlink"/>
                </a:solidFill>
                <a:latin typeface="Arial" charset="0"/>
              </a:rPr>
              <a:t>Read in both files</a:t>
            </a:r>
            <a:endParaRPr lang="en-US" dirty="0">
              <a:solidFill>
                <a:schemeClr val="hlink"/>
              </a:solidFill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hlink"/>
                </a:solidFill>
                <a:latin typeface="Arial" charset="0"/>
              </a:rPr>
              <a:t>Create a manipulation object for </a:t>
            </a:r>
            <a:r>
              <a:rPr lang="en-US" dirty="0" err="1">
                <a:solidFill>
                  <a:schemeClr val="hlink"/>
                </a:solidFill>
                <a:latin typeface="Arial" charset="0"/>
              </a:rPr>
              <a:t>beach.wav</a:t>
            </a:r>
            <a:endParaRPr lang="en-US" dirty="0">
              <a:solidFill>
                <a:schemeClr val="hlink"/>
              </a:solidFill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hlink"/>
                </a:solidFill>
                <a:latin typeface="Arial" charset="0"/>
              </a:rPr>
              <a:t>Extract the pitch tier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hlink"/>
                </a:solidFill>
                <a:latin typeface="Arial" charset="0"/>
              </a:rPr>
              <a:t>Create a manipulation object for </a:t>
            </a:r>
            <a:r>
              <a:rPr lang="en-US" dirty="0" err="1">
                <a:solidFill>
                  <a:schemeClr val="hlink"/>
                </a:solidFill>
                <a:latin typeface="Arial" charset="0"/>
              </a:rPr>
              <a:t>speech.wav</a:t>
            </a:r>
            <a:endParaRPr lang="en-US" dirty="0">
              <a:solidFill>
                <a:schemeClr val="hlink"/>
              </a:solidFill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hlink"/>
                </a:solidFill>
                <a:latin typeface="Arial" charset="0"/>
              </a:rPr>
              <a:t>Select the pitch tier of </a:t>
            </a:r>
            <a:r>
              <a:rPr lang="en-US" dirty="0" err="1">
                <a:solidFill>
                  <a:schemeClr val="hlink"/>
                </a:solidFill>
                <a:latin typeface="Arial" charset="0"/>
              </a:rPr>
              <a:t>beach.wav</a:t>
            </a:r>
            <a:r>
              <a:rPr lang="en-US" dirty="0">
                <a:solidFill>
                  <a:schemeClr val="hlink"/>
                </a:solidFill>
                <a:latin typeface="Arial" charset="0"/>
              </a:rPr>
              <a:t> and the manipulation object for </a:t>
            </a:r>
            <a:r>
              <a:rPr lang="en-US" dirty="0" err="1">
                <a:solidFill>
                  <a:schemeClr val="hlink"/>
                </a:solidFill>
                <a:latin typeface="Arial" charset="0"/>
              </a:rPr>
              <a:t>speech.wav</a:t>
            </a:r>
            <a:r>
              <a:rPr lang="en-US" dirty="0">
                <a:solidFill>
                  <a:schemeClr val="hlink"/>
                </a:solidFill>
                <a:latin typeface="Arial" charset="0"/>
              </a:rPr>
              <a:t> and click </a:t>
            </a:r>
            <a:r>
              <a:rPr lang="ja-JP" altLang="en-US" dirty="0">
                <a:solidFill>
                  <a:schemeClr val="hlink"/>
                </a:solidFill>
                <a:latin typeface="Arial" charset="0"/>
              </a:rPr>
              <a:t>‘</a:t>
            </a:r>
            <a:r>
              <a:rPr lang="en-US" dirty="0">
                <a:solidFill>
                  <a:schemeClr val="hlink"/>
                </a:solidFill>
                <a:latin typeface="Arial" charset="0"/>
              </a:rPr>
              <a:t>Replace pitch tier</a:t>
            </a:r>
            <a:r>
              <a:rPr lang="ja-JP" altLang="en-US" dirty="0">
                <a:solidFill>
                  <a:schemeClr val="hlink"/>
                </a:solidFill>
                <a:latin typeface="Arial" charset="0"/>
              </a:rPr>
              <a:t>’</a:t>
            </a:r>
            <a:endParaRPr lang="en-US" dirty="0">
              <a:solidFill>
                <a:schemeClr val="hlink"/>
              </a:solidFill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hlink"/>
                </a:solidFill>
                <a:latin typeface="Arial" charset="0"/>
              </a:rPr>
              <a:t>Select the manipulation object for </a:t>
            </a:r>
            <a:r>
              <a:rPr lang="en-US" dirty="0" err="1">
                <a:solidFill>
                  <a:schemeClr val="hlink"/>
                </a:solidFill>
                <a:latin typeface="Arial" charset="0"/>
              </a:rPr>
              <a:t>speech.wav</a:t>
            </a:r>
            <a:r>
              <a:rPr lang="en-US" dirty="0">
                <a:solidFill>
                  <a:schemeClr val="hlink"/>
                </a:solidFill>
                <a:latin typeface="Arial" charset="0"/>
              </a:rPr>
              <a:t> and click </a:t>
            </a:r>
            <a:r>
              <a:rPr lang="ja-JP" altLang="en-US" dirty="0">
                <a:solidFill>
                  <a:schemeClr val="hlink"/>
                </a:solidFill>
                <a:latin typeface="Arial" charset="0"/>
              </a:rPr>
              <a:t>‘</a:t>
            </a:r>
            <a:r>
              <a:rPr lang="en-US" dirty="0">
                <a:solidFill>
                  <a:schemeClr val="hlink"/>
                </a:solidFill>
                <a:latin typeface="Arial" charset="0"/>
              </a:rPr>
              <a:t>Get </a:t>
            </a:r>
            <a:r>
              <a:rPr lang="en-US" dirty="0" err="1">
                <a:solidFill>
                  <a:schemeClr val="hlink"/>
                </a:solidFill>
                <a:latin typeface="Arial" charset="0"/>
              </a:rPr>
              <a:t>resynthesis</a:t>
            </a:r>
            <a:r>
              <a:rPr lang="en-US" dirty="0">
                <a:solidFill>
                  <a:schemeClr val="hlink"/>
                </a:solidFill>
                <a:latin typeface="Arial" charset="0"/>
              </a:rPr>
              <a:t>…</a:t>
            </a:r>
            <a:r>
              <a:rPr lang="ja-JP" altLang="en-US" dirty="0">
                <a:solidFill>
                  <a:schemeClr val="hlink"/>
                </a:solidFill>
                <a:latin typeface="Arial" charset="0"/>
              </a:rPr>
              <a:t>’</a:t>
            </a:r>
            <a:endParaRPr lang="en-US" dirty="0">
              <a:solidFill>
                <a:schemeClr val="hlink"/>
              </a:solidFill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hlink"/>
                </a:solidFill>
                <a:latin typeface="Arial" charset="0"/>
              </a:rPr>
              <a:t>Compare the original file and the new file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Task 6: Emotional Speech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solidFill>
                  <a:schemeClr val="hlink"/>
                </a:solidFill>
                <a:latin typeface="Arial" charset="0"/>
              </a:rPr>
              <a:t>Record </a:t>
            </a:r>
            <a:r>
              <a:rPr lang="ja-JP" altLang="en-US" dirty="0">
                <a:solidFill>
                  <a:schemeClr val="hlink"/>
                </a:solidFill>
                <a:latin typeface="Arial" charset="0"/>
              </a:rPr>
              <a:t>“</a:t>
            </a:r>
            <a:r>
              <a:rPr lang="en-US" dirty="0">
                <a:solidFill>
                  <a:schemeClr val="hlink"/>
                </a:solidFill>
                <a:latin typeface="Arial" charset="0"/>
              </a:rPr>
              <a:t>My mama </a:t>
            </a:r>
            <a:r>
              <a:rPr lang="en-US" dirty="0" smtClean="0">
                <a:solidFill>
                  <a:schemeClr val="hlink"/>
                </a:solidFill>
                <a:latin typeface="Arial" charset="0"/>
              </a:rPr>
              <a:t>lives in Memphis</a:t>
            </a:r>
            <a:r>
              <a:rPr lang="ja-JP" altLang="en-US" dirty="0" smtClean="0">
                <a:solidFill>
                  <a:schemeClr val="hlink"/>
                </a:solidFill>
                <a:latin typeface="Arial" charset="0"/>
              </a:rPr>
              <a:t>”</a:t>
            </a:r>
            <a:r>
              <a:rPr lang="en-US" dirty="0" smtClean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 dirty="0">
                <a:solidFill>
                  <a:schemeClr val="hlink"/>
                </a:solidFill>
                <a:latin typeface="Arial" charset="0"/>
              </a:rPr>
              <a:t>again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chemeClr val="hlink"/>
                </a:solidFill>
                <a:latin typeface="Arial" charset="0"/>
              </a:rPr>
              <a:t>As angry speech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chemeClr val="hlink"/>
                </a:solidFill>
                <a:latin typeface="Arial" charset="0"/>
              </a:rPr>
              <a:t>As sad speech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chemeClr val="hlink"/>
                </a:solidFill>
                <a:latin typeface="Arial" charset="0"/>
              </a:rPr>
              <a:t>As happy speech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solidFill>
                  <a:schemeClr val="hlink"/>
                </a:solidFill>
                <a:latin typeface="Arial" charset="0"/>
              </a:rPr>
              <a:t>For each token answer the following: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chemeClr val="hlink"/>
                </a:solidFill>
                <a:latin typeface="Arial" charset="0"/>
              </a:rPr>
              <a:t>What is the mean pitch? Maximum?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chemeClr val="hlink"/>
                </a:solidFill>
                <a:latin typeface="Arial" charset="0"/>
              </a:rPr>
              <a:t>What is the mean intensity? Maximum?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chemeClr val="hlink"/>
                </a:solidFill>
                <a:latin typeface="Arial" charset="0"/>
              </a:rPr>
              <a:t>What is the duration?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chemeClr val="hlink"/>
                </a:solidFill>
                <a:latin typeface="Arial" charset="0"/>
              </a:rPr>
              <a:t>Do you see any differences in the F0 contour?</a:t>
            </a:r>
          </a:p>
          <a:p>
            <a:pPr eaLnBrk="1" hangingPunct="1">
              <a:lnSpc>
                <a:spcPct val="90000"/>
              </a:lnSpc>
            </a:pPr>
            <a:endParaRPr lang="en-US" dirty="0">
              <a:solidFill>
                <a:schemeClr val="hlink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Task 7: Masking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chemeClr val="hlink"/>
                </a:solidFill>
                <a:latin typeface="Arial" charset="0"/>
              </a:rPr>
              <a:t>Edit a mama file</a:t>
            </a:r>
          </a:p>
          <a:p>
            <a:r>
              <a:rPr lang="en-US">
                <a:solidFill>
                  <a:schemeClr val="hlink"/>
                </a:solidFill>
                <a:latin typeface="Arial" charset="0"/>
              </a:rPr>
              <a:t>Convert </a:t>
            </a:r>
            <a:r>
              <a:rPr lang="en-US">
                <a:solidFill>
                  <a:schemeClr val="hlink"/>
                </a:solidFill>
                <a:latin typeface="Arial" charset="0"/>
                <a:sym typeface="Wingdings" charset="0"/>
              </a:rPr>
              <a:t> Change Gender</a:t>
            </a:r>
          </a:p>
          <a:p>
            <a:r>
              <a:rPr lang="en-US">
                <a:solidFill>
                  <a:schemeClr val="hlink"/>
                </a:solidFill>
                <a:latin typeface="Arial" charset="0"/>
                <a:sym typeface="Wingdings" charset="0"/>
              </a:rPr>
              <a:t>Filter filter (pass) Hann band</a:t>
            </a:r>
          </a:p>
          <a:p>
            <a:pPr lvl="1"/>
            <a:r>
              <a:rPr lang="en-US">
                <a:solidFill>
                  <a:schemeClr val="hlink"/>
                </a:solidFill>
                <a:latin typeface="Arial" charset="0"/>
              </a:rPr>
              <a:t>Find a pass band that masks the words but retains the intonation</a:t>
            </a:r>
          </a:p>
          <a:p>
            <a:pPr lvl="1"/>
            <a:r>
              <a:rPr lang="en-US">
                <a:solidFill>
                  <a:schemeClr val="hlink"/>
                </a:solidFill>
                <a:latin typeface="Arial" charset="0"/>
              </a:rPr>
              <a:t>Find a pass band that masks the intonation but retains the words</a:t>
            </a:r>
          </a:p>
          <a:p>
            <a:r>
              <a:rPr lang="en-US">
                <a:solidFill>
                  <a:schemeClr val="hlink"/>
                </a:solidFill>
                <a:latin typeface="Arial" charset="0"/>
              </a:rPr>
              <a:t>Modify </a:t>
            </a:r>
            <a:r>
              <a:rPr lang="en-US">
                <a:solidFill>
                  <a:schemeClr val="hlink"/>
                </a:solidFill>
                <a:latin typeface="Arial" charset="0"/>
                <a:sym typeface="Wingdings" charset="0"/>
              </a:rPr>
              <a:t> Reverse</a:t>
            </a:r>
            <a:endParaRPr lang="en-US">
              <a:solidFill>
                <a:schemeClr val="hlink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9AD36EC-AC01-7A4D-A211-D4C4E90FE967}" type="slidenum">
              <a:rPr lang="en-US"/>
              <a:pPr eaLnBrk="1" hangingPunct="1"/>
              <a:t>17</a:t>
            </a:fld>
            <a:endParaRPr lang="en-US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Help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Online help, FAQ, manual</a:t>
            </a:r>
          </a:p>
          <a:p>
            <a:pPr eaLnBrk="1" hangingPunct="1"/>
            <a:r>
              <a:rPr lang="en-US">
                <a:latin typeface="Arial" charset="0"/>
              </a:rPr>
              <a:t>Links from </a:t>
            </a:r>
            <a:r>
              <a:rPr lang="en-US">
                <a:latin typeface="Arial" charset="0"/>
                <a:hlinkClick r:id="rId2"/>
              </a:rPr>
              <a:t>http://www.praat.org</a:t>
            </a:r>
            <a:endParaRPr lang="en-US">
              <a:latin typeface="Arial" charset="0"/>
            </a:endParaRPr>
          </a:p>
          <a:p>
            <a:pPr eaLnBrk="1" hangingPunct="1"/>
            <a:r>
              <a:rPr lang="en-US">
                <a:latin typeface="Arial" charset="0"/>
                <a:hlinkClick r:id="rId3"/>
              </a:rPr>
              <a:t>Additional tutorials, scripts, resources, user groups</a:t>
            </a:r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B39C863-9D6B-EB49-8FEE-88A2A0C8D629}" type="slidenum">
              <a:rPr lang="en-US"/>
              <a:pPr eaLnBrk="1" hangingPunct="1"/>
              <a:t>18</a:t>
            </a:fld>
            <a:endParaRPr lang="en-US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Next Class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Prepare 5m presentations (max) for each team to present the idea for your project</a:t>
            </a:r>
          </a:p>
          <a:p>
            <a:pPr eaLnBrk="1" hangingPunct="1"/>
            <a:r>
              <a:rPr lang="en-US" dirty="0" smtClean="0">
                <a:latin typeface="Arial" charset="0"/>
              </a:rPr>
              <a:t>Visit to Speech Lab in </a:t>
            </a:r>
            <a:r>
              <a:rPr lang="en-US" smtClean="0">
                <a:latin typeface="Arial" charset="0"/>
              </a:rPr>
              <a:t>Cepsr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4288E90-7B60-8348-8E36-0E526E092217}" type="slidenum">
              <a:rPr lang="en-US"/>
              <a:pPr eaLnBrk="1" hangingPunct="1"/>
              <a:t>2</a:t>
            </a:fld>
            <a:endParaRPr 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hlinkClick r:id="rId3"/>
              </a:rPr>
              <a:t>A Speech Analysis Tool: Praat</a:t>
            </a:r>
            <a:endParaRPr lang="en-US" dirty="0">
              <a:latin typeface="Arial" charset="0"/>
            </a:endParaRP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Developed by Paul Boersma and David Weenink at the Institute of Phonetic Sciences, University of Amsterdam</a:t>
            </a:r>
          </a:p>
          <a:p>
            <a:pPr eaLnBrk="1" hangingPunct="1"/>
            <a:r>
              <a:rPr lang="en-US">
                <a:latin typeface="Arial" charset="0"/>
              </a:rPr>
              <a:t>General purpose speech tool : editing, segmentation and labeling, prosodic manipulation, many tutorials, large user community, </a:t>
            </a:r>
            <a:r>
              <a:rPr lang="en-US">
                <a:latin typeface="Arial" charset="0"/>
                <a:hlinkClick r:id="rId4"/>
              </a:rPr>
              <a:t>yahoo group</a:t>
            </a:r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36AD799-F38F-2742-9A7C-3A0B30E6B421}" type="slidenum">
              <a:rPr lang="en-US"/>
              <a:pPr eaLnBrk="1" hangingPunct="1"/>
              <a:t>3</a:t>
            </a:fld>
            <a:endParaRPr lang="en-US"/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pic>
        <p:nvPicPr>
          <p:cNvPr id="12292" name="Picture 8" descr="praa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519863"/>
          </a:xfr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E0B0F5B-3F6D-0A48-942A-E1F5906454BC}" type="slidenum">
              <a:rPr lang="en-US"/>
              <a:pPr eaLnBrk="1" hangingPunct="1"/>
              <a:t>4</a:t>
            </a:fld>
            <a:endParaRPr 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File Management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Recording files and saving them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solidFill>
                  <a:schemeClr val="folHlink"/>
                </a:solidFill>
                <a:latin typeface="Arial" charset="0"/>
              </a:rPr>
              <a:t>New</a:t>
            </a:r>
            <a:r>
              <a:rPr lang="en-US" sz="2400" dirty="0">
                <a:latin typeface="Arial" charset="0"/>
              </a:rPr>
              <a:t> menu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Opening files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solidFill>
                  <a:schemeClr val="folHlink"/>
                </a:solidFill>
                <a:latin typeface="Arial" charset="0"/>
              </a:rPr>
              <a:t>Read</a:t>
            </a:r>
            <a:r>
              <a:rPr lang="en-US" sz="2400" dirty="0">
                <a:latin typeface="Arial" charset="0"/>
              </a:rPr>
              <a:t> menu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Long and short sound files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Other file types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solidFill>
                  <a:schemeClr val="folHlink"/>
                </a:solidFill>
                <a:latin typeface="Arial" charset="0"/>
              </a:rPr>
              <a:t>Write</a:t>
            </a:r>
            <a:r>
              <a:rPr lang="en-US" sz="2400" dirty="0">
                <a:latin typeface="Arial" charset="0"/>
              </a:rPr>
              <a:t> menu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solidFill>
                  <a:schemeClr val="hlink"/>
                </a:solidFill>
                <a:latin typeface="Arial" charset="0"/>
              </a:rPr>
              <a:t>Exercise:  Record a file saying </a:t>
            </a:r>
            <a:r>
              <a:rPr lang="ja-JP" altLang="en-US" sz="2400" dirty="0">
                <a:solidFill>
                  <a:schemeClr val="hlink"/>
                </a:solidFill>
                <a:latin typeface="Arial" charset="0"/>
              </a:rPr>
              <a:t>“</a:t>
            </a:r>
            <a:r>
              <a:rPr lang="en-US" sz="2400" dirty="0">
                <a:solidFill>
                  <a:schemeClr val="hlink"/>
                </a:solidFill>
                <a:latin typeface="Arial" charset="0"/>
              </a:rPr>
              <a:t>My mama </a:t>
            </a:r>
            <a:r>
              <a:rPr lang="en-US" sz="2400" dirty="0" smtClean="0">
                <a:solidFill>
                  <a:schemeClr val="hlink"/>
                </a:solidFill>
                <a:latin typeface="Arial" charset="0"/>
              </a:rPr>
              <a:t>lives in Memphis</a:t>
            </a:r>
            <a:r>
              <a:rPr lang="ja-JP" altLang="en-US" sz="2400" dirty="0" smtClean="0">
                <a:solidFill>
                  <a:schemeClr val="hlink"/>
                </a:solidFill>
                <a:latin typeface="Arial" charset="0"/>
              </a:rPr>
              <a:t>”</a:t>
            </a:r>
            <a:r>
              <a:rPr lang="en-US" sz="2400" dirty="0" smtClean="0">
                <a:solidFill>
                  <a:schemeClr val="hlink"/>
                </a:solidFill>
                <a:latin typeface="Arial" charset="0"/>
              </a:rPr>
              <a:t> mono</a:t>
            </a:r>
            <a:r>
              <a:rPr lang="en-US" sz="2400" dirty="0">
                <a:solidFill>
                  <a:schemeClr val="hlink"/>
                </a:solidFill>
                <a:latin typeface="Arial" charset="0"/>
              </a:rPr>
              <a:t>, play it to check, call it </a:t>
            </a:r>
            <a:r>
              <a:rPr lang="ja-JP" altLang="en-US" sz="2400" dirty="0">
                <a:solidFill>
                  <a:schemeClr val="hlink"/>
                </a:solidFill>
                <a:latin typeface="Arial" charset="0"/>
              </a:rPr>
              <a:t>‘</a:t>
            </a:r>
            <a:r>
              <a:rPr lang="en-US" sz="2400" dirty="0">
                <a:solidFill>
                  <a:schemeClr val="hlink"/>
                </a:solidFill>
                <a:latin typeface="Arial" charset="0"/>
              </a:rPr>
              <a:t>&lt;your name&gt;</a:t>
            </a:r>
            <a:r>
              <a:rPr lang="ja-JP" altLang="en-US" sz="2400" dirty="0">
                <a:solidFill>
                  <a:schemeClr val="hlink"/>
                </a:solidFill>
                <a:latin typeface="Arial" charset="0"/>
              </a:rPr>
              <a:t>’</a:t>
            </a:r>
            <a:r>
              <a:rPr lang="en-US" sz="2400" dirty="0">
                <a:solidFill>
                  <a:schemeClr val="hlink"/>
                </a:solidFill>
                <a:latin typeface="Arial" charset="0"/>
              </a:rPr>
              <a:t>, save it to list, write it to a .wav file on disk, remove it from the objects list, read it back in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651CD5E-977A-4545-B292-7F584A5732F1}" type="slidenum">
              <a:rPr lang="en-US"/>
              <a:pPr eaLnBrk="1" hangingPunct="1"/>
              <a:t>5</a:t>
            </a:fld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Display Options from Objects Window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>
                <a:latin typeface="Arial" charset="0"/>
              </a:rPr>
              <a:t>Select and view&amp;edit your </a:t>
            </a:r>
            <a:r>
              <a:rPr lang="ja-JP" altLang="en-US" sz="2400">
                <a:latin typeface="Arial" charset="0"/>
              </a:rPr>
              <a:t>‘</a:t>
            </a:r>
            <a:r>
              <a:rPr lang="en-US" sz="2400">
                <a:latin typeface="Arial" charset="0"/>
              </a:rPr>
              <a:t>mama</a:t>
            </a:r>
            <a:r>
              <a:rPr lang="ja-JP" altLang="en-US" sz="2400">
                <a:latin typeface="Arial" charset="0"/>
              </a:rPr>
              <a:t>’</a:t>
            </a:r>
            <a:r>
              <a:rPr lang="en-US" sz="2400">
                <a:latin typeface="Arial" charset="0"/>
              </a:rPr>
              <a:t> file</a:t>
            </a:r>
          </a:p>
          <a:p>
            <a:pPr eaLnBrk="1" hangingPunct="1">
              <a:lnSpc>
                <a:spcPct val="80000"/>
              </a:lnSpc>
            </a:pPr>
            <a:r>
              <a:rPr lang="en-US" sz="2400">
                <a:solidFill>
                  <a:schemeClr val="folHlink"/>
                </a:solidFill>
                <a:latin typeface="Arial" charset="0"/>
              </a:rPr>
              <a:t>Spectrum</a:t>
            </a:r>
            <a:r>
              <a:rPr lang="en-US" sz="2400">
                <a:latin typeface="Arial" charset="0"/>
              </a:rPr>
              <a:t>: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Arial" charset="0"/>
              </a:rPr>
              <a:t>Show a spectral slice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Arial" charset="0"/>
              </a:rPr>
              <a:t>Show a spectrogram</a:t>
            </a:r>
          </a:p>
          <a:p>
            <a:pPr eaLnBrk="1" hangingPunct="1">
              <a:lnSpc>
                <a:spcPct val="80000"/>
              </a:lnSpc>
            </a:pPr>
            <a:r>
              <a:rPr lang="en-US" sz="2400">
                <a:solidFill>
                  <a:schemeClr val="folHlink"/>
                </a:solidFill>
                <a:latin typeface="Arial" charset="0"/>
              </a:rPr>
              <a:t>Pitch</a:t>
            </a:r>
            <a:r>
              <a:rPr lang="en-US" sz="2400">
                <a:latin typeface="Arial" charset="0"/>
              </a:rPr>
              <a:t>: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Show pitch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solidFill>
                  <a:schemeClr val="hlink"/>
                </a:solidFill>
                <a:latin typeface="Arial" charset="0"/>
              </a:rPr>
              <a:t>Check the settings, change the range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solidFill>
                  <a:schemeClr val="hlink"/>
                </a:solidFill>
                <a:latin typeface="Arial" charset="0"/>
              </a:rPr>
              <a:t>Get pitch information: 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get pitch, get min/max pitch</a:t>
            </a:r>
          </a:p>
          <a:p>
            <a:pPr eaLnBrk="1" hangingPunct="1">
              <a:lnSpc>
                <a:spcPct val="80000"/>
              </a:lnSpc>
            </a:pPr>
            <a:r>
              <a:rPr lang="en-US" sz="2400">
                <a:solidFill>
                  <a:schemeClr val="folHlink"/>
                </a:solidFill>
                <a:latin typeface="Arial" charset="0"/>
              </a:rPr>
              <a:t>Intensity</a:t>
            </a:r>
            <a:r>
              <a:rPr lang="en-US" sz="2400">
                <a:latin typeface="Arial" charset="0"/>
              </a:rPr>
              <a:t>: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Arial" charset="0"/>
              </a:rPr>
              <a:t>Get intensity information:  similar to pitch functions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Arial" charset="0"/>
              </a:rPr>
              <a:t>Check the settings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>
                <a:solidFill>
                  <a:schemeClr val="folHlink"/>
                </a:solidFill>
                <a:latin typeface="Arial" charset="0"/>
              </a:rPr>
              <a:t>Formant</a:t>
            </a:r>
            <a:r>
              <a:rPr lang="en-US" sz="2400">
                <a:latin typeface="Arial" charset="0"/>
              </a:rPr>
              <a:t>: Display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CE95CC7-D41C-EA4C-8EE5-0E7B1EF874E1}" type="slidenum">
              <a:rPr lang="en-US"/>
              <a:pPr eaLnBrk="1" hangingPunct="1"/>
              <a:t>6</a:t>
            </a:fld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Modifying Data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Changing the pitch contour of your </a:t>
            </a:r>
            <a:r>
              <a:rPr lang="ja-JP" altLang="en-US">
                <a:latin typeface="Arial" charset="0"/>
              </a:rPr>
              <a:t>‘</a:t>
            </a:r>
            <a:r>
              <a:rPr lang="en-US">
                <a:latin typeface="Arial" charset="0"/>
              </a:rPr>
              <a:t>mama</a:t>
            </a:r>
            <a:r>
              <a:rPr lang="ja-JP" altLang="en-US">
                <a:latin typeface="Arial" charset="0"/>
              </a:rPr>
              <a:t>’</a:t>
            </a:r>
            <a:r>
              <a:rPr lang="en-US">
                <a:latin typeface="Arial" charset="0"/>
              </a:rPr>
              <a:t> file:</a:t>
            </a:r>
          </a:p>
          <a:p>
            <a:pPr lvl="2" eaLnBrk="1" hangingPunct="1"/>
            <a:r>
              <a:rPr lang="en-US">
                <a:solidFill>
                  <a:schemeClr val="hlink"/>
                </a:solidFill>
                <a:latin typeface="Arial" charset="0"/>
              </a:rPr>
              <a:t>Go to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To manipulation</a:t>
            </a:r>
          </a:p>
          <a:p>
            <a:pPr lvl="2" eaLnBrk="1" hangingPunct="1"/>
            <a:r>
              <a:rPr lang="en-US">
                <a:solidFill>
                  <a:schemeClr val="hlink"/>
                </a:solidFill>
                <a:latin typeface="Arial" charset="0"/>
              </a:rPr>
              <a:t>Edit the new object</a:t>
            </a:r>
          </a:p>
          <a:p>
            <a:pPr lvl="2" eaLnBrk="1" hangingPunct="1"/>
            <a:r>
              <a:rPr lang="en-US">
                <a:solidFill>
                  <a:schemeClr val="folHlink"/>
                </a:solidFill>
                <a:latin typeface="Arial" charset="0"/>
              </a:rPr>
              <a:t>Pitch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>
                <a:solidFill>
                  <a:schemeClr val="hlink"/>
                </a:solidFill>
                <a:latin typeface="Arial" charset="0"/>
                <a:sym typeface="Wingdings" charset="0"/>
              </a:rPr>
              <a:t> </a:t>
            </a:r>
            <a:r>
              <a:rPr lang="en-US">
                <a:solidFill>
                  <a:srgbClr val="FF0000"/>
                </a:solidFill>
                <a:latin typeface="Arial" charset="0"/>
                <a:sym typeface="Wingdings" charset="0"/>
              </a:rPr>
              <a:t>Stylize pitch (2st)</a:t>
            </a:r>
          </a:p>
          <a:p>
            <a:pPr lvl="2" eaLnBrk="1" hangingPunct="1"/>
            <a:r>
              <a:rPr lang="en-US">
                <a:solidFill>
                  <a:schemeClr val="hlink"/>
                </a:solidFill>
                <a:latin typeface="Arial" charset="0"/>
              </a:rPr>
              <a:t>Modify pitch by dragging points up and down</a:t>
            </a:r>
          </a:p>
          <a:p>
            <a:pPr lvl="2" eaLnBrk="1" hangingPunct="1"/>
            <a:r>
              <a:rPr lang="en-US">
                <a:solidFill>
                  <a:schemeClr val="hlink"/>
                </a:solidFill>
                <a:latin typeface="Arial" charset="0"/>
              </a:rPr>
              <a:t>Modify duration:</a:t>
            </a:r>
          </a:p>
          <a:p>
            <a:pPr lvl="3" eaLnBrk="1" hangingPunct="1"/>
            <a:r>
              <a:rPr lang="en-US">
                <a:solidFill>
                  <a:schemeClr val="hlink"/>
                </a:solidFill>
                <a:latin typeface="Arial" charset="0"/>
              </a:rPr>
              <a:t>Add points in duration tier</a:t>
            </a:r>
          </a:p>
          <a:p>
            <a:pPr lvl="3" eaLnBrk="1" hangingPunct="1"/>
            <a:r>
              <a:rPr lang="en-US">
                <a:solidFill>
                  <a:schemeClr val="hlink"/>
                </a:solidFill>
                <a:latin typeface="Arial" charset="0"/>
              </a:rPr>
              <a:t>Drag points up and down to change rate</a:t>
            </a:r>
          </a:p>
          <a:p>
            <a:pPr lvl="2" eaLnBrk="1" hangingPunct="1"/>
            <a:r>
              <a:rPr lang="en-US">
                <a:solidFill>
                  <a:schemeClr val="hlink"/>
                </a:solidFill>
                <a:latin typeface="Arial" charset="0"/>
              </a:rPr>
              <a:t>To save: </a:t>
            </a:r>
            <a:r>
              <a:rPr lang="en-US">
                <a:solidFill>
                  <a:schemeClr val="folHlink"/>
                </a:solidFill>
                <a:latin typeface="Arial" charset="0"/>
              </a:rPr>
              <a:t>File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 -&gt;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Publish resynthesis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049AA14-2F4F-2C4D-B940-3F593F5FE3AC}" type="slidenum">
              <a:rPr lang="en-US"/>
              <a:pPr eaLnBrk="1" hangingPunct="1"/>
              <a:t>7</a:t>
            </a:fld>
            <a:endParaRPr 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Annotation:  Textgrids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From objects window, w/ sound file selected</a:t>
            </a:r>
          </a:p>
          <a:p>
            <a:pPr lvl="1" eaLnBrk="1" hangingPunct="1"/>
            <a:r>
              <a:rPr lang="en-US">
                <a:solidFill>
                  <a:schemeClr val="folHlink"/>
                </a:solidFill>
                <a:latin typeface="Arial" charset="0"/>
              </a:rPr>
              <a:t>Annotate</a:t>
            </a:r>
            <a:r>
              <a:rPr lang="en-US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>
                <a:solidFill>
                  <a:schemeClr val="hlink"/>
                </a:solidFill>
                <a:latin typeface="Arial" charset="0"/>
                <a:sym typeface="Wingdings" charset="0"/>
              </a:rPr>
              <a:t> </a:t>
            </a:r>
            <a:r>
              <a:rPr lang="en-US">
                <a:solidFill>
                  <a:srgbClr val="FF0000"/>
                </a:solidFill>
                <a:latin typeface="Arial" charset="0"/>
                <a:sym typeface="Wingdings" charset="0"/>
              </a:rPr>
              <a:t>To textgrid</a:t>
            </a:r>
            <a:endParaRPr lang="en-US">
              <a:solidFill>
                <a:srgbClr val="FF0000"/>
              </a:solidFill>
              <a:latin typeface="Arial" charset="0"/>
            </a:endParaRPr>
          </a:p>
          <a:p>
            <a:pPr lvl="1" eaLnBrk="1" hangingPunct="1"/>
            <a:r>
              <a:rPr lang="en-US">
                <a:latin typeface="Arial" charset="0"/>
              </a:rPr>
              <a:t>Point vs. interval tiers</a:t>
            </a:r>
          </a:p>
          <a:p>
            <a:pPr eaLnBrk="1" hangingPunct="1"/>
            <a:r>
              <a:rPr lang="en-US">
                <a:solidFill>
                  <a:schemeClr val="hlink"/>
                </a:solidFill>
                <a:latin typeface="Arial" charset="0"/>
              </a:rPr>
              <a:t>Add a point tier and an interval tier and insert some labels</a:t>
            </a:r>
          </a:p>
          <a:p>
            <a:pPr eaLnBrk="1" hangingPunct="1"/>
            <a:r>
              <a:rPr lang="en-US" i="1">
                <a:solidFill>
                  <a:schemeClr val="hlink"/>
                </a:solidFill>
                <a:latin typeface="Arial" charset="0"/>
              </a:rPr>
              <a:t>NB: remember to select the interval or point </a:t>
            </a:r>
            <a:r>
              <a:rPr lang="en-US" b="1" i="1">
                <a:solidFill>
                  <a:schemeClr val="hlink"/>
                </a:solidFill>
                <a:latin typeface="Arial" charset="0"/>
              </a:rPr>
              <a:t>first </a:t>
            </a:r>
            <a:r>
              <a:rPr lang="en-US" i="1">
                <a:solidFill>
                  <a:schemeClr val="hlink"/>
                </a:solidFill>
                <a:latin typeface="Arial" charset="0"/>
              </a:rPr>
              <a:t>in the waveform or spectrogram</a:t>
            </a:r>
            <a:r>
              <a:rPr lang="en-US" b="1" i="1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 i="1">
                <a:solidFill>
                  <a:schemeClr val="hlink"/>
                </a:solidFill>
                <a:latin typeface="Arial" charset="0"/>
              </a:rPr>
              <a:t>before trying to insert a label</a:t>
            </a:r>
            <a:endParaRPr lang="en-US" b="1" i="1">
              <a:solidFill>
                <a:schemeClr val="hlink"/>
              </a:solidFill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E8701F0-911F-0C41-906F-282F0BBBF4F4}" type="slidenum">
              <a:rPr lang="en-US"/>
              <a:pPr eaLnBrk="1" hangingPunct="1"/>
              <a:t>8</a:t>
            </a:fld>
            <a:endParaRPr lang="en-US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Scripting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From history:</a:t>
            </a:r>
          </a:p>
          <a:p>
            <a:pPr lvl="1" eaLnBrk="1" hangingPunct="1"/>
            <a:r>
              <a:rPr lang="en-US">
                <a:latin typeface="Arial" charset="0"/>
              </a:rPr>
              <a:t>Praat </a:t>
            </a:r>
            <a:r>
              <a:rPr lang="en-US">
                <a:latin typeface="Arial" charset="0"/>
                <a:sym typeface="Wingdings" charset="0"/>
              </a:rPr>
              <a:t> new Praatscript  Edit  Paste history</a:t>
            </a:r>
          </a:p>
          <a:p>
            <a:pPr lvl="1" eaLnBrk="1" hangingPunct="1"/>
            <a:r>
              <a:rPr lang="en-US">
                <a:latin typeface="Arial" charset="0"/>
                <a:sym typeface="Wingdings" charset="0"/>
              </a:rPr>
              <a:t>NB: you can run all or part of the script</a:t>
            </a:r>
          </a:p>
          <a:p>
            <a:pPr eaLnBrk="1" hangingPunct="1"/>
            <a:r>
              <a:rPr lang="en-US">
                <a:latin typeface="Arial" charset="0"/>
              </a:rPr>
              <a:t>Writing scripts</a:t>
            </a:r>
          </a:p>
          <a:p>
            <a:pPr eaLnBrk="1" hangingPunct="1"/>
            <a:r>
              <a:rPr lang="en-US">
                <a:latin typeface="Arial" charset="0"/>
              </a:rPr>
              <a:t>Modifying existing scripts:</a:t>
            </a:r>
          </a:p>
          <a:p>
            <a:pPr lvl="1" eaLnBrk="1" hangingPunct="1"/>
            <a:r>
              <a:rPr lang="en-US">
                <a:latin typeface="Arial" charset="0"/>
                <a:hlinkClick r:id="rId2"/>
              </a:rPr>
              <a:t>Tutorials, scripts, resources, user groups</a:t>
            </a:r>
            <a:r>
              <a:rPr lang="en-US">
                <a:latin typeface="Arial" charset="0"/>
              </a:rPr>
              <a:t>, search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Sample Praat Script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latin typeface="Arial" charset="0"/>
            </a:endParaRP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685800" y="1381125"/>
            <a:ext cx="7848600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# This script will create a new text-grid for a wav file</a:t>
            </a:r>
          </a:p>
          <a:p>
            <a:r>
              <a:rPr lang="en-US"/>
              <a:t>form Make a text-grid for a .wav file</a:t>
            </a:r>
          </a:p>
          <a:p>
            <a:r>
              <a:rPr lang="en-US"/>
              <a:t>  comment Source Directory?</a:t>
            </a:r>
          </a:p>
          <a:p>
            <a:r>
              <a:rPr lang="en-US"/>
              <a:t>	sentence Directory C:\Documents and Settings\julila\My Documents\</a:t>
            </a:r>
          </a:p>
          <a:p>
            <a:r>
              <a:rPr lang="en-US"/>
              <a:t>  comment File name?</a:t>
            </a:r>
          </a:p>
          <a:p>
            <a:r>
              <a:rPr lang="en-US"/>
              <a:t>  	sentence Filename</a:t>
            </a:r>
          </a:p>
          <a:p>
            <a:r>
              <a:rPr lang="en-US"/>
              <a:t>  comment Tier Name?</a:t>
            </a:r>
          </a:p>
          <a:p>
            <a:r>
              <a:rPr lang="en-US"/>
              <a:t>  	sentence Tier</a:t>
            </a:r>
          </a:p>
          <a:p>
            <a:r>
              <a:rPr lang="en-US"/>
              <a:t>endform</a:t>
            </a:r>
          </a:p>
          <a:p>
            <a:r>
              <a:rPr lang="en-US"/>
              <a:t>Read from file... 'directory$</a:t>
            </a:r>
            <a:r>
              <a:rPr lang="ja-JP" altLang="en-US"/>
              <a:t>‘</a:t>
            </a:r>
            <a:r>
              <a:rPr lang="en-US"/>
              <a:t> </a:t>
            </a:r>
            <a:r>
              <a:rPr lang="ja-JP" altLang="en-US"/>
              <a:t>‘</a:t>
            </a:r>
            <a:r>
              <a:rPr lang="en-US"/>
              <a:t>filename$'</a:t>
            </a:r>
          </a:p>
          <a:p>
            <a:r>
              <a:rPr lang="en-US"/>
              <a:t>stem$ = left$(filename$,length(filename$)-4)</a:t>
            </a:r>
          </a:p>
          <a:p>
            <a:r>
              <a:rPr lang="en-US"/>
              <a:t>select Sound 'stem$'</a:t>
            </a:r>
          </a:p>
          <a:p>
            <a:r>
              <a:rPr lang="en-US"/>
              <a:t>To TextGrid... 'tier$' 'tier$</a:t>
            </a:r>
            <a:r>
              <a:rPr lang="ja-JP" altLang="en-US"/>
              <a:t>‘</a:t>
            </a:r>
            <a:r>
              <a:rPr lang="en-US"/>
              <a:t> # tier names, which tiers are point tiers</a:t>
            </a:r>
          </a:p>
          <a:p>
            <a:r>
              <a:rPr lang="en-US"/>
              <a:t>Write to text file... 'directory$'\'stem$'.TextGrid</a:t>
            </a:r>
          </a:p>
          <a:p>
            <a:r>
              <a:rPr lang="en-US"/>
              <a:t>Remove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1185</TotalTime>
  <Words>833</Words>
  <Application>Microsoft Macintosh PowerPoint</Application>
  <PresentationFormat>On-screen Show (4:3)</PresentationFormat>
  <Paragraphs>133</Paragraphs>
  <Slides>18</Slides>
  <Notes>2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Default Design</vt:lpstr>
      <vt:lpstr>Tools for Speech Analysis</vt:lpstr>
      <vt:lpstr>A Speech Analysis Tool: Praat</vt:lpstr>
      <vt:lpstr>PowerPoint Presentation</vt:lpstr>
      <vt:lpstr>File Management</vt:lpstr>
      <vt:lpstr>Display Options from Objects Window</vt:lpstr>
      <vt:lpstr>Modifying Data</vt:lpstr>
      <vt:lpstr>Annotation:  Textgrids</vt:lpstr>
      <vt:lpstr>Scripting</vt:lpstr>
      <vt:lpstr>Sample Praat Script</vt:lpstr>
      <vt:lpstr>Task 1</vt:lpstr>
      <vt:lpstr>Task 2: Contours</vt:lpstr>
      <vt:lpstr>Task 3: Clipping</vt:lpstr>
      <vt:lpstr>Task 4: Changing the Pitch Range</vt:lpstr>
      <vt:lpstr>Task 5: Pitch contour cloning</vt:lpstr>
      <vt:lpstr>Task 6: Emotional Speech</vt:lpstr>
      <vt:lpstr>Task 7: Masking</vt:lpstr>
      <vt:lpstr>Help</vt:lpstr>
      <vt:lpstr>Next Class</vt:lpstr>
    </vt:vector>
  </TitlesOfParts>
  <Company>AT&amp;T Labs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Speech analysis tools</dc:title>
  <dc:creator>jpg</dc:creator>
  <cp:lastModifiedBy>Julia Hirschberg</cp:lastModifiedBy>
  <cp:revision>149</cp:revision>
  <dcterms:created xsi:type="dcterms:W3CDTF">2004-02-25T16:26:12Z</dcterms:created>
  <dcterms:modified xsi:type="dcterms:W3CDTF">2012-02-01T02:39:21Z</dcterms:modified>
</cp:coreProperties>
</file>