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notesSlides/notesSlide23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media/audio1.bin" ContentType="audio/unknown"/>
  <Override PartName="/ppt/notesSlides/notesSlide38.xml" ContentType="application/vnd.openxmlformats-officedocument.presentationml.notesSlide+xml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5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85" r:id="rId44"/>
    <p:sldId id="286" r:id="rId45"/>
    <p:sldId id="287" r:id="rId46"/>
    <p:sldId id="288" r:id="rId47"/>
    <p:sldId id="289" r:id="rId48"/>
    <p:sldId id="29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1DFE22-ACE5-CC45-9C14-C95AF9858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7348-286A-6644-BD75-EEACB09D5215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03C9785-798D-814C-B9BE-86BC37DA14A2}" type="slidenum">
              <a:rPr lang="en-US" sz="1200">
                <a:latin typeface="Calibri" charset="0"/>
                <a:cs typeface="ＭＳ Ｐゴシック" charset="0"/>
              </a:rPr>
              <a:pPr algn="r"/>
              <a:t>2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BC17B-560C-B84D-9E2B-A3F9D45DB8AC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55C4613-B534-4B4A-B1EF-88C8118FDF56}" type="slidenum">
              <a:rPr lang="en-US" sz="1200">
                <a:latin typeface="Calibri" charset="0"/>
                <a:cs typeface="ＭＳ Ｐゴシック" charset="0"/>
              </a:rPr>
              <a:pPr algn="r"/>
              <a:t>11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65F9-F3CE-0441-83B9-FF439EE7F411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8CD13C0-1832-824D-A76B-193F781F37AE}" type="slidenum">
              <a:rPr lang="en-US" sz="1200">
                <a:latin typeface="Calibri" charset="0"/>
                <a:cs typeface="ＭＳ Ｐゴシック" charset="0"/>
              </a:rPr>
              <a:pPr algn="r"/>
              <a:t>12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2E96E-AEA0-A04E-8C58-D9044B9177CA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0CACCED-ADA9-1F42-899C-9A5BBFCD3239}" type="slidenum">
              <a:rPr lang="en-US" sz="1200">
                <a:latin typeface="Calibri" charset="0"/>
                <a:cs typeface="ＭＳ Ｐゴシック" charset="0"/>
              </a:rPr>
              <a:pPr algn="r"/>
              <a:t>13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647F7-8FE0-8944-8FAE-09E9C0933489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84C4392-1904-3648-BF65-D1AD0E065BF3}" type="slidenum">
              <a:rPr lang="en-US" sz="1200">
                <a:latin typeface="Calibri" charset="0"/>
                <a:cs typeface="ＭＳ Ｐゴシック" charset="0"/>
              </a:rPr>
              <a:pPr algn="r"/>
              <a:t>14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8A1C6-6774-B847-91CE-21B4CAF5AF46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2A1B000-800F-734A-93D5-724CDFABBD5D}" type="slidenum">
              <a:rPr lang="en-US" sz="1200">
                <a:latin typeface="Calibri" charset="0"/>
                <a:cs typeface="ＭＳ Ｐゴシック" charset="0"/>
              </a:rPr>
              <a:pPr algn="r"/>
              <a:t>15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CA170-8F8B-D848-B2DC-F6D1CF729BB0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7189607-E5B2-1D45-B0D3-5C68A6596E18}" type="slidenum">
              <a:rPr lang="en-US" sz="1200">
                <a:latin typeface="Calibri" charset="0"/>
                <a:cs typeface="ＭＳ Ｐゴシック" charset="0"/>
              </a:rPr>
              <a:pPr algn="r"/>
              <a:t>16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50B6D-A56D-C84B-A364-039FB65ADA27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A54600C-D327-D041-9A80-D5386DE5D6E6}" type="slidenum">
              <a:rPr lang="en-US" sz="1200">
                <a:latin typeface="Calibri" charset="0"/>
                <a:cs typeface="ＭＳ Ｐゴシック" charset="0"/>
              </a:rPr>
              <a:pPr algn="r"/>
              <a:t>17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04CCB-C564-3046-960F-CE8EE2A3DA77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F7907A4-0878-8943-BDEC-7B522CDBE9EE}" type="slidenum">
              <a:rPr lang="en-US" sz="1200">
                <a:latin typeface="Calibri" charset="0"/>
                <a:cs typeface="ＭＳ Ｐゴシック" charset="0"/>
              </a:rPr>
              <a:pPr algn="r"/>
              <a:t>18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83F81-4EC0-F343-B7CC-8E23675B7B04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53CD58D-74DD-F94D-ADBB-B4A6678F687A}" type="slidenum">
              <a:rPr lang="en-US" sz="1200">
                <a:latin typeface="Calibri" charset="0"/>
                <a:cs typeface="ＭＳ Ｐゴシック" charset="0"/>
              </a:rPr>
              <a:pPr algn="r"/>
              <a:t>19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D2772-0C5D-A042-A162-28761FB16CB3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7512B19-B0F4-E14F-91A6-12F4BED707B5}" type="slidenum">
              <a:rPr lang="en-US" sz="1200">
                <a:latin typeface="Calibri" charset="0"/>
                <a:cs typeface="ＭＳ Ｐゴシック" charset="0"/>
              </a:rPr>
              <a:pPr algn="r"/>
              <a:t>20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55CAA-5682-6149-938C-1AE62172BBFB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D650A2D-6620-DE43-BD35-B79447FC557B}" type="slidenum">
              <a:rPr lang="en-US" sz="1200">
                <a:latin typeface="Calibri" charset="0"/>
                <a:cs typeface="ＭＳ Ｐゴシック" charset="0"/>
              </a:rPr>
              <a:pPr algn="r"/>
              <a:t>3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E365F-E2E6-5B40-96B2-B18C071883CE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B1AD242-F05A-6040-83FA-DB58AD2D17AE}" type="slidenum">
              <a:rPr lang="en-US" sz="1200">
                <a:latin typeface="Calibri" charset="0"/>
                <a:cs typeface="ＭＳ Ｐゴシック" charset="0"/>
              </a:rPr>
              <a:pPr algn="r"/>
              <a:t>21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99E14-71A8-134E-BA94-E5B6C5C1E977}" type="slidenum">
              <a:rPr lang="en-US"/>
              <a:pPr/>
              <a:t>22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A1D6B49-143E-3E45-AF22-660136156189}" type="slidenum">
              <a:rPr lang="en-US" sz="1200">
                <a:latin typeface="Calibri" charset="0"/>
                <a:cs typeface="ＭＳ Ｐゴシック" charset="0"/>
              </a:rPr>
              <a:pPr algn="r"/>
              <a:t>22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77134-51EE-6944-B623-80335E0857F6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4CE6893-FE11-7E4D-A34E-A6837C68C72F}" type="slidenum">
              <a:rPr lang="en-US" sz="1200">
                <a:latin typeface="Calibri" charset="0"/>
                <a:cs typeface="ＭＳ Ｐゴシック" charset="0"/>
              </a:rPr>
              <a:pPr algn="r"/>
              <a:t>23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70F28-B0F5-AF43-BCDA-6A75D5D0388C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E041BB7-6A25-9047-9089-2ED433E7D571}" type="slidenum">
              <a:rPr lang="en-US" sz="1200">
                <a:latin typeface="Calibri" charset="0"/>
                <a:cs typeface="ＭＳ Ｐゴシック" charset="0"/>
              </a:rPr>
              <a:pPr algn="r"/>
              <a:t>24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61C7D-6709-EA46-9525-003FBD3D02A7}" type="slidenum">
              <a:rPr lang="en-US"/>
              <a:pPr/>
              <a:t>25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688A780-9A1C-6048-B5B2-4F313674F3A5}" type="slidenum">
              <a:rPr lang="en-US" sz="1200">
                <a:latin typeface="Calibri" charset="0"/>
                <a:cs typeface="ＭＳ Ｐゴシック" charset="0"/>
              </a:rPr>
              <a:pPr algn="r"/>
              <a:t>25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3C3E1-2725-4E45-8780-4E1DBB5F7E5A}" type="slidenum">
              <a:rPr lang="en-US"/>
              <a:pPr/>
              <a:t>26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A599B34-C2E6-3D45-803F-D8FAB23ABA14}" type="slidenum">
              <a:rPr lang="en-US" sz="1200">
                <a:latin typeface="Calibri" charset="0"/>
                <a:cs typeface="ＭＳ Ｐゴシック" charset="0"/>
              </a:rPr>
              <a:pPr algn="r"/>
              <a:t>26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FE7EB-CC05-3347-A1E2-63EA93CA31F7}" type="slidenum">
              <a:rPr lang="en-US"/>
              <a:pPr/>
              <a:t>27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8A40BD6-D955-C440-8A1A-7310BC44F3FD}" type="slidenum">
              <a:rPr lang="en-US" sz="1200">
                <a:latin typeface="Calibri" charset="0"/>
                <a:cs typeface="ＭＳ Ｐゴシック" charset="0"/>
              </a:rPr>
              <a:pPr algn="r"/>
              <a:t>27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C5C83-D527-0143-AC44-F31253DD03FB}" type="slidenum">
              <a:rPr lang="en-US"/>
              <a:pPr/>
              <a:t>28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46FC721-3C2D-924C-AFA3-17C80161F830}" type="slidenum">
              <a:rPr lang="en-US" sz="1200">
                <a:latin typeface="Calibri" charset="0"/>
                <a:cs typeface="ＭＳ Ｐゴシック" charset="0"/>
              </a:rPr>
              <a:pPr algn="r"/>
              <a:t>28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DBC3FA9-3B46-8747-8EE2-1932CE90A93E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29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AAD64EE-CA90-E74A-8727-38D317824CD5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30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E84CD-2429-3A45-B632-396C12019ED7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5006CF1-2FA1-434D-BEC1-43717C1A2414}" type="slidenum">
              <a:rPr lang="en-US" sz="1200">
                <a:latin typeface="Calibri" charset="0"/>
                <a:cs typeface="ＭＳ Ｐゴシック" charset="0"/>
              </a:rPr>
              <a:pPr algn="r"/>
              <a:t>4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/>
            <a:r>
              <a:rPr lang="en-US"/>
              <a:t>accuvoice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3EC0238F-E8D9-EC41-9373-CADA1B7CF787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31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B1708B29-A6A6-9341-99B0-597F8A5EE818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32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0EFB15BE-21D7-3A4B-B603-A8530F482ADA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33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48DA0A1C-E781-634B-A636-571A1CB06324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34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F8931AD5-3789-C346-AA5A-B715C2961B58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35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04A6DAC9-34C4-A846-84CF-7C7D14EF0AC7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36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2BE4DCCD-0B59-3D41-86DA-F7D5FDFCFBD5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37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1A5538F0-E79F-3546-B066-79970726BBCA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38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ADCDD4E-CED9-D743-A531-7D8C7F662DD2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39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66D21EA6-32B5-1B48-8836-0D3A05082E4E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40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A7D78-02EE-2D40-BBC3-9E77646C1501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556175-C388-7842-A18F-C9A55F9ED806}" type="slidenum">
              <a:rPr lang="en-US" sz="1200">
                <a:latin typeface="Calibri" charset="0"/>
                <a:cs typeface="ＭＳ Ｐゴシック" charset="0"/>
              </a:rPr>
              <a:pPr algn="r"/>
              <a:t>5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D614B105-731E-434C-AA34-32BA029D9A00}" type="slidenum">
              <a:rPr lang="fi-FI">
                <a:solidFill>
                  <a:srgbClr val="000000"/>
                </a:solidFill>
                <a:latin typeface="Times New Roman" charset="0"/>
              </a:rPr>
              <a:pPr eaLnBrk="1"/>
              <a:t>41</a:t>
            </a:fld>
            <a:endParaRPr lang="fi-FI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03695-0A53-DA40-B7E2-C6D672B037FA}" type="slidenum">
              <a:rPr lang="en-US"/>
              <a:pPr/>
              <a:t>43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1E0B2EA-6613-694D-95F4-0BB63C522755}" type="slidenum">
              <a:rPr lang="en-US" sz="1200">
                <a:latin typeface="Calibri" charset="0"/>
                <a:cs typeface="ＭＳ Ｐゴシック" charset="0"/>
              </a:rPr>
              <a:pPr algn="r"/>
              <a:t>43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9D1FE-6AA6-094A-9F40-92E46C566464}" type="slidenum">
              <a:rPr lang="en-US"/>
              <a:pPr/>
              <a:t>44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F29CA39-9716-6441-9D1C-CACF7DE234F0}" type="slidenum">
              <a:rPr lang="en-US" sz="1200">
                <a:latin typeface="Calibri" charset="0"/>
                <a:cs typeface="ＭＳ Ｐゴシック" charset="0"/>
              </a:rPr>
              <a:pPr algn="r"/>
              <a:t>44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B8364-617D-D045-8F38-A60D9B62062D}" type="slidenum">
              <a:rPr lang="en-US"/>
              <a:pPr/>
              <a:t>47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C9FA17-909E-1E42-B0F5-A7F15FFDAF23}" type="slidenum">
              <a:rPr lang="en-US" sz="1200">
                <a:latin typeface="Calibri" charset="0"/>
                <a:cs typeface="ＭＳ Ｐゴシック" charset="0"/>
              </a:rPr>
              <a:pPr algn="r"/>
              <a:t>47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6476F-9B21-D943-88A2-9D377AAF77E2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CAED295-4E7E-AA48-9FAF-2BD64FF00409}" type="slidenum">
              <a:rPr lang="en-US" sz="1200">
                <a:latin typeface="Calibri" charset="0"/>
                <a:cs typeface="ＭＳ Ｐゴシック" charset="0"/>
              </a:rPr>
              <a:pPr algn="r"/>
              <a:t>6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6D28D-1C25-9544-BE93-DBCAF5C7D466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894B46A-730E-0648-B3DD-D97BF2688F71}" type="slidenum">
              <a:rPr lang="en-US" sz="1200">
                <a:latin typeface="Calibri" charset="0"/>
                <a:cs typeface="ＭＳ Ｐゴシック" charset="0"/>
              </a:rPr>
              <a:pPr algn="r"/>
              <a:t>7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ACE5B-790A-2F49-9960-8F9CF73DD948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BB82BB2-DEC5-A84E-8531-5BEC925E0043}" type="slidenum">
              <a:rPr lang="en-US" sz="1200">
                <a:latin typeface="Calibri" charset="0"/>
                <a:cs typeface="ＭＳ Ｐゴシック" charset="0"/>
              </a:rPr>
              <a:pPr algn="r"/>
              <a:t>8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A688D-7A3C-194C-A897-78C7A611B892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82CC5B7-4949-6D49-8560-791198B4FFC0}" type="slidenum">
              <a:rPr lang="en-US" sz="1200">
                <a:latin typeface="Calibri" charset="0"/>
                <a:cs typeface="ＭＳ Ｐゴシック" charset="0"/>
              </a:rPr>
              <a:pPr algn="r"/>
              <a:t>9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54C71-EA11-134A-899F-AACE036E4EED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5C84D5A-5793-8542-86AA-DF55D7A970DC}" type="slidenum">
              <a:rPr lang="en-US" sz="1200">
                <a:latin typeface="Calibri" charset="0"/>
                <a:cs typeface="ＭＳ Ｐゴシック" charset="0"/>
              </a:rPr>
              <a:pPr algn="r"/>
              <a:t>10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8B69D-CC93-8047-9810-C735541DB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03C26-0768-D444-A2E7-AA45239ED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DCF3C-95B0-0A44-89BA-1D810FBA2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5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121E0-3AD5-4649-B70A-A0D471AE5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2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6FB2-24B2-A34E-9A98-89FDA1886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9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65C4D-C89E-3843-BC65-45858C55F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3761-96CA-1942-A81E-119530457D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8BBAC-B8BC-9440-A952-963EE8297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00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91F68-70BA-D744-87D2-AD54039AB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7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F42BB-2D64-F246-9D56-81DDB2125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0CA99-EA8C-6D4A-BC3D-4850F3C11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6A79-A560-FA44-8B8E-F39FA4BE8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BD76-0B55-DC40-BC64-9320BF950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17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5BE9D-35DA-1F45-9009-15816EAA7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24B5-8B58-EB43-AAE2-9E5DED8F8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2AB27-E7CC-DE47-8223-014029D7AE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5FDA6-7D6C-4C43-951C-FFD547E79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15D5-9E47-BB4C-BDA8-331090B0D1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947-C011-1747-879B-2AD40C1F0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FB62F-054B-CD4D-AEBC-CF5F6FD52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D49E4-008C-F04F-9FC9-B74242146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0A1FB-51B2-CC4E-8674-ED51D1DF0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2B32B-8D58-3F49-B774-2A6CFDCA5D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254622-1605-CD43-840C-9DD445CBC9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microsoft.com/office/2007/relationships/media" Target="../media/media5.WAV"/><Relationship Id="rId6" Type="http://schemas.openxmlformats.org/officeDocument/2006/relationships/audio" Target="../media/media5.WAV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3.xml"/><Relationship Id="rId9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file:///C:\Documents%20and%20Settings\julila\My%20Documents\Courses\CS4706\part35-dectalk.au" TargetMode="External"/><Relationship Id="rId2" Type="http://schemas.openxmlformats.org/officeDocument/2006/relationships/audio" Target="file:///C:\Documents%20and%20Settings\julila\My%20Documents\Courses\CS4706\part35-dectalk.a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6.png"/><Relationship Id="rId5" Type="http://schemas.openxmlformats.org/officeDocument/2006/relationships/audio" Target="../media/audio3.bin"/><Relationship Id="rId6" Type="http://schemas.openxmlformats.org/officeDocument/2006/relationships/audio" Target="../media/audio4.bin"/><Relationship Id="rId7" Type="http://schemas.openxmlformats.org/officeDocument/2006/relationships/audio" Target="../media/audio5.bin"/><Relationship Id="rId8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microsoft.com/office/2007/relationships/media" Target="../media/media8.WAV"/><Relationship Id="rId6" Type="http://schemas.openxmlformats.org/officeDocument/2006/relationships/audio" Target="../media/media8.WAV"/><Relationship Id="rId7" Type="http://schemas.microsoft.com/office/2007/relationships/media" Target="../media/media9.WAV"/><Relationship Id="rId8" Type="http://schemas.openxmlformats.org/officeDocument/2006/relationships/audio" Target="../media/media9.WAV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41.xml"/><Relationship Id="rId11" Type="http://schemas.openxmlformats.org/officeDocument/2006/relationships/image" Target="../media/image28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2.cs.cmu.edu/~awb/festival_demos/index.html" TargetMode="External"/><Relationship Id="rId4" Type="http://schemas.openxmlformats.org/officeDocument/2006/relationships/hyperlink" Target="http://www.cepstral.com/cgi-bin/demos/general" TargetMode="External"/><Relationship Id="rId5" Type="http://schemas.openxmlformats.org/officeDocument/2006/relationships/hyperlink" Target="http://www2.research.att.com/~ttsweb/tts/demo.php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sz="4400">
                <a:solidFill>
                  <a:srgbClr val="4C0B1A"/>
                </a:solidFill>
              </a:rPr>
              <a:t>Back-End Synthesis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3886200"/>
            <a:ext cx="6400800" cy="1714500"/>
          </a:xfrm>
        </p:spPr>
        <p:txBody>
          <a:bodyPr/>
          <a:lstStyle/>
          <a:p>
            <a:pPr marL="0" indent="0" algn="ctr">
              <a:buFont typeface="Times" charset="0"/>
              <a:buNone/>
            </a:pPr>
            <a:r>
              <a:rPr lang="en-US" sz="3200"/>
              <a:t>Julia Hirschberg</a:t>
            </a:r>
          </a:p>
          <a:p>
            <a:pPr marL="0" indent="0" algn="ctr">
              <a:buFont typeface="Times" charset="0"/>
              <a:buNone/>
            </a:pPr>
            <a:r>
              <a:rPr lang="en-US" sz="3200"/>
              <a:t>CS 4706</a:t>
            </a:r>
          </a:p>
          <a:p>
            <a:pPr marL="0" indent="0" algn="ctr">
              <a:buFont typeface="Times" charset="0"/>
              <a:buNone/>
            </a:pPr>
            <a:r>
              <a:rPr lang="en-US" sz="3200"/>
              <a:t>(*Thanks to Dan and Jim)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Diphone TTS Architecture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Training: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Choose units (kinds of diphones)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Record 1 speaker saying at least 1 example of each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Mark boundaries and segment to create diphone database</a:t>
            </a:r>
          </a:p>
          <a:p>
            <a:pPr>
              <a:lnSpc>
                <a:spcPct val="90000"/>
              </a:lnSpc>
            </a:pPr>
            <a:r>
              <a:rPr lang="en-US" sz="2400"/>
              <a:t>Synthesizing from diphones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Select relevant set of  diphones from database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Concatenate them in order, doing minor signal processing at boundaries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signal processing techniques to change prosody (F0, energy, duration) of sequence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5305E0E5-3DC2-CE4B-BC0B-0A1862A342BF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DDF6FF49-F6A0-0448-BACA-54DF7086D802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10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Diphones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Where is the stable region?</a:t>
            </a:r>
          </a:p>
          <a:p>
            <a:endParaRPr lang="en-US"/>
          </a:p>
        </p:txBody>
      </p:sp>
      <p:pic>
        <p:nvPicPr>
          <p:cNvPr id="23556" name="Picture 4" descr="wed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1534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7FAECD63-B69D-2C4D-8B84-E15B30494772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8D72F1B6-C132-954B-825F-7FE6F08957AC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11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Diphone Database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Middle of phone more stable than edges</a:t>
            </a:r>
          </a:p>
          <a:p>
            <a:pPr>
              <a:lnSpc>
                <a:spcPct val="90000"/>
              </a:lnSpc>
            </a:pPr>
            <a:r>
              <a:rPr lang="en-US" sz="2400"/>
              <a:t>Need O(phone2) number of units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Some phone-phone sequences 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exist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ATT (Olive et al.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98) system had 43 phones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1849 possible diphones but only 1172 actual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Phonotactics: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[h] only occurs before vowels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Don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t need diphones across silence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But…may want to include stress or accent differences, consonant clusters, etc</a:t>
            </a:r>
          </a:p>
          <a:p>
            <a:pPr>
              <a:lnSpc>
                <a:spcPct val="90000"/>
              </a:lnSpc>
            </a:pPr>
            <a:r>
              <a:rPr lang="en-US" sz="2400"/>
              <a:t>Requires much knowledge of phonetics in design</a:t>
            </a:r>
          </a:p>
          <a:p>
            <a:pPr>
              <a:lnSpc>
                <a:spcPct val="90000"/>
              </a:lnSpc>
            </a:pPr>
            <a:r>
              <a:rPr lang="en-US" sz="2400"/>
              <a:t>Database relatively small (by today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standards)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Around 8 megabytes for English (16 KHz 16 bit)</a:t>
            </a:r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64B584F2-2DA7-2742-B5B6-2D5ED558DE02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F0E73484-ADBD-6449-8347-3FCC4AD66B3C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Voice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Speaker</a:t>
            </a:r>
          </a:p>
          <a:p>
            <a:pPr lvl="1">
              <a:lnSpc>
                <a:spcPct val="90000"/>
              </a:lnSpc>
            </a:pPr>
            <a:r>
              <a:rPr lang="en-US"/>
              <a:t>Called </a:t>
            </a:r>
            <a:r>
              <a:rPr lang="en-US" b="1">
                <a:solidFill>
                  <a:srgbClr val="6600FF"/>
                </a:solidFill>
              </a:rPr>
              <a:t>voice talent</a:t>
            </a:r>
          </a:p>
          <a:p>
            <a:pPr lvl="1">
              <a:lnSpc>
                <a:spcPct val="90000"/>
              </a:lnSpc>
            </a:pPr>
            <a:r>
              <a:rPr lang="en-US" b="1"/>
              <a:t>How to choose?</a:t>
            </a:r>
          </a:p>
          <a:p>
            <a:pPr>
              <a:lnSpc>
                <a:spcPct val="90000"/>
              </a:lnSpc>
            </a:pPr>
            <a:r>
              <a:rPr lang="en-US"/>
              <a:t>Diphone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Called a</a:t>
            </a:r>
            <a:r>
              <a:rPr lang="en-US" b="1"/>
              <a:t> </a:t>
            </a:r>
            <a:r>
              <a:rPr lang="en-US" b="1">
                <a:solidFill>
                  <a:srgbClr val="6600FF"/>
                </a:solidFill>
              </a:rPr>
              <a:t>voice</a:t>
            </a:r>
          </a:p>
          <a:p>
            <a:pPr lvl="1">
              <a:lnSpc>
                <a:spcPct val="90000"/>
              </a:lnSpc>
            </a:pPr>
            <a:r>
              <a:rPr lang="en-US"/>
              <a:t>Modern TTS systems have multiple voices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9AF9EDC7-C90E-B240-999A-A0E705E67119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024738EB-6221-D340-B700-AD0F8C50BAA6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13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Prosodic Modification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Modifying pitch and duration </a:t>
            </a:r>
            <a:r>
              <a:rPr lang="en-US" i="1">
                <a:solidFill>
                  <a:srgbClr val="A50021"/>
                </a:solidFill>
              </a:rPr>
              <a:t>independently</a:t>
            </a:r>
          </a:p>
          <a:p>
            <a:r>
              <a:rPr lang="en-US"/>
              <a:t>Changing sample rate modifies both:</a:t>
            </a:r>
          </a:p>
          <a:p>
            <a:pPr lvl="1"/>
            <a:r>
              <a:rPr lang="en-US"/>
              <a:t>Chipmunk speech</a:t>
            </a:r>
          </a:p>
          <a:p>
            <a:r>
              <a:rPr lang="en-US">
                <a:solidFill>
                  <a:srgbClr val="6600FF"/>
                </a:solidFill>
              </a:rPr>
              <a:t>Duration</a:t>
            </a:r>
            <a:r>
              <a:rPr lang="en-US"/>
              <a:t>: duplicate/remove parts of the signal</a:t>
            </a:r>
          </a:p>
          <a:p>
            <a:r>
              <a:rPr lang="en-US">
                <a:solidFill>
                  <a:srgbClr val="6600FF"/>
                </a:solidFill>
              </a:rPr>
              <a:t>Pitch</a:t>
            </a:r>
            <a:r>
              <a:rPr lang="en-US"/>
              <a:t>: re-sample to change pitch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657600" y="6445250"/>
            <a:ext cx="229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/>
            <a:r>
              <a:rPr lang="en-US">
                <a:cs typeface="ＭＳ Ｐゴシック" charset="0"/>
              </a:rPr>
              <a:t>Text from Alan Black</a:t>
            </a:r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74911A4B-128A-9044-8C4C-7F5CB04F30C7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89B6C7C7-C4BA-4A4C-AF89-98244AAB3C0F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14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371600" y="71628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  <p:pic>
        <p:nvPicPr>
          <p:cNvPr id="29704" name="3B98474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E58547F8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AC81A114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91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0" fill="hold"/>
                                        <p:tgtEl>
                                          <p:spTgt spid="2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Speech as Sequence of Short Term Signals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st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9152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104063" y="6513513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>
                <a:cs typeface="ＭＳ Ｐゴシック" charset="0"/>
              </a:rPr>
              <a:t>Alan Black</a:t>
            </a:r>
          </a:p>
        </p:txBody>
      </p:sp>
      <p:sp>
        <p:nvSpPr>
          <p:cNvPr id="9" name="Date Placeholder 8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DC55B7A6-E39C-5F4B-BAAC-F091CA8219A7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BA9FA667-7CF0-5741-A876-CBEA2740AA19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15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1" name="Footer Placeholder 10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Duration Modification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Duplicate/remove short term signals</a:t>
            </a:r>
          </a:p>
        </p:txBody>
      </p:sp>
      <p:pic>
        <p:nvPicPr>
          <p:cNvPr id="33796" name="Picture 4" descr="psol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/>
          <a:stretch>
            <a:fillRect/>
          </a:stretch>
        </p:blipFill>
        <p:spPr bwMode="auto">
          <a:xfrm>
            <a:off x="1524000" y="2286000"/>
            <a:ext cx="6273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95650" y="6462713"/>
            <a:ext cx="280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>
                <a:cs typeface="ＭＳ Ｐゴシック" charset="0"/>
              </a:rPr>
              <a:t>Slide from Richard Sproat</a:t>
            </a:r>
          </a:p>
        </p:txBody>
      </p:sp>
      <p:sp>
        <p:nvSpPr>
          <p:cNvPr id="9" name="Date Placeholder 8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A5D47CD0-9451-9042-9629-D28CC4AB7B6C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35947CF2-9C47-E74A-8EC9-2192944B20C8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16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Duration modification</a:t>
            </a:r>
          </a:p>
        </p:txBody>
      </p:sp>
      <p:pic>
        <p:nvPicPr>
          <p:cNvPr id="35843" name="Picture 3" descr="psoladu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543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/>
              <a:t>Duplicate/remove short term signals</a:t>
            </a:r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98CE29AE-0EB3-474B-8C68-B32B7B0399BC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7DF5EAC2-1A9A-EC4E-9FE5-64B4F94CD25B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17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Pitch Modification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1800"/>
              <a:t>Move short-term signals closer together/further apart:  more cycles per sec means higher pitch and vice versa</a:t>
            </a:r>
          </a:p>
          <a:p>
            <a:r>
              <a:rPr lang="en-US" sz="1800"/>
              <a:t>Add frames as needed to maintain desired duration</a:t>
            </a:r>
          </a:p>
          <a:p>
            <a:endParaRPr lang="en-US"/>
          </a:p>
        </p:txBody>
      </p:sp>
      <p:pic>
        <p:nvPicPr>
          <p:cNvPr id="37892" name="Picture 4" descr="psol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8577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667000" y="6462713"/>
            <a:ext cx="278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Tahoma" charset="0"/>
                <a:cs typeface="Tahoma" charset="0"/>
              </a:rPr>
              <a:t>Slide from Richard Sproat</a:t>
            </a:r>
          </a:p>
        </p:txBody>
      </p:sp>
      <p:sp>
        <p:nvSpPr>
          <p:cNvPr id="9" name="Date Placeholder 8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C70E1EFA-E8E9-2649-88CE-05FD44B189BA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C5BB4005-65E9-7C44-B282-A3437F1D8F99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18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1" name="Footer Placeholder 10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TD-PSOLA ™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3352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Time-Domain Pitch Synchronous Overlap and Add</a:t>
            </a:r>
          </a:p>
          <a:p>
            <a:pPr>
              <a:lnSpc>
                <a:spcPct val="90000"/>
              </a:lnSpc>
            </a:pPr>
            <a:r>
              <a:rPr lang="en-US" sz="2000"/>
              <a:t>Patented by France Telecom (CNET)</a:t>
            </a:r>
          </a:p>
          <a:p>
            <a:pPr>
              <a:lnSpc>
                <a:spcPct val="90000"/>
              </a:lnSpc>
            </a:pPr>
            <a:r>
              <a:rPr lang="en-US" sz="2000"/>
              <a:t>Epoch detection and windowing</a:t>
            </a:r>
          </a:p>
          <a:p>
            <a:pPr>
              <a:lnSpc>
                <a:spcPct val="90000"/>
              </a:lnSpc>
            </a:pPr>
            <a:r>
              <a:rPr lang="en-US" sz="2000"/>
              <a:t>Pitch-synchronous</a:t>
            </a:r>
          </a:p>
          <a:p>
            <a:pPr>
              <a:lnSpc>
                <a:spcPct val="90000"/>
              </a:lnSpc>
            </a:pPr>
            <a:r>
              <a:rPr lang="en-US" sz="2000"/>
              <a:t>Overlap-and-add</a:t>
            </a:r>
          </a:p>
          <a:p>
            <a:pPr>
              <a:lnSpc>
                <a:spcPct val="90000"/>
              </a:lnSpc>
            </a:pPr>
            <a:r>
              <a:rPr lang="en-US" sz="2000"/>
              <a:t>Very efficient</a:t>
            </a:r>
          </a:p>
          <a:p>
            <a:pPr>
              <a:lnSpc>
                <a:spcPct val="90000"/>
              </a:lnSpc>
            </a:pPr>
            <a:r>
              <a:rPr lang="en-US" sz="2000"/>
              <a:t>Can modify Hz up to two times or by half</a:t>
            </a:r>
          </a:p>
          <a:p>
            <a:pPr>
              <a:lnSpc>
                <a:spcPct val="90000"/>
              </a:lnSpc>
            </a:pPr>
            <a:r>
              <a:rPr lang="en-US" sz="2000"/>
              <a:t>Smoother transitions</a:t>
            </a:r>
          </a:p>
        </p:txBody>
      </p:sp>
      <p:pic>
        <p:nvPicPr>
          <p:cNvPr id="39940" name="Picture 4" descr="ps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092200"/>
            <a:ext cx="55054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F31D3E14-1CBF-0842-BBD4-69F7CCAB9B89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BAD7930F-A89D-FE4D-BCB1-DA9048EE00F1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19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2800"/>
              <a:t>Architectures of Modern Synthesis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Articulatory Synthesis:</a:t>
            </a:r>
          </a:p>
          <a:p>
            <a:pPr lvl="1">
              <a:lnSpc>
                <a:spcPct val="90000"/>
              </a:lnSpc>
            </a:pPr>
            <a:r>
              <a:rPr lang="en-US"/>
              <a:t>Model movements of articulators and acoustics of vocal tract</a:t>
            </a:r>
          </a:p>
          <a:p>
            <a:pPr>
              <a:lnSpc>
                <a:spcPct val="90000"/>
              </a:lnSpc>
            </a:pPr>
            <a:r>
              <a:rPr lang="en-US"/>
              <a:t>Formant Synthesis:</a:t>
            </a:r>
          </a:p>
          <a:p>
            <a:pPr lvl="1">
              <a:lnSpc>
                <a:spcPct val="90000"/>
              </a:lnSpc>
            </a:pPr>
            <a:r>
              <a:rPr lang="en-US"/>
              <a:t>Start with acoustics, create rules/filters to create each formant</a:t>
            </a:r>
          </a:p>
          <a:p>
            <a:pPr>
              <a:lnSpc>
                <a:spcPct val="90000"/>
              </a:lnSpc>
            </a:pPr>
            <a:r>
              <a:rPr lang="en-US"/>
              <a:t>Concatenative Synthesis:</a:t>
            </a:r>
          </a:p>
          <a:p>
            <a:pPr lvl="1">
              <a:lnSpc>
                <a:spcPct val="90000"/>
              </a:lnSpc>
            </a:pPr>
            <a:r>
              <a:rPr lang="en-US"/>
              <a:t>Use databases of stored speech to assemble new utterances.</a:t>
            </a:r>
          </a:p>
          <a:p>
            <a:pPr>
              <a:lnSpc>
                <a:spcPct val="90000"/>
              </a:lnSpc>
            </a:pPr>
            <a:r>
              <a:rPr lang="en-US"/>
              <a:t>HMM Synthesis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62200" y="6521450"/>
            <a:ext cx="2790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>
                <a:cs typeface="ＭＳ Ｐゴシック" charset="0"/>
              </a:rPr>
              <a:t>Text from Richard Sproat slides</a:t>
            </a:r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67066F9A-898A-C145-B608-FA314A4A32CC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DAD750F0-707A-354D-9A94-A99CCE202040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Unit Selection Synthesis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Generalization of the diphone intuition</a:t>
            </a:r>
          </a:p>
          <a:p>
            <a:pPr lvl="1"/>
            <a:r>
              <a:rPr lang="en-US"/>
              <a:t>Larger units </a:t>
            </a:r>
          </a:p>
          <a:p>
            <a:pPr lvl="2"/>
            <a:r>
              <a:rPr lang="en-US"/>
              <a:t>From diphones to phrases to …. sentences</a:t>
            </a:r>
          </a:p>
          <a:p>
            <a:pPr lvl="1"/>
            <a:r>
              <a:rPr lang="en-US"/>
              <a:t>Record many copies of each unit</a:t>
            </a:r>
          </a:p>
          <a:p>
            <a:pPr lvl="2"/>
            <a:r>
              <a:rPr lang="en-US"/>
              <a:t>E.g., 10 hours of speech instead of 1500 diphones (a few minutes of speech)</a:t>
            </a:r>
          </a:p>
          <a:p>
            <a:pPr lvl="1"/>
            <a:r>
              <a:rPr lang="en-US"/>
              <a:t>Label diphones and their midpoints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4EAD3FC8-F455-354E-A4C6-AC4E369E7E7A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9DDAB971-51C0-5A4A-BEAE-41038A04F7EC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20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Selection Intuition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Given a large </a:t>
            </a:r>
            <a:r>
              <a:rPr lang="en-US" b="1" i="1"/>
              <a:t>labeled</a:t>
            </a:r>
            <a:r>
              <a:rPr lang="en-US"/>
              <a:t> database, find the unit that best matches the desired synthesis specification</a:t>
            </a:r>
          </a:p>
          <a:p>
            <a:pPr>
              <a:lnSpc>
                <a:spcPct val="90000"/>
              </a:lnSpc>
            </a:pPr>
            <a:r>
              <a:rPr lang="en-US"/>
              <a:t>What does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best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mean?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600FF"/>
                </a:solidFill>
              </a:rPr>
              <a:t>Target cost</a:t>
            </a:r>
            <a:r>
              <a:rPr lang="en-US"/>
              <a:t>: Find closest match in terms of</a:t>
            </a:r>
          </a:p>
          <a:p>
            <a:pPr lvl="2">
              <a:lnSpc>
                <a:spcPct val="90000"/>
              </a:lnSpc>
            </a:pPr>
            <a:r>
              <a:rPr lang="en-US"/>
              <a:t>Phonetic context</a:t>
            </a:r>
          </a:p>
          <a:p>
            <a:pPr lvl="2">
              <a:lnSpc>
                <a:spcPct val="90000"/>
              </a:lnSpc>
            </a:pPr>
            <a:r>
              <a:rPr lang="en-US"/>
              <a:t>F0, stress, phrase position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600FF"/>
                </a:solidFill>
              </a:rPr>
              <a:t>Join cost</a:t>
            </a:r>
            <a:r>
              <a:rPr lang="en-US"/>
              <a:t>: Find best join with neighboring units</a:t>
            </a:r>
          </a:p>
          <a:p>
            <a:pPr lvl="2">
              <a:lnSpc>
                <a:spcPct val="90000"/>
              </a:lnSpc>
            </a:pPr>
            <a:r>
              <a:rPr lang="en-US"/>
              <a:t>Matching formants + other spectral characteristics</a:t>
            </a:r>
          </a:p>
          <a:p>
            <a:pPr lvl="2">
              <a:lnSpc>
                <a:spcPct val="90000"/>
              </a:lnSpc>
            </a:pPr>
            <a:r>
              <a:rPr lang="en-US"/>
              <a:t>Matching energy</a:t>
            </a:r>
          </a:p>
          <a:p>
            <a:pPr lvl="2">
              <a:lnSpc>
                <a:spcPct val="90000"/>
              </a:lnSpc>
            </a:pPr>
            <a:r>
              <a:rPr lang="en-US"/>
              <a:t>Matching F0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1718436C-3342-534E-9997-1A20B84CA461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A743E2D2-73B7-204C-ACDE-0EE3D57CEBC5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21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and Target Costs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cost </a:t>
            </a:r>
            <a:r>
              <a:rPr lang="en-US" dirty="0" smtClean="0"/>
              <a:t>C(</a:t>
            </a:r>
            <a:r>
              <a:rPr lang="en-US" dirty="0" err="1" smtClean="0">
                <a:solidFill>
                  <a:srgbClr val="FF0000"/>
                </a:solidFill>
              </a:rPr>
              <a:t>t,u</a:t>
            </a:r>
            <a:r>
              <a:rPr lang="en-US" dirty="0" smtClean="0"/>
              <a:t>)</a:t>
            </a:r>
            <a:r>
              <a:rPr lang="en-US" dirty="0"/>
              <a:t>: How well does target specification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 </a:t>
            </a:r>
            <a:r>
              <a:rPr lang="en-US" dirty="0"/>
              <a:t>match </a:t>
            </a:r>
            <a:r>
              <a:rPr lang="en-US" dirty="0" err="1" smtClean="0"/>
              <a:t>db</a:t>
            </a:r>
            <a:r>
              <a:rPr lang="en-US" dirty="0" smtClean="0"/>
              <a:t> </a:t>
            </a:r>
            <a:r>
              <a:rPr lang="en-US" dirty="0"/>
              <a:t>unit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Goal:  find unit least </a:t>
            </a:r>
            <a:r>
              <a:rPr lang="en-US" b="1" i="1" dirty="0"/>
              <a:t>unlike</a:t>
            </a:r>
            <a:r>
              <a:rPr lang="en-US" dirty="0"/>
              <a:t> target</a:t>
            </a:r>
          </a:p>
          <a:p>
            <a:r>
              <a:rPr lang="en-US" dirty="0"/>
              <a:t>Examples of labeled </a:t>
            </a:r>
            <a:r>
              <a:rPr lang="en-US" dirty="0" err="1"/>
              <a:t>diphone</a:t>
            </a:r>
            <a:r>
              <a:rPr lang="en-US" dirty="0"/>
              <a:t> midpoints</a:t>
            </a:r>
          </a:p>
          <a:p>
            <a:pPr lvl="1"/>
            <a:r>
              <a:rPr lang="en-US" sz="2400" dirty="0"/>
              <a:t>/</a:t>
            </a:r>
            <a:r>
              <a:rPr lang="en-US" sz="2400" dirty="0" err="1"/>
              <a:t>ih</a:t>
            </a:r>
            <a:r>
              <a:rPr lang="en-US" sz="2400" dirty="0"/>
              <a:t>-t/ +stress, phrase internal, high F0, content word</a:t>
            </a:r>
          </a:p>
          <a:p>
            <a:pPr lvl="1"/>
            <a:r>
              <a:rPr lang="en-US" sz="2400" dirty="0"/>
              <a:t>/n-t/  -stress, phrase final, high F0, function word</a:t>
            </a:r>
          </a:p>
          <a:p>
            <a:pPr lvl="1"/>
            <a:r>
              <a:rPr lang="en-US" sz="2400" dirty="0"/>
              <a:t>/dh-ax/ -stress, phrase initial, low F0, word=the</a:t>
            </a:r>
          </a:p>
          <a:p>
            <a:r>
              <a:rPr lang="en-US" dirty="0"/>
              <a:t>Costs of different features have different weights</a:t>
            </a:r>
          </a:p>
          <a:p>
            <a:endParaRPr lang="en-US" dirty="0"/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9F51F726-A241-A849-A7B0-E51C429E0A0E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C8DC84ED-585C-7B4B-93E1-043BA7AC801C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Target Costs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Comprised of </a:t>
            </a:r>
            <a:r>
              <a:rPr lang="en-US" b="1" i="1" dirty="0">
                <a:solidFill>
                  <a:schemeClr val="accent2"/>
                </a:solidFill>
              </a:rPr>
              <a:t>p</a:t>
            </a:r>
            <a:r>
              <a:rPr lang="en-US" dirty="0"/>
              <a:t> </a:t>
            </a:r>
            <a:r>
              <a:rPr lang="en-US" dirty="0" smtClean="0"/>
              <a:t>weighted </a:t>
            </a:r>
            <a:r>
              <a:rPr lang="en-US" dirty="0" err="1" smtClean="0"/>
              <a:t>subcosts</a:t>
            </a:r>
            <a:endParaRPr lang="en-US" dirty="0"/>
          </a:p>
          <a:p>
            <a:pPr lvl="1"/>
            <a:r>
              <a:rPr lang="en-US" dirty="0"/>
              <a:t>Stress</a:t>
            </a:r>
          </a:p>
          <a:p>
            <a:pPr lvl="1"/>
            <a:r>
              <a:rPr lang="en-US" dirty="0"/>
              <a:t>Phrase position</a:t>
            </a:r>
          </a:p>
          <a:p>
            <a:pPr lvl="1"/>
            <a:r>
              <a:rPr lang="en-US" dirty="0"/>
              <a:t>F0</a:t>
            </a:r>
          </a:p>
          <a:p>
            <a:pPr lvl="1"/>
            <a:r>
              <a:rPr lang="en-US" dirty="0"/>
              <a:t>Phone duration</a:t>
            </a:r>
          </a:p>
          <a:p>
            <a:pPr lvl="1"/>
            <a:r>
              <a:rPr lang="en-US" dirty="0"/>
              <a:t>Lexical identity</a:t>
            </a:r>
          </a:p>
          <a:p>
            <a:r>
              <a:rPr lang="en-US" dirty="0"/>
              <a:t>Target cost for a unit:</a:t>
            </a:r>
          </a:p>
          <a:p>
            <a:endParaRPr lang="en-US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362200" y="5094288"/>
          <a:ext cx="340042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4" imgW="1511300" imgH="444500" progId="Equation.3">
                  <p:embed/>
                </p:oleObj>
              </mc:Choice>
              <mc:Fallback>
                <p:oleObj name="Equation" r:id="rId4" imgW="15113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94288"/>
                        <a:ext cx="340042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9B67478E-2DE0-284A-9DBA-098A29827F03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2D79EED6-4064-D34B-81DE-64704733B7E8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23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(Concatenation) Cost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</a:t>
            </a:r>
            <a:r>
              <a:rPr lang="en-US" b="1" i="1" dirty="0"/>
              <a:t>smoothness</a:t>
            </a:r>
            <a:r>
              <a:rPr lang="en-US" dirty="0"/>
              <a:t> of join between two database </a:t>
            </a:r>
            <a:r>
              <a:rPr lang="en-US" dirty="0" smtClean="0"/>
              <a:t>units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/>
              <a:t>(target irrelevant)</a:t>
            </a:r>
          </a:p>
          <a:p>
            <a:r>
              <a:rPr lang="en-US" dirty="0"/>
              <a:t>Features, costs, and weights</a:t>
            </a:r>
          </a:p>
          <a:p>
            <a:r>
              <a:rPr lang="en-US" dirty="0"/>
              <a:t>Comprised of </a:t>
            </a:r>
            <a:r>
              <a:rPr lang="en-US" b="1" i="1" dirty="0">
                <a:solidFill>
                  <a:schemeClr val="accent2"/>
                </a:solidFill>
              </a:rPr>
              <a:t>p</a:t>
            </a:r>
            <a:r>
              <a:rPr lang="en-US" dirty="0"/>
              <a:t> </a:t>
            </a:r>
            <a:r>
              <a:rPr lang="en-US" dirty="0" smtClean="0"/>
              <a:t>weighted </a:t>
            </a:r>
            <a:r>
              <a:rPr lang="en-US" dirty="0" err="1" smtClean="0"/>
              <a:t>subcosts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Spectral features</a:t>
            </a:r>
          </a:p>
          <a:p>
            <a:pPr lvl="1"/>
            <a:r>
              <a:rPr lang="en-US" dirty="0"/>
              <a:t>F0</a:t>
            </a:r>
          </a:p>
          <a:p>
            <a:pPr lvl="1"/>
            <a:r>
              <a:rPr lang="en-US" dirty="0"/>
              <a:t>Energy</a:t>
            </a:r>
          </a:p>
          <a:p>
            <a:r>
              <a:rPr lang="en-US" dirty="0"/>
              <a:t>Join cost:</a:t>
            </a:r>
          </a:p>
          <a:p>
            <a:endParaRPr lang="en-US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819400" y="4876800"/>
          <a:ext cx="40290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4" imgW="1790700" imgH="444500" progId="Equation.3">
                  <p:embed/>
                </p:oleObj>
              </mc:Choice>
              <mc:Fallback>
                <p:oleObj name="Equation" r:id="rId4" imgW="17907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402907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4B43E637-6255-F747-AE2C-FED1CBDC1FE5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98D844C2-DC03-264E-B59A-DFADB03EED84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24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Costs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Hunt and Black 1996</a:t>
            </a:r>
          </a:p>
          <a:p>
            <a:r>
              <a:rPr lang="en-US" sz="2400"/>
              <a:t>We now have weights (per phone type) for features set between target and database units</a:t>
            </a:r>
          </a:p>
          <a:p>
            <a:r>
              <a:rPr lang="en-US" sz="2400"/>
              <a:t>Find best path of units through database that minimize: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Standard problem solvable with Viterbi search with beam width constraint for pruning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133600" y="3124200"/>
          <a:ext cx="59324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59324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736725" y="43465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endParaRPr lang="en-US">
              <a:cs typeface="ＭＳ Ｐゴシック" charset="0"/>
            </a:endParaRPr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124200" y="4038600"/>
          <a:ext cx="31130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6" imgW="1295400" imgH="317500" progId="Equation.3">
                  <p:embed/>
                </p:oleObj>
              </mc:Choice>
              <mc:Fallback>
                <p:oleObj name="Equation" r:id="rId6" imgW="1295400" imgH="317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38600"/>
                        <a:ext cx="31130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362200" y="6521450"/>
            <a:ext cx="205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>
                <a:cs typeface="ＭＳ Ｐゴシック" charset="0"/>
              </a:rPr>
              <a:t>Slide from Paul Taylor</a:t>
            </a:r>
          </a:p>
        </p:txBody>
      </p:sp>
      <p:sp>
        <p:nvSpPr>
          <p:cNvPr id="11" name="Date Placeholder 10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D8CEE6AB-F24F-5D43-ADF1-D3EB22A92607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2" name="Slide Number Placeholder 11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CDE29906-91CF-2B41-A728-E2A44498F217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25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3" name="Footer Placeholder 12"/>
          <p:cNvSpPr txBox="1">
            <a:spLocks noGrp="1"/>
          </p:cNvSpPr>
          <p:nvPr/>
        </p:nvSpPr>
        <p:spPr bwMode="auto">
          <a:xfrm>
            <a:off x="1219200" y="65532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Synthesizing….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 descr="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25"/>
            <a:ext cx="9144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D1BFE5BA-F991-CE4B-91FF-7868809EA5C9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947DF878-B14F-F94A-B803-4E99C8366A14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26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Selection Summary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Advantages</a:t>
            </a:r>
          </a:p>
          <a:p>
            <a:pPr lvl="1"/>
            <a:r>
              <a:rPr lang="en-US" sz="2400" dirty="0"/>
              <a:t>Quality far superior to </a:t>
            </a:r>
            <a:r>
              <a:rPr lang="en-US" sz="2400" dirty="0" err="1"/>
              <a:t>diphones</a:t>
            </a:r>
            <a:r>
              <a:rPr lang="en-US" sz="2400" dirty="0"/>
              <a:t>: fewer joins, more choices of units</a:t>
            </a:r>
          </a:p>
          <a:p>
            <a:pPr lvl="1"/>
            <a:r>
              <a:rPr lang="en-US" sz="2400" dirty="0"/>
              <a:t>Natural prosody selection sounds better</a:t>
            </a:r>
          </a:p>
          <a:p>
            <a:r>
              <a:rPr lang="en-US" sz="2400" dirty="0"/>
              <a:t>Disadvantages:</a:t>
            </a:r>
          </a:p>
          <a:p>
            <a:pPr lvl="1"/>
            <a:r>
              <a:rPr lang="en-US" sz="2400" dirty="0"/>
              <a:t>Quality very bad when no good match in database</a:t>
            </a:r>
          </a:p>
          <a:p>
            <a:pPr lvl="2"/>
            <a:r>
              <a:rPr lang="en-US" sz="2000" dirty="0">
                <a:solidFill>
                  <a:srgbClr val="6600FF"/>
                </a:solidFill>
              </a:rPr>
              <a:t>HCI issue</a:t>
            </a:r>
            <a:r>
              <a:rPr lang="en-US" sz="2000" dirty="0"/>
              <a:t>: mix of very good and very bad </a:t>
            </a:r>
            <a:r>
              <a:rPr lang="en-US" sz="2000" b="1" i="1" dirty="0"/>
              <a:t>quite</a:t>
            </a:r>
            <a:r>
              <a:rPr lang="en-US" sz="2000" dirty="0"/>
              <a:t> annoying</a:t>
            </a:r>
          </a:p>
          <a:p>
            <a:pPr lvl="1"/>
            <a:r>
              <a:rPr lang="en-US" sz="2400" dirty="0"/>
              <a:t>Synthesis is computationally expensive</a:t>
            </a:r>
          </a:p>
          <a:p>
            <a:pPr lvl="1"/>
            <a:r>
              <a:rPr lang="en-US" sz="2400" dirty="0" smtClean="0"/>
              <a:t>Hard to </a:t>
            </a:r>
            <a:r>
              <a:rPr lang="en-US" sz="2400" dirty="0" smtClean="0"/>
              <a:t>control </a:t>
            </a:r>
            <a:r>
              <a:rPr lang="en-US" sz="2400" dirty="0"/>
              <a:t>prosody </a:t>
            </a:r>
            <a:endParaRPr lang="en-US" sz="2400" dirty="0" smtClean="0"/>
          </a:p>
          <a:p>
            <a:pPr lvl="2"/>
            <a:r>
              <a:rPr lang="en-US" sz="2000" dirty="0" err="1" smtClean="0"/>
              <a:t>Diphone</a:t>
            </a:r>
            <a:r>
              <a:rPr lang="en-US" sz="2000" dirty="0" smtClean="0"/>
              <a:t> </a:t>
            </a:r>
            <a:r>
              <a:rPr lang="en-US" sz="2000" dirty="0"/>
              <a:t>technique can vary emphasis</a:t>
            </a:r>
          </a:p>
          <a:p>
            <a:pPr lvl="2"/>
            <a:r>
              <a:rPr lang="en-US" sz="2000" dirty="0"/>
              <a:t>Unit selection can give result that conveys wrong meaning</a:t>
            </a:r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A990E394-19C8-F544-A217-0901E77D8AFA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D191FDF6-C4F6-9547-A51D-E7D78E9E756D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27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Trend: HMM Synthesis 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Markov </a:t>
            </a:r>
            <a:r>
              <a:rPr lang="en-US" dirty="0" smtClean="0"/>
              <a:t>Model</a:t>
            </a:r>
            <a:r>
              <a:rPr lang="en-US" dirty="0"/>
              <a:t> </a:t>
            </a:r>
            <a:r>
              <a:rPr lang="en-US" dirty="0" smtClean="0"/>
              <a:t>Synthesis</a:t>
            </a:r>
            <a:endParaRPr lang="en-US" dirty="0"/>
          </a:p>
          <a:p>
            <a:r>
              <a:rPr lang="en-US" dirty="0"/>
              <a:t>Won recent TTS bakeoff</a:t>
            </a:r>
          </a:p>
          <a:p>
            <a:pPr lvl="1"/>
            <a:r>
              <a:rPr lang="en-US" dirty="0"/>
              <a:t>Sounds less natural to researchers but naïve subjects preferred</a:t>
            </a:r>
          </a:p>
          <a:p>
            <a:pPr lvl="1"/>
            <a:r>
              <a:rPr lang="en-US" dirty="0"/>
              <a:t>Has potential to improve over both </a:t>
            </a:r>
            <a:r>
              <a:rPr lang="en-US" dirty="0" err="1"/>
              <a:t>diphone</a:t>
            </a:r>
            <a:r>
              <a:rPr lang="en-US" dirty="0"/>
              <a:t> and unit selection</a:t>
            </a:r>
          </a:p>
          <a:p>
            <a:pPr lvl="1"/>
            <a:r>
              <a:rPr lang="en-US" dirty="0"/>
              <a:t>Generate speech parameters from statistics trained on data</a:t>
            </a:r>
          </a:p>
          <a:p>
            <a:pPr lvl="1"/>
            <a:r>
              <a:rPr lang="en-US" dirty="0"/>
              <a:t>Voice quality can easily be changed by transforming HMM parameters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D83C2FAF-0E02-E24E-9DA4-64F1CBECDEC6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9F278D9A-C65D-6746-920C-6AE149AF9E9E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28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07200" y="40324"/>
            <a:ext cx="552960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 dirty="0" err="1" smtClean="0">
                <a:latin typeface="Tw Cen MT" charset="0"/>
              </a:rPr>
              <a:t>From</a:t>
            </a:r>
            <a:r>
              <a:rPr lang="fi-FI" dirty="0" smtClean="0">
                <a:latin typeface="Tw Cen MT" charset="0"/>
              </a:rPr>
              <a:t> </a:t>
            </a:r>
            <a:r>
              <a:rPr lang="fi-FI" dirty="0" err="1" smtClean="0">
                <a:latin typeface="Tw Cen MT" charset="0"/>
              </a:rPr>
              <a:t>Concatenation</a:t>
            </a:r>
            <a:r>
              <a:rPr lang="fi-FI" dirty="0" smtClean="0">
                <a:latin typeface="Tw Cen MT" charset="0"/>
              </a:rPr>
              <a:t> to </a:t>
            </a:r>
            <a:r>
              <a:rPr lang="fi-FI" dirty="0" err="1" smtClean="0">
                <a:latin typeface="Tw Cen MT" charset="0"/>
              </a:rPr>
              <a:t>Generation</a:t>
            </a:r>
            <a:endParaRPr lang="fi-FI" dirty="0">
              <a:latin typeface="Tw Cen MT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00" y="1882278"/>
            <a:ext cx="6635520" cy="37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Formant Synthesis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Most common commercial systems (while computers relatively underpowered)</a:t>
            </a:r>
          </a:p>
          <a:p>
            <a:r>
              <a:rPr lang="en-US"/>
              <a:t>1979 MIT MITalk (Allen, Hunnicut, Klatt)</a:t>
            </a:r>
          </a:p>
          <a:p>
            <a:r>
              <a:rPr lang="en-US"/>
              <a:t>1983 DECtalk system </a:t>
            </a:r>
          </a:p>
          <a:p>
            <a:r>
              <a:rPr lang="en-US"/>
              <a:t>Voice of Stephen Hawking</a:t>
            </a:r>
          </a:p>
          <a:p>
            <a:endParaRPr lang="en-US"/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A5ED53E8-9B42-B247-BF21-37B88432D24F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1D89D473-2CDA-2648-8858-175AC18C1407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3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  <p:pic>
        <p:nvPicPr>
          <p:cNvPr id="7175" name="part35-dectalk.au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4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774880" y="40324"/>
            <a:ext cx="359424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 Synthesis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A parametric model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Can train on mixed data from many speakers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Model takes up a very small amount of space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Speaker adaptation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742560" y="40324"/>
            <a:ext cx="165888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Some hidden process has generated some visible observation.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2903345"/>
            <a:ext cx="7879680" cy="33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1" y="2870222"/>
            <a:ext cx="7944480" cy="34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777120" y="40324"/>
            <a:ext cx="158976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Some hidden process has generated some visible observation.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777120" y="40324"/>
            <a:ext cx="158976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Hidden states have transition probabilities and emission probabilities.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60" y="3110727"/>
            <a:ext cx="5391360" cy="24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40" y="2151586"/>
            <a:ext cx="3837600" cy="40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774880" y="0"/>
            <a:ext cx="3594240" cy="1144921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 Synthesis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680491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Every phoneme+context is represented by an HMM.</a:t>
            </a:r>
          </a:p>
          <a:p>
            <a:pPr marL="390246" indent="-292325">
              <a:lnSpc>
                <a:spcPct val="97000"/>
              </a:lnSpc>
              <a:buClr>
                <a:srgbClr val="0066CC"/>
              </a:buClr>
              <a:buSzPct val="45000"/>
              <a:buNone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 sz="2400">
                <a:latin typeface="Courier 10 Pitch" charset="0"/>
              </a:rPr>
              <a:t>    </a:t>
            </a:r>
            <a:r>
              <a:rPr lang="fi-FI" sz="2500" b="1">
                <a:solidFill>
                  <a:srgbClr val="CC3300"/>
                </a:solidFill>
                <a:latin typeface="Courier 10 Pitch" charset="0"/>
              </a:rPr>
              <a:t>Th</a:t>
            </a:r>
            <a:r>
              <a:rPr lang="fi-FI" sz="2500">
                <a:latin typeface="Courier 10 Pitch" charset="0"/>
              </a:rPr>
              <a:t>e cat is on the mat.</a:t>
            </a:r>
            <a:r>
              <a:rPr lang="fi-FI" sz="2400">
                <a:latin typeface="Courier 10 Pitch" charset="0"/>
              </a:rPr>
              <a:t/>
            </a:r>
            <a:br>
              <a:rPr lang="fi-FI" sz="2400">
                <a:latin typeface="Courier 10 Pitch" charset="0"/>
              </a:rPr>
            </a:br>
            <a:r>
              <a:rPr lang="fi-FI" sz="2500" b="1">
                <a:solidFill>
                  <a:srgbClr val="CC3300"/>
                </a:solidFill>
                <a:latin typeface="Courier 10 Pitch" charset="0"/>
              </a:rPr>
              <a:t>Th</a:t>
            </a:r>
            <a:r>
              <a:rPr lang="fi-FI" sz="2500">
                <a:latin typeface="Courier 10 Pitch" charset="0"/>
              </a:rPr>
              <a:t>e cat is near the door.</a:t>
            </a:r>
          </a:p>
          <a:p>
            <a:pPr marL="390246" indent="-292325" algn="ctr">
              <a:buClr>
                <a:srgbClr val="0066CC"/>
              </a:buClr>
              <a:buSzPct val="45000"/>
              <a:buNone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 sz="2400">
                <a:latin typeface="Tw Cen MT" charset="0"/>
              </a:rPr>
              <a:t>&lt; phone=/th/, next_phone=/ax/, word='the',  </a:t>
            </a:r>
            <a:br>
              <a:rPr lang="fi-FI" sz="2400">
                <a:latin typeface="Tw Cen MT" charset="0"/>
              </a:rPr>
            </a:br>
            <a:r>
              <a:rPr lang="fi-FI" sz="2400">
                <a:latin typeface="Tw Cen MT" charset="0"/>
              </a:rPr>
              <a:t>   next_word='cat',  num_syllables=6,  .... &gt;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Acoustic features extracted: f0, spectrum, duration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Train HMM with these examples.</a:t>
            </a:r>
          </a:p>
          <a:p>
            <a:pPr marL="390246" indent="-292325">
              <a:buClr>
                <a:srgbClr val="0066CC"/>
              </a:buClr>
              <a:buSzPct val="45000"/>
              <a:buNone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endParaRPr lang="fi-FI">
              <a:latin typeface="Tw Cen MT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774880" y="0"/>
            <a:ext cx="3594240" cy="1144921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 Synthesis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3318108"/>
            <a:ext cx="8228160" cy="2812616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Each state outputs acoustic features (a spectrum, an f</a:t>
            </a:r>
            <a:r>
              <a:rPr lang="fi-FI" baseline="-33000">
                <a:latin typeface="Tw Cen MT" charset="0"/>
              </a:rPr>
              <a:t>0</a:t>
            </a:r>
            <a:r>
              <a:rPr lang="fi-FI">
                <a:latin typeface="Tw Cen MT" charset="0"/>
              </a:rPr>
              <a:t>, and duration)</a:t>
            </a:r>
          </a:p>
          <a:p>
            <a:pPr marL="390246" indent="-292325">
              <a:buClr>
                <a:srgbClr val="0066CC"/>
              </a:buClr>
              <a:buSzPct val="45000"/>
              <a:buNone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endParaRPr lang="fi-FI">
              <a:latin typeface="Tw Cen MT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0" y="1528001"/>
            <a:ext cx="6824160" cy="1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1" y="4562400"/>
            <a:ext cx="7117920" cy="18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774880" y="0"/>
            <a:ext cx="3594240" cy="1144921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 Synthesis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3318108"/>
            <a:ext cx="8228160" cy="2812616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Each state outputs acoustic features (a spectrum, an f</a:t>
            </a:r>
            <a:r>
              <a:rPr lang="fi-FI" baseline="-33000">
                <a:latin typeface="Tw Cen MT" charset="0"/>
              </a:rPr>
              <a:t>0</a:t>
            </a:r>
            <a:r>
              <a:rPr lang="fi-FI">
                <a:latin typeface="Tw Cen MT" charset="0"/>
              </a:rPr>
              <a:t>, and duration)</a:t>
            </a:r>
          </a:p>
          <a:p>
            <a:pPr marL="390246" indent="-292325">
              <a:buClr>
                <a:srgbClr val="0066CC"/>
              </a:buClr>
              <a:buSzPct val="45000"/>
              <a:buNone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endParaRPr lang="fi-FI">
              <a:latin typeface="Tw Cen MT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0" y="1528001"/>
            <a:ext cx="6824160" cy="1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1" y="4562400"/>
            <a:ext cx="7117920" cy="18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774880" y="40324"/>
            <a:ext cx="359424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HMM Synthesis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Many contextual features = data sparsity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Cluster similar-sounding phones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e.g: 'bog'  and  'dog'</a:t>
            </a:r>
            <a:br>
              <a:rPr lang="fi-FI">
                <a:latin typeface="Tw Cen MT" charset="0"/>
              </a:rPr>
            </a:br>
            <a:r>
              <a:rPr lang="fi-FI">
                <a:latin typeface="Tw Cen MT" charset="0"/>
              </a:rPr>
              <a:t>the /aa/ in both have similar acoustic features, even though their context is a bit different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Make one HMM that produces both, and was trained on examples of both.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19040" y="40324"/>
            <a:ext cx="830448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  <a:tab pos="8535006" algn="l"/>
              </a:tabLst>
            </a:pPr>
            <a:r>
              <a:rPr lang="fi-FI">
                <a:latin typeface="Tw Cen MT" charset="0"/>
              </a:rPr>
              <a:t>Experiments: Google, Summer 2010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Can we train on lots of mixed data? (~1 utterance per speaker)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More data vs. better data</a:t>
            </a:r>
            <a:br>
              <a:rPr lang="fi-FI">
                <a:latin typeface="Tw Cen MT" charset="0"/>
              </a:rPr>
            </a:br>
            <a:endParaRPr lang="fi-FI">
              <a:latin typeface="Tw Cen MT" charset="0"/>
            </a:endParaRP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15k utterances from Google Voice Search as training data</a:t>
            </a:r>
          </a:p>
          <a:p>
            <a:pPr marL="390246" indent="-292325" algn="ctr">
              <a:buClr>
                <a:srgbClr val="0066CC"/>
              </a:buClr>
              <a:buSzPct val="45000"/>
              <a:buNone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/>
            </a:r>
            <a:br>
              <a:rPr lang="fi-FI">
                <a:latin typeface="Tw Cen MT" charset="0"/>
              </a:rPr>
            </a:br>
            <a:r>
              <a:rPr lang="fi-FI" sz="2400">
                <a:latin typeface="Courier 10 Pitch" charset="0"/>
              </a:rPr>
              <a:t>ace hardware rural supply</a:t>
            </a:r>
          </a:p>
        </p:txBody>
      </p:sp>
      <p:pic>
        <p:nvPicPr>
          <p:cNvPr id="20484" name="Picture 3">
            <a:hlinkClick r:id="" action="ppaction://noaction">
              <a:snd r:embed="rId3" name="1%20voicesearch_15k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61" y="5518659"/>
            <a:ext cx="707040" cy="7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496160" y="40324"/>
            <a:ext cx="615168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More Data vs. Better Data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Voice Search utterances filtered by speech recognition confidence scores</a:t>
            </a:r>
          </a:p>
          <a:p>
            <a:pPr marL="390246" indent="-292325">
              <a:buClr>
                <a:srgbClr val="0066CC"/>
              </a:buClr>
              <a:buSzPct val="45000"/>
              <a:buNone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    50%, 6849 utterances</a:t>
            </a:r>
            <a:br>
              <a:rPr lang="fi-FI">
                <a:latin typeface="Tw Cen MT" charset="0"/>
              </a:rPr>
            </a:br>
            <a:r>
              <a:rPr lang="fi-FI">
                <a:latin typeface="Tw Cen MT" charset="0"/>
              </a:rPr>
              <a:t>    75%, 4887 utterances</a:t>
            </a:r>
            <a:br>
              <a:rPr lang="fi-FI">
                <a:latin typeface="Tw Cen MT" charset="0"/>
              </a:rPr>
            </a:br>
            <a:r>
              <a:rPr lang="fi-FI">
                <a:latin typeface="Tw Cen MT" charset="0"/>
              </a:rPr>
              <a:t>    90%, 3100 utterances</a:t>
            </a:r>
            <a:br>
              <a:rPr lang="fi-FI">
                <a:latin typeface="Tw Cen MT" charset="0"/>
              </a:rPr>
            </a:br>
            <a:r>
              <a:rPr lang="fi-FI">
                <a:latin typeface="Tw Cen MT" charset="0"/>
              </a:rPr>
              <a:t>    95%, 2010 utterances</a:t>
            </a:r>
            <a:br>
              <a:rPr lang="fi-FI">
                <a:latin typeface="Tw Cen MT" charset="0"/>
              </a:rPr>
            </a:br>
            <a:r>
              <a:rPr lang="fi-FI">
                <a:latin typeface="Tw Cen MT" charset="0"/>
              </a:rPr>
              <a:t>    99%, 200 utterances</a:t>
            </a:r>
            <a:br>
              <a:rPr lang="fi-FI">
                <a:latin typeface="Tw Cen MT" charset="0"/>
              </a:rPr>
            </a:br>
            <a:r>
              <a:rPr lang="fi-FI">
                <a:latin typeface="Tw Cen MT" charset="0"/>
              </a:rPr>
              <a:t/>
            </a:r>
            <a:br>
              <a:rPr lang="fi-FI">
                <a:latin typeface="Tw Cen MT" charset="0"/>
              </a:rPr>
            </a:br>
            <a:endParaRPr lang="fi-FI">
              <a:latin typeface="Tw Cen MT" charset="0"/>
            </a:endParaRPr>
          </a:p>
        </p:txBody>
      </p:sp>
      <p:pic>
        <p:nvPicPr>
          <p:cNvPr id="21508" name="Picture 3">
            <a:hlinkClick r:id="" action="ppaction://noaction">
              <a:snd r:embed="rId3" name="1%20conf50%20ace_hardware_rural_supply.word_i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01" y="2657080"/>
            <a:ext cx="406080" cy="3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9" name="Picture 4">
            <a:hlinkClick r:id="" action="ppaction://noaction">
              <a:snd r:embed="rId5" name="2%20conf75%20ace_hardware_rural_supply.word_i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80" y="3050241"/>
            <a:ext cx="406080" cy="3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0" name="Picture 5">
            <a:hlinkClick r:id="" action="ppaction://noaction">
              <a:snd r:embed="rId6" name="3%20conf90%20ace_hardware_rural_supply.word_i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60" y="3459244"/>
            <a:ext cx="406080" cy="3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1" name="Picture 6">
            <a:hlinkClick r:id="" action="ppaction://noaction">
              <a:snd r:embed="rId7" name="4%20conf95%20ace_hardware_rural_supply.word_i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20" y="3858166"/>
            <a:ext cx="406080" cy="3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2" name="Picture 7">
            <a:hlinkClick r:id="" action="ppaction://noaction">
              <a:snd r:embed="rId8" name="5%20conf99%20ace_hardware_rural_supply.word_i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21" y="4267169"/>
            <a:ext cx="406080" cy="3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Concatenative 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All current commercial systems.</a:t>
            </a:r>
          </a:p>
          <a:p>
            <a:pPr>
              <a:lnSpc>
                <a:spcPct val="90000"/>
              </a:lnSpc>
            </a:pPr>
            <a:r>
              <a:rPr lang="en-US" sz="2400"/>
              <a:t>Diphone Synthesis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Units are diphones; middle of one phone to middle of next.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Why? Middle of phone is steady state.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Record 1 speaker saying each diphone</a:t>
            </a:r>
          </a:p>
          <a:p>
            <a:pPr>
              <a:lnSpc>
                <a:spcPct val="90000"/>
              </a:lnSpc>
            </a:pPr>
            <a:r>
              <a:rPr lang="en-US" sz="2400"/>
              <a:t>Unit Selection Synthesis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Larger units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Record 10 hours or more, so have multiple copies of each unit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search to find best sequence of units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FCD5DF9F-5A53-644A-886C-1971E70CF675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57C21C34-FFBD-6849-AE95-B7EF7F11FA8C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4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  <p:pic>
        <p:nvPicPr>
          <p:cNvPr id="2" name="7BE4E0DD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85248323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4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085920" y="40324"/>
            <a:ext cx="297216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Future Work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Speaker adaptation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Phonetically-balanced training data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Listening experiments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Parallelization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Other sources of data</a:t>
            </a:r>
          </a:p>
          <a:p>
            <a:pPr marL="390246" indent="-292325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Voices for more languages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327840" y="40324"/>
            <a:ext cx="2488320" cy="1062832"/>
          </a:xfrm>
        </p:spPr>
        <p:txBody>
          <a:bodyPr tIns="35198"/>
          <a:lstStyle/>
          <a:p>
            <a:pPr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Reference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444307"/>
          </a:xfrm>
        </p:spPr>
        <p:txBody>
          <a:bodyPr/>
          <a:lstStyle/>
          <a:p>
            <a:pPr marL="390246" indent="-292325" algn="ctr">
              <a:buClr>
                <a:srgbClr val="0066CC"/>
              </a:buClr>
              <a:buSzPct val="45000"/>
              <a:buFont typeface="Wingdings" charset="0"/>
              <a:buChar char=""/>
              <a:tabLst>
                <a:tab pos="655210" algn="l"/>
                <a:tab pos="1311860" algn="l"/>
                <a:tab pos="1968510" algn="l"/>
                <a:tab pos="2625159" algn="l"/>
                <a:tab pos="3281809" algn="l"/>
                <a:tab pos="3938459" algn="l"/>
                <a:tab pos="4595108" algn="l"/>
                <a:tab pos="5251758" algn="l"/>
                <a:tab pos="5908408" algn="l"/>
                <a:tab pos="6565057" algn="l"/>
                <a:tab pos="7221707" algn="l"/>
                <a:tab pos="7878357" algn="l"/>
              </a:tabLst>
            </a:pPr>
            <a:r>
              <a:rPr lang="fi-FI">
                <a:latin typeface="Tw Cen MT" charset="0"/>
              </a:rPr>
              <a:t>http://hts.sp.nitech.ac.jp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Tokuda et al 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02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1682750"/>
            <a:ext cx="6378575" cy="43592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HMM Synthesis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8229600" cy="5257800"/>
          </a:xfrm>
        </p:spPr>
        <p:txBody>
          <a:bodyPr/>
          <a:lstStyle/>
          <a:p>
            <a:r>
              <a:rPr lang="en-US"/>
              <a:t>Unit selection (Roger)</a:t>
            </a:r>
          </a:p>
          <a:p>
            <a:r>
              <a:rPr lang="en-US"/>
              <a:t>HMM (Roger)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Unit selection (Nina)</a:t>
            </a:r>
          </a:p>
          <a:p>
            <a:r>
              <a:rPr lang="en-US"/>
              <a:t>HMM (Nina)</a:t>
            </a:r>
          </a:p>
        </p:txBody>
      </p:sp>
      <p:pic>
        <p:nvPicPr>
          <p:cNvPr id="1466372" name="9B3F77C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28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6373" name="42B97271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886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6374" name="ECD8A917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352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6375" name="83050FA1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95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0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2700DA51-6BDE-6046-BA51-795460E1BD8C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2" name="Slide Number Placeholder 11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FF27AE13-2B9E-454B-8EB6-D6305FB6ED70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43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3" name="Footer Placeholder 12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6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1" fill="hold"/>
                                        <p:tgtEl>
                                          <p:spTgt spid="1466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637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637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66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69" fill="hold"/>
                                        <p:tgtEl>
                                          <p:spTgt spid="1466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637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637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66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14" fill="hold"/>
                                        <p:tgtEl>
                                          <p:spTgt spid="1466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637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637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6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99" fill="hold"/>
                                        <p:tgtEl>
                                          <p:spTgt spid="1466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637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637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TTS Evaluation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/>
              <a:t>Intelligibility Tests</a:t>
            </a:r>
          </a:p>
          <a:p>
            <a:r>
              <a:rPr lang="en-US" sz="2400"/>
              <a:t>Mean Opinion Scores</a:t>
            </a:r>
          </a:p>
          <a:p>
            <a:r>
              <a:rPr lang="en-US" sz="2400"/>
              <a:t>Preference Tests</a:t>
            </a:r>
          </a:p>
          <a:p>
            <a:endParaRPr lang="en-US" sz="2400"/>
          </a:p>
        </p:txBody>
      </p:sp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6D146C13-E713-474C-B6BD-87B73159D9F4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CA6ACD75-EEC0-7A41-B828-628C786F95E0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44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5532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Intelligibility Tests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Diagnostic Rhyme Test (DRT) </a:t>
            </a:r>
          </a:p>
          <a:p>
            <a:pPr lvl="1"/>
            <a:r>
              <a:rPr lang="en-US"/>
              <a:t>Listening test</a:t>
            </a:r>
          </a:p>
          <a:p>
            <a:pPr lvl="1"/>
            <a:r>
              <a:rPr lang="en-US"/>
              <a:t>Listeners choose between two words differing by a single phonetic feature (voicing, nasality, sustenation, sibilation)</a:t>
            </a:r>
          </a:p>
          <a:p>
            <a:pPr lvl="1"/>
            <a:r>
              <a:rPr lang="en-US"/>
              <a:t>DRT: 96 rhyming pairs</a:t>
            </a:r>
          </a:p>
          <a:p>
            <a:pPr lvl="2"/>
            <a:r>
              <a:rPr lang="en-US">
                <a:solidFill>
                  <a:srgbClr val="FF3300"/>
                </a:solidFill>
              </a:rPr>
              <a:t>Dense/tense, bond/pond</a:t>
            </a:r>
            <a:r>
              <a:rPr lang="en-US"/>
              <a:t>, …</a:t>
            </a:r>
          </a:p>
          <a:p>
            <a:pPr lvl="3"/>
            <a:r>
              <a:rPr lang="en-US"/>
              <a:t>Subject hears </a:t>
            </a:r>
            <a:r>
              <a:rPr lang="en-US">
                <a:solidFill>
                  <a:srgbClr val="FF3300"/>
                </a:solidFill>
              </a:rPr>
              <a:t>dense</a:t>
            </a:r>
            <a:r>
              <a:rPr lang="en-US"/>
              <a:t>, chooses either </a:t>
            </a:r>
            <a:r>
              <a:rPr lang="en-US">
                <a:solidFill>
                  <a:srgbClr val="FF3300"/>
                </a:solidFill>
              </a:rPr>
              <a:t>dense</a:t>
            </a:r>
            <a:r>
              <a:rPr lang="en-US"/>
              <a:t> or </a:t>
            </a:r>
            <a:r>
              <a:rPr lang="en-US">
                <a:solidFill>
                  <a:srgbClr val="FF3300"/>
                </a:solidFill>
              </a:rPr>
              <a:t>tense</a:t>
            </a:r>
          </a:p>
          <a:p>
            <a:pPr lvl="3"/>
            <a:r>
              <a:rPr lang="en-US"/>
              <a:t>% of correct answers is intelligibility score</a:t>
            </a:r>
          </a:p>
          <a:p>
            <a:pPr lvl="1"/>
            <a:r>
              <a:rPr lang="en-US"/>
              <a:t>Problem:  Only tests single word synthesis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Modified DRT: </a:t>
            </a:r>
          </a:p>
          <a:p>
            <a:pPr lvl="1">
              <a:lnSpc>
                <a:spcPct val="90000"/>
              </a:lnSpc>
            </a:pPr>
            <a:r>
              <a:rPr lang="en-US"/>
              <a:t>300 words, 50 sets of 6 words (</a:t>
            </a:r>
            <a:r>
              <a:rPr lang="en-US">
                <a:solidFill>
                  <a:srgbClr val="FF3300"/>
                </a:solidFill>
              </a:rPr>
              <a:t>went, sent, bent, tent, dent, rent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/>
              <a:t>Embedded in carrier phrases:</a:t>
            </a:r>
          </a:p>
          <a:p>
            <a:pPr lvl="2">
              <a:lnSpc>
                <a:spcPct val="90000"/>
              </a:lnSpc>
            </a:pPr>
            <a:r>
              <a:rPr lang="en-US"/>
              <a:t>Now we will say </a:t>
            </a:r>
            <a:r>
              <a:rPr lang="en-US">
                <a:solidFill>
                  <a:srgbClr val="FF3300"/>
                </a:solidFill>
              </a:rPr>
              <a:t>dense</a:t>
            </a:r>
            <a:r>
              <a:rPr lang="en-US"/>
              <a:t> again</a:t>
            </a:r>
          </a:p>
          <a:p>
            <a:pPr>
              <a:lnSpc>
                <a:spcPct val="90000"/>
              </a:lnSpc>
            </a:pPr>
            <a:r>
              <a:rPr lang="en-US"/>
              <a:t>Mean Opinion Score</a:t>
            </a:r>
          </a:p>
          <a:p>
            <a:pPr lvl="1">
              <a:lnSpc>
                <a:spcPct val="90000"/>
              </a:lnSpc>
            </a:pPr>
            <a:r>
              <a:rPr lang="en-US"/>
              <a:t>Have listeners rate output on a scale from 1 (bad) to 5 (excellent)</a:t>
            </a:r>
          </a:p>
          <a:p>
            <a:pPr>
              <a:lnSpc>
                <a:spcPct val="90000"/>
              </a:lnSpc>
            </a:pPr>
            <a:r>
              <a:rPr lang="en-US"/>
              <a:t>Preference tests: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Reading addresses out loud, reading news text, using two different systems or systems against human voice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Do a </a:t>
            </a:r>
            <a:r>
              <a:rPr lang="en-US" sz="2400" b="1"/>
              <a:t>preference test </a:t>
            </a:r>
            <a:r>
              <a:rPr lang="en-US" sz="2400"/>
              <a:t>(prefer A, prefer B)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Next Class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Clr>
                <a:schemeClr val="tx1"/>
              </a:buClr>
              <a:buFont typeface="Times" charset="0"/>
              <a:buChar char="•"/>
            </a:pPr>
            <a:r>
              <a:rPr lang="en-US"/>
              <a:t>Midterm on March 9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87FDEEBB-3B34-E240-BFD6-6F970465363B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510EB634-11F7-234F-BA5E-28B976B36874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47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TTS Demos (all Unit-Selection)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Festival</a:t>
            </a:r>
            <a:endParaRPr lang="en-US" sz="2400"/>
          </a:p>
          <a:p>
            <a:pPr lvl="1"/>
            <a:r>
              <a:rPr lang="en-US" sz="2400">
                <a:hlinkClick r:id="rId3"/>
              </a:rPr>
              <a:t>http://www-2.cs.cmu.edu/~awb/festival_demos/index.html</a:t>
            </a:r>
            <a:endParaRPr lang="en-US" sz="2400"/>
          </a:p>
          <a:p>
            <a:r>
              <a:rPr lang="en-US"/>
              <a:t>Cepstral</a:t>
            </a:r>
            <a:endParaRPr lang="en-US" sz="1800"/>
          </a:p>
          <a:p>
            <a:pPr lvl="1"/>
            <a:r>
              <a:rPr lang="en-US">
                <a:hlinkClick r:id="rId4"/>
              </a:rPr>
              <a:t>http://www.cepstral.com/cgi-bin/demos/general</a:t>
            </a:r>
            <a:endParaRPr lang="en-US"/>
          </a:p>
          <a:p>
            <a:r>
              <a:rPr lang="en-US"/>
              <a:t>AT&amp;T</a:t>
            </a:r>
          </a:p>
          <a:p>
            <a:pPr lvl="1"/>
            <a:r>
              <a:rPr lang="en-US">
                <a:hlinkClick r:id="rId5"/>
              </a:rPr>
              <a:t>http://www2.research.att.com/~ttsweb/tts/demo.php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5FC45A03-5537-6641-AC48-AE8CE82F49CD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4B0C3479-6F53-9043-8458-6150DD24B6EE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5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How do we get from Text to Speech?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TTS Backend takes segments+f0+duration and creates a waveform</a:t>
            </a:r>
          </a:p>
          <a:p>
            <a:r>
              <a:rPr lang="en-US"/>
              <a:t>A full system needs to go all the way from random text to sound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A9D075C1-5615-3040-9195-DFBE43A27A5B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8DFB93D0-0BC5-054C-89A2-A01D232A46B2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6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Front End and Back End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Courier" charset="0"/>
              </a:rPr>
              <a:t>PG&amp;E will file schedules on April 20.</a:t>
            </a:r>
          </a:p>
          <a:p>
            <a:r>
              <a:rPr lang="en-US"/>
              <a:t>TEXT ANALYSIS: Text to intermediate representation: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r>
              <a:rPr lang="en-US"/>
              <a:t>WAVEFORM SYNTHESIS: From intermediate representation to waveform</a:t>
            </a:r>
          </a:p>
        </p:txBody>
      </p:sp>
      <p:pic>
        <p:nvPicPr>
          <p:cNvPr id="15364" name="Picture 5" descr="pgewave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486400"/>
            <a:ext cx="8688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1E44C4DE-D1C0-B54C-BFA5-B83929FD09C8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F46D97C0-E279-E14E-85C9-3A2C317AD26D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7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1" name="Footer Placeholder 10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  <p:pic>
        <p:nvPicPr>
          <p:cNvPr id="15368" name="Picture 15" descr="fig8.1pre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Hourglass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5" descr="hourglas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2838"/>
            <a:ext cx="62484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CD92DC84-B037-F749-A69D-095A0C20EB95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A811C50E-BC06-1843-A1CC-BBDD8BCAC68C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8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10" name="Footer Placeholder 9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Waveform Synthesis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Given:</a:t>
            </a:r>
          </a:p>
          <a:p>
            <a:pPr lvl="1"/>
            <a:r>
              <a:rPr lang="en-US"/>
              <a:t>String of phones</a:t>
            </a:r>
          </a:p>
          <a:p>
            <a:pPr lvl="1"/>
            <a:r>
              <a:rPr lang="en-US"/>
              <a:t>Prosody</a:t>
            </a:r>
          </a:p>
          <a:p>
            <a:pPr lvl="2"/>
            <a:r>
              <a:rPr lang="en-US"/>
              <a:t>Desired F0 for entire utterance</a:t>
            </a:r>
          </a:p>
          <a:p>
            <a:pPr lvl="2"/>
            <a:r>
              <a:rPr lang="en-US"/>
              <a:t>Duration for each phone</a:t>
            </a:r>
          </a:p>
          <a:p>
            <a:pPr lvl="2"/>
            <a:r>
              <a:rPr lang="en-US"/>
              <a:t>Stress value for each phone, possibly accent value</a:t>
            </a:r>
          </a:p>
          <a:p>
            <a:r>
              <a:rPr lang="en-US"/>
              <a:t>Generate:</a:t>
            </a:r>
          </a:p>
          <a:p>
            <a:pPr lvl="1"/>
            <a:r>
              <a:rPr lang="en-US"/>
              <a:t>Waveforms</a:t>
            </a:r>
          </a:p>
        </p:txBody>
      </p:sp>
      <p:sp>
        <p:nvSpPr>
          <p:cNvPr id="7" name="Date Placeholder 6"/>
          <p:cNvSpPr txBox="1">
            <a:spLocks noGrp="1"/>
          </p:cNvSpPr>
          <p:nvPr/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A398022D-BEC0-6C43-9606-0C270AAAD516}" type="datetime1">
              <a:rPr lang="en-US" sz="1400">
                <a:solidFill>
                  <a:srgbClr val="721028"/>
                </a:solidFill>
                <a:cs typeface="ＭＳ Ｐゴシック" charset="0"/>
              </a:rPr>
              <a:pPr eaLnBrk="0" hangingPunct="0"/>
              <a:t>3/3/12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DABE62E1-AA22-CF45-A960-20455E673CEE}" type="slidenum">
              <a:rPr lang="en-US" sz="1400">
                <a:solidFill>
                  <a:srgbClr val="721028"/>
                </a:solidFill>
                <a:cs typeface="ＭＳ Ｐゴシック" charset="0"/>
              </a:rPr>
              <a:pPr algn="r" eaLnBrk="0" hangingPunct="0"/>
              <a:t>9</a:t>
            </a:fld>
            <a:endParaRPr lang="en-US" sz="1400">
              <a:solidFill>
                <a:srgbClr val="721028"/>
              </a:solidFill>
              <a:cs typeface="ＭＳ Ｐゴシック" charset="0"/>
            </a:endParaRPr>
          </a:p>
        </p:txBody>
      </p:sp>
      <p:sp>
        <p:nvSpPr>
          <p:cNvPr id="9" name="Footer Placeholder 8"/>
          <p:cNvSpPr txBox="1">
            <a:spLocks noGrp="1"/>
          </p:cNvSpPr>
          <p:nvPr/>
        </p:nvSpPr>
        <p:spPr bwMode="auto">
          <a:xfrm>
            <a:off x="1219200" y="6629400"/>
            <a:ext cx="7467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800">
                <a:solidFill>
                  <a:srgbClr val="721028"/>
                </a:solidFill>
                <a:cs typeface="Arial" charset="0"/>
              </a:rPr>
              <a:t>Speech and Language Processing  Jurafsky and Martin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1763</Words>
  <Application>Microsoft Macintosh PowerPoint</Application>
  <PresentationFormat>On-screen Show (4:3)</PresentationFormat>
  <Paragraphs>413</Paragraphs>
  <Slides>47</Slides>
  <Notes>43</Notes>
  <HiddenSlides>8</HiddenSlides>
  <MMClips>10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Default Design</vt:lpstr>
      <vt:lpstr>Custom Design</vt:lpstr>
      <vt:lpstr>Equation</vt:lpstr>
      <vt:lpstr>Microsoft Equation</vt:lpstr>
      <vt:lpstr>Back-End Synthesis</vt:lpstr>
      <vt:lpstr>Architectures of Modern Synthesis</vt:lpstr>
      <vt:lpstr>Formant Synthesis</vt:lpstr>
      <vt:lpstr>Concatenative Synthesis</vt:lpstr>
      <vt:lpstr>TTS Demos (all Unit-Selection)</vt:lpstr>
      <vt:lpstr>How do we get from Text to Speech?</vt:lpstr>
      <vt:lpstr>Front End and Back End</vt:lpstr>
      <vt:lpstr>The Hourglass </vt:lpstr>
      <vt:lpstr>Waveform Synthesis</vt:lpstr>
      <vt:lpstr>Diphone TTS Architecture</vt:lpstr>
      <vt:lpstr>Diphones</vt:lpstr>
      <vt:lpstr>Diphone Database</vt:lpstr>
      <vt:lpstr>Voice</vt:lpstr>
      <vt:lpstr>Prosodic Modification</vt:lpstr>
      <vt:lpstr>Speech as Sequence of Short Term Signals</vt:lpstr>
      <vt:lpstr>Duration Modification</vt:lpstr>
      <vt:lpstr>Duration modification</vt:lpstr>
      <vt:lpstr>Pitch Modification</vt:lpstr>
      <vt:lpstr>TD-PSOLA ™</vt:lpstr>
      <vt:lpstr>Unit Selection Synthesis</vt:lpstr>
      <vt:lpstr>Unit Selection Intuition</vt:lpstr>
      <vt:lpstr>Targets and Target Costs</vt:lpstr>
      <vt:lpstr>Target Costs</vt:lpstr>
      <vt:lpstr>Join (Concatenation) Cost</vt:lpstr>
      <vt:lpstr>Total Costs</vt:lpstr>
      <vt:lpstr>Synthesizing….</vt:lpstr>
      <vt:lpstr>Unit Selection Summary</vt:lpstr>
      <vt:lpstr>New Trend: HMM Synthesis </vt:lpstr>
      <vt:lpstr>From Concatenation to Generation</vt:lpstr>
      <vt:lpstr>HMM Synthesis</vt:lpstr>
      <vt:lpstr>HMMs</vt:lpstr>
      <vt:lpstr>HMMs</vt:lpstr>
      <vt:lpstr>HMMs</vt:lpstr>
      <vt:lpstr>HMM Synthesis</vt:lpstr>
      <vt:lpstr>HMM Synthesis</vt:lpstr>
      <vt:lpstr>HMM Synthesis</vt:lpstr>
      <vt:lpstr>HMM Synthesis</vt:lpstr>
      <vt:lpstr>Experiments: Google, Summer 2010</vt:lpstr>
      <vt:lpstr>More Data vs. Better Data</vt:lpstr>
      <vt:lpstr>Future Work</vt:lpstr>
      <vt:lpstr>Reference</vt:lpstr>
      <vt:lpstr>Tokuda et al ’02</vt:lpstr>
      <vt:lpstr>HMM Synthesis</vt:lpstr>
      <vt:lpstr>TTS Evaluation</vt:lpstr>
      <vt:lpstr>Intelligibility Tests</vt:lpstr>
      <vt:lpstr>PowerPoint Presentation</vt:lpstr>
      <vt:lpstr>Next Class</vt:lpstr>
    </vt:vector>
  </TitlesOfParts>
  <Company>CS Dept, 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Hirschberg</dc:creator>
  <cp:lastModifiedBy>Julia Hirschberg</cp:lastModifiedBy>
  <cp:revision>20</cp:revision>
  <dcterms:created xsi:type="dcterms:W3CDTF">2011-03-06T13:03:48Z</dcterms:created>
  <dcterms:modified xsi:type="dcterms:W3CDTF">2012-03-03T19:09:13Z</dcterms:modified>
</cp:coreProperties>
</file>