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2" r:id="rId9"/>
    <p:sldId id="283" r:id="rId10"/>
    <p:sldId id="280" r:id="rId11"/>
    <p:sldId id="281" r:id="rId12"/>
    <p:sldId id="284" r:id="rId13"/>
    <p:sldId id="285" r:id="rId14"/>
    <p:sldId id="286" r:id="rId15"/>
    <p:sldId id="287" r:id="rId16"/>
    <p:sldId id="288" r:id="rId17"/>
    <p:sldId id="289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893B0C75-2F0F-4411-B513-09DE9B596040}" type="datetimeFigureOut">
              <a:rPr lang="en-US" smtClean="0"/>
              <a:pPr/>
              <a:t>5/13/2010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5ED69F59-B2E4-4933-A708-749DF5E56A3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057400"/>
            <a:ext cx="7772400" cy="1975104"/>
          </a:xfrm>
        </p:spPr>
        <p:txBody>
          <a:bodyPr/>
          <a:lstStyle/>
          <a:p>
            <a:r>
              <a:rPr lang="en-US" dirty="0" smtClean="0"/>
              <a:t>An Overview of Active </a:t>
            </a:r>
            <a:r>
              <a:rPr lang="en-US" dirty="0" err="1" smtClean="0"/>
              <a:t>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4800"/>
            <a:ext cx="7772400" cy="1508760"/>
          </a:xfrm>
        </p:spPr>
        <p:txBody>
          <a:bodyPr/>
          <a:lstStyle/>
          <a:p>
            <a:r>
              <a:rPr lang="en-US" dirty="0" smtClean="0"/>
              <a:t>Adam Zhang</a:t>
            </a:r>
          </a:p>
          <a:p>
            <a:r>
              <a:rPr lang="en-US" dirty="0" smtClean="0"/>
              <a:t>az2163@columbia.edu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S. Murphy, E. Lewis, R. Watson, and R. Yee. Strong Security for Active Networks. In </a:t>
            </a:r>
            <a:r>
              <a:rPr lang="en-US" i="1" dirty="0" smtClean="0"/>
              <a:t>IEEE Open Architectures and Network Programming Proceedings, pages 63-70, April 2001.</a:t>
            </a:r>
          </a:p>
          <a:p>
            <a:r>
              <a:rPr lang="en-US" dirty="0" smtClean="0"/>
              <a:t>Z. Liu and R. Campbell. Active Security Support for Active Networks. In </a:t>
            </a:r>
            <a:r>
              <a:rPr lang="en-US" i="1" dirty="0" smtClean="0"/>
              <a:t>IEEE Transactions on Systems, Man, and Cybernetics, Part C: Applications and Reviews, pages 432-445, November 2003.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  Security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4648200"/>
            <a:ext cx="3581400" cy="5334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From “Active Security Support”</a:t>
            </a:r>
            <a:endParaRPr lang="en-US" sz="20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295400"/>
            <a:ext cx="412252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1295401"/>
            <a:ext cx="3962400" cy="3384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  The </a:t>
            </a:r>
            <a:r>
              <a:rPr lang="en-US" dirty="0" err="1" smtClean="0"/>
              <a:t>nodeOS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Paptrick</a:t>
            </a:r>
            <a:r>
              <a:rPr lang="en-US" dirty="0" smtClean="0"/>
              <a:t> </a:t>
            </a:r>
            <a:r>
              <a:rPr lang="en-US" dirty="0" err="1" smtClean="0"/>
              <a:t>Tullmann</a:t>
            </a:r>
            <a:r>
              <a:rPr lang="en-US" dirty="0" smtClean="0"/>
              <a:t>, Mike </a:t>
            </a:r>
            <a:r>
              <a:rPr lang="en-US" dirty="0" err="1" smtClean="0"/>
              <a:t>Hibler</a:t>
            </a:r>
            <a:r>
              <a:rPr lang="en-US" dirty="0" smtClean="0"/>
              <a:t>, Jay </a:t>
            </a:r>
            <a:r>
              <a:rPr lang="en-US" dirty="0" err="1" smtClean="0"/>
              <a:t>Lepreau</a:t>
            </a:r>
            <a:r>
              <a:rPr lang="en-US" dirty="0" smtClean="0"/>
              <a:t>. Janos: A Java-Oriented OS for Active Network Nodes. pp.117, 2002 DARPA Active Networks Conference and Exposition (DANCE'02), 2002</a:t>
            </a:r>
          </a:p>
          <a:p>
            <a:r>
              <a:rPr lang="en-US" dirty="0" smtClean="0"/>
              <a:t>L. Peterson, Y. Gottlieb, et al. An OS interface for active routers. In </a:t>
            </a:r>
            <a:r>
              <a:rPr lang="en-US" i="1" dirty="0" smtClean="0"/>
              <a:t>IEEE Journal on Selected Areas in Communications, pages 473-487, March 2001.</a:t>
            </a:r>
          </a:p>
          <a:p>
            <a:r>
              <a:rPr lang="en-US" dirty="0" smtClean="0"/>
              <a:t>Others: Scout, </a:t>
            </a:r>
            <a:r>
              <a:rPr lang="en-US" dirty="0" err="1" smtClean="0"/>
              <a:t>Exokernel</a:t>
            </a:r>
            <a:r>
              <a:rPr lang="en-US" dirty="0" smtClean="0"/>
              <a:t>, SPIN, ‘C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914400"/>
          </a:xfrm>
        </p:spPr>
        <p:txBody>
          <a:bodyPr/>
          <a:lstStyle/>
          <a:p>
            <a:r>
              <a:rPr lang="en-US" dirty="0" smtClean="0"/>
              <a:t>	The </a:t>
            </a:r>
            <a:r>
              <a:rPr lang="en-US" dirty="0" err="1" smtClean="0"/>
              <a:t>nodeOS</a:t>
            </a:r>
            <a:r>
              <a:rPr lang="en-US" dirty="0" smtClean="0"/>
              <a:t>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4724400"/>
            <a:ext cx="3886200" cy="4572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dirty="0" smtClean="0"/>
              <a:t>From “Janos: A Java-oriented OS”</a:t>
            </a:r>
            <a:endParaRPr lang="en-US" sz="2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1295400"/>
            <a:ext cx="3686175" cy="333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Viability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2026440"/>
          </a:xfrm>
        </p:spPr>
        <p:txBody>
          <a:bodyPr/>
          <a:lstStyle/>
          <a:p>
            <a:r>
              <a:rPr lang="en-US" dirty="0" smtClean="0"/>
              <a:t>S. </a:t>
            </a:r>
            <a:r>
              <a:rPr lang="en-US" dirty="0" err="1" smtClean="0"/>
              <a:t>Eichert</a:t>
            </a:r>
            <a:r>
              <a:rPr lang="en-US" dirty="0" smtClean="0"/>
              <a:t>, O. </a:t>
            </a:r>
            <a:r>
              <a:rPr lang="en-US" dirty="0" err="1" smtClean="0"/>
              <a:t>Ertugay</a:t>
            </a:r>
            <a:r>
              <a:rPr lang="en-US" dirty="0" smtClean="0"/>
              <a:t>, D. </a:t>
            </a:r>
            <a:r>
              <a:rPr lang="en-US" dirty="0" err="1" smtClean="0"/>
              <a:t>Nessett</a:t>
            </a:r>
            <a:r>
              <a:rPr lang="en-US" dirty="0" smtClean="0"/>
              <a:t>, and S. </a:t>
            </a:r>
            <a:r>
              <a:rPr lang="en-US" dirty="0" err="1" smtClean="0"/>
              <a:t>Vobbilisetty</a:t>
            </a:r>
            <a:r>
              <a:rPr lang="en-US" dirty="0" smtClean="0"/>
              <a:t>. Commercially Viable Active Networking. In </a:t>
            </a:r>
            <a:r>
              <a:rPr lang="en-US" i="1" dirty="0" smtClean="0"/>
              <a:t>ACM SIGOPS Operating Systems Review, pages 8-22, January 2002.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Criticism and decline of AN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End of DARPA program -&gt; Active network research almost non-existent by early 2000’s.</a:t>
            </a:r>
          </a:p>
          <a:p>
            <a:r>
              <a:rPr lang="en-US" dirty="0" smtClean="0"/>
              <a:t>Many possible implementations, no “winner”</a:t>
            </a:r>
          </a:p>
          <a:p>
            <a:r>
              <a:rPr lang="en-US" dirty="0" smtClean="0"/>
              <a:t> No way to test on a large scale</a:t>
            </a:r>
          </a:p>
          <a:p>
            <a:r>
              <a:rPr lang="en-US" dirty="0" smtClean="0"/>
              <a:t>Focus was on the node, not on end-to-end services</a:t>
            </a:r>
          </a:p>
          <a:p>
            <a:r>
              <a:rPr lang="en-US" dirty="0" smtClean="0"/>
              <a:t>Can’t measure long-term benefits</a:t>
            </a:r>
          </a:p>
          <a:p>
            <a:r>
              <a:rPr lang="en-US" dirty="0" smtClean="0"/>
              <a:t>Security risk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914400"/>
          </a:xfrm>
        </p:spPr>
        <p:txBody>
          <a:bodyPr/>
          <a:lstStyle/>
          <a:p>
            <a:r>
              <a:rPr lang="en-US" dirty="0" smtClean="0"/>
              <a:t>Current network architecture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GENI</a:t>
            </a:r>
          </a:p>
          <a:p>
            <a:r>
              <a:rPr lang="en-US" dirty="0" err="1" smtClean="0"/>
              <a:t>NetServ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 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Active networking was a novel idea that created a lot of interest</a:t>
            </a:r>
          </a:p>
          <a:p>
            <a:r>
              <a:rPr lang="en-US" dirty="0" smtClean="0"/>
              <a:t>Research in many different areas took place from about 1996-2001.</a:t>
            </a:r>
          </a:p>
          <a:p>
            <a:r>
              <a:rPr lang="en-US" dirty="0" smtClean="0"/>
              <a:t>Next generation of Internet architecture may draw from AN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	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Introduction</a:t>
            </a:r>
          </a:p>
          <a:p>
            <a:r>
              <a:rPr lang="en-US" dirty="0" smtClean="0"/>
              <a:t>The papers:</a:t>
            </a:r>
          </a:p>
          <a:p>
            <a:pPr lvl="1">
              <a:buFontTx/>
              <a:buChar char="-"/>
            </a:pPr>
            <a:r>
              <a:rPr lang="en-US" sz="2200" dirty="0" smtClean="0"/>
              <a:t>Technical overviews</a:t>
            </a:r>
          </a:p>
          <a:p>
            <a:pPr lvl="1">
              <a:buFontTx/>
              <a:buChar char="-"/>
            </a:pPr>
            <a:r>
              <a:rPr lang="en-US" sz="2200" dirty="0" smtClean="0"/>
              <a:t>Active network architectures</a:t>
            </a:r>
          </a:p>
          <a:p>
            <a:pPr lvl="1">
              <a:buFontTx/>
              <a:buChar char="-"/>
            </a:pPr>
            <a:r>
              <a:rPr lang="en-US" sz="2200" dirty="0" smtClean="0"/>
              <a:t>Resource &amp; network management</a:t>
            </a:r>
          </a:p>
          <a:p>
            <a:pPr lvl="1">
              <a:buFontTx/>
              <a:buChar char="-"/>
            </a:pPr>
            <a:r>
              <a:rPr lang="en-US" sz="2200" dirty="0" smtClean="0"/>
              <a:t>Security</a:t>
            </a:r>
          </a:p>
          <a:p>
            <a:pPr lvl="1">
              <a:buFontTx/>
              <a:buChar char="-"/>
            </a:pPr>
            <a:r>
              <a:rPr lang="en-US" sz="2200" dirty="0" smtClean="0"/>
              <a:t>The </a:t>
            </a:r>
            <a:r>
              <a:rPr lang="en-US" sz="2200" dirty="0" err="1" smtClean="0"/>
              <a:t>nodeOS</a:t>
            </a:r>
            <a:endParaRPr lang="en-US" sz="2200" dirty="0" smtClean="0"/>
          </a:p>
          <a:p>
            <a:pPr lvl="1">
              <a:buFontTx/>
              <a:buChar char="-"/>
            </a:pPr>
            <a:r>
              <a:rPr lang="en-US" sz="2200" dirty="0" smtClean="0"/>
              <a:t>Commercial viability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Criticism and decline of AN research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Current network architecture research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Conclusion</a:t>
            </a:r>
          </a:p>
          <a:p>
            <a:pPr lvl="1">
              <a:buFontTx/>
              <a:buChar char="-"/>
            </a:pP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	 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7772400" cy="4572000"/>
          </a:xfrm>
        </p:spPr>
        <p:txBody>
          <a:bodyPr/>
          <a:lstStyle/>
          <a:p>
            <a:r>
              <a:rPr lang="en-US" dirty="0" smtClean="0"/>
              <a:t>1994-95 : Defense Advanced Research Projects Agency (DARPA)</a:t>
            </a:r>
          </a:p>
          <a:p>
            <a:r>
              <a:rPr lang="en-US" dirty="0" smtClean="0"/>
              <a:t>Future directions of networking</a:t>
            </a:r>
          </a:p>
          <a:p>
            <a:r>
              <a:rPr lang="en-US" dirty="0" smtClean="0"/>
              <a:t>Problems with the current Internet architecture:</a:t>
            </a:r>
          </a:p>
          <a:p>
            <a:pPr lvl="1">
              <a:buFontTx/>
              <a:buChar char="-"/>
            </a:pPr>
            <a:r>
              <a:rPr lang="en-US" dirty="0" smtClean="0"/>
              <a:t>Integrating new technology, standards</a:t>
            </a:r>
          </a:p>
          <a:p>
            <a:pPr lvl="1">
              <a:buFontTx/>
              <a:buChar char="-"/>
            </a:pPr>
            <a:r>
              <a:rPr lang="en-US" dirty="0" smtClean="0"/>
              <a:t>Redundant operations -&gt; poor performance</a:t>
            </a:r>
          </a:p>
          <a:p>
            <a:pPr lvl="1">
              <a:buFontTx/>
              <a:buChar char="-"/>
            </a:pPr>
            <a:r>
              <a:rPr lang="en-US" dirty="0" smtClean="0"/>
              <a:t>Adding new services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Active networking emerged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	 Technical Overviews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D. L. </a:t>
            </a:r>
            <a:r>
              <a:rPr lang="en-US" dirty="0" err="1" smtClean="0"/>
              <a:t>Tennenhouse</a:t>
            </a:r>
            <a:r>
              <a:rPr lang="en-US" dirty="0" smtClean="0"/>
              <a:t> and D. </a:t>
            </a:r>
            <a:r>
              <a:rPr lang="en-US" dirty="0" err="1" smtClean="0"/>
              <a:t>Wetherall</a:t>
            </a:r>
            <a:r>
              <a:rPr lang="en-US" dirty="0" smtClean="0"/>
              <a:t>. Towards an Active Network Architecture. In </a:t>
            </a:r>
            <a:r>
              <a:rPr lang="en-US" i="1" dirty="0" smtClean="0"/>
              <a:t>Multimedia Computing and Networking 96, San Jose, CA, Jan. 1996. A revised version appears in CCR Vol. 26, No. 2 (April 1996).</a:t>
            </a:r>
          </a:p>
          <a:p>
            <a:pPr>
              <a:buNone/>
            </a:pPr>
            <a:r>
              <a:rPr lang="en-US" i="1" dirty="0" smtClean="0"/>
              <a:t>** </a:t>
            </a:r>
            <a:r>
              <a:rPr lang="en-US" b="1" dirty="0" smtClean="0"/>
              <a:t>2007 </a:t>
            </a:r>
            <a:r>
              <a:rPr lang="en-US" b="1" dirty="0" err="1" smtClean="0"/>
              <a:t>Sigcomm</a:t>
            </a:r>
            <a:r>
              <a:rPr lang="en-US" b="1" dirty="0" smtClean="0"/>
              <a:t> Test-of-Time Award Recipient**</a:t>
            </a:r>
            <a:r>
              <a:rPr lang="en-US" i="1" dirty="0" smtClean="0"/>
              <a:t>      </a:t>
            </a:r>
          </a:p>
          <a:p>
            <a:pPr>
              <a:buNone/>
            </a:pPr>
            <a:endParaRPr lang="en-US" i="1" dirty="0" smtClean="0"/>
          </a:p>
          <a:p>
            <a:r>
              <a:rPr lang="en-US" dirty="0" smtClean="0"/>
              <a:t>David L. </a:t>
            </a:r>
            <a:r>
              <a:rPr lang="en-US" dirty="0" err="1" smtClean="0"/>
              <a:t>Tennenhouse</a:t>
            </a:r>
            <a:r>
              <a:rPr lang="en-US" dirty="0" smtClean="0"/>
              <a:t>, Jonathan M. Smith, W. David </a:t>
            </a:r>
            <a:r>
              <a:rPr lang="en-US" dirty="0" err="1" smtClean="0"/>
              <a:t>Sincoskie</a:t>
            </a:r>
            <a:r>
              <a:rPr lang="en-US" dirty="0" smtClean="0"/>
              <a:t>, David J. </a:t>
            </a:r>
            <a:r>
              <a:rPr lang="en-US" dirty="0" err="1" smtClean="0"/>
              <a:t>Wetherall</a:t>
            </a:r>
            <a:r>
              <a:rPr lang="en-US" dirty="0" smtClean="0"/>
              <a:t>, and Gary J. Minden. A Survey of Active Network Research. </a:t>
            </a:r>
            <a:r>
              <a:rPr lang="en-US" i="1" dirty="0" smtClean="0"/>
              <a:t>IEEE Communications Magazine, 35(1):80-86, January 1997.</a:t>
            </a:r>
          </a:p>
          <a:p>
            <a:r>
              <a:rPr lang="en-US" dirty="0" smtClean="0"/>
              <a:t>Ken Calvert. Reflections on network architecture: an active networking perspective. In </a:t>
            </a:r>
            <a:r>
              <a:rPr lang="en-US" i="1" dirty="0" smtClean="0"/>
              <a:t>ACM SIGCOMM Computer Communication Review, pages 27-30, volume 36, issue 2, April 2006.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Technical Overviews (cont’d)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4024537"/>
            <a:ext cx="3810000" cy="2223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2667000" y="6260068"/>
            <a:ext cx="441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“A Survey of Active Network Research”</a:t>
            </a:r>
            <a:endParaRPr 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1371600"/>
            <a:ext cx="3819525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2895600" y="3581400"/>
            <a:ext cx="487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“Reflections on Network Architecture” 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Active network architectures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371600"/>
            <a:ext cx="7772400" cy="51054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D. </a:t>
            </a:r>
            <a:r>
              <a:rPr lang="en-US" dirty="0" err="1" smtClean="0"/>
              <a:t>Wetherall</a:t>
            </a:r>
            <a:r>
              <a:rPr lang="en-US" dirty="0" smtClean="0"/>
              <a:t>. Active network vision and reality: lessons from a capsule-based system. In </a:t>
            </a:r>
            <a:r>
              <a:rPr lang="en-US" i="1" dirty="0" smtClean="0"/>
              <a:t>Proceedings of the 17th ACM Symposium on Operating Systems Principles, </a:t>
            </a:r>
            <a:r>
              <a:rPr lang="en-US" dirty="0" smtClean="0"/>
              <a:t>pages 64-79, December 1999</a:t>
            </a:r>
            <a:r>
              <a:rPr lang="en-US" i="1" dirty="0" smtClean="0"/>
              <a:t>. </a:t>
            </a:r>
            <a:r>
              <a:rPr lang="en-US" dirty="0" smtClean="0"/>
              <a:t>(ANTS)</a:t>
            </a:r>
          </a:p>
          <a:p>
            <a:r>
              <a:rPr lang="en-US" dirty="0" smtClean="0"/>
              <a:t>D. Scott Alexander, William A. </a:t>
            </a:r>
            <a:r>
              <a:rPr lang="en-US" dirty="0" err="1" smtClean="0"/>
              <a:t>Arbaugh</a:t>
            </a:r>
            <a:r>
              <a:rPr lang="en-US" dirty="0" smtClean="0"/>
              <a:t>, Michael W. Hicks, et al. The </a:t>
            </a:r>
            <a:r>
              <a:rPr lang="en-US" dirty="0" err="1" smtClean="0"/>
              <a:t>SwitchWare</a:t>
            </a:r>
            <a:r>
              <a:rPr lang="en-US" dirty="0" smtClean="0"/>
              <a:t> Active Network Architecture. </a:t>
            </a:r>
            <a:r>
              <a:rPr lang="en-US" i="1" dirty="0" smtClean="0"/>
              <a:t>IEEE Network Special Issue on Active and Controllable Networks, vol. 12 no. 3, pp. 29 - 36, July 1998.</a:t>
            </a:r>
          </a:p>
          <a:p>
            <a:r>
              <a:rPr lang="en-US" dirty="0" smtClean="0"/>
              <a:t>Y. Yemini and S. </a:t>
            </a:r>
            <a:r>
              <a:rPr lang="en-US" dirty="0" err="1" smtClean="0"/>
              <a:t>da</a:t>
            </a:r>
            <a:r>
              <a:rPr lang="en-US" dirty="0" smtClean="0"/>
              <a:t> Silva. Towards Programmable Networks. In </a:t>
            </a:r>
            <a:r>
              <a:rPr lang="en-US" i="1" dirty="0" smtClean="0"/>
              <a:t>Intl. Work. on Dist. Systems Operations and Management, Italy, Oct. 1996.</a:t>
            </a:r>
          </a:p>
          <a:p>
            <a:r>
              <a:rPr lang="en-US" dirty="0" smtClean="0"/>
              <a:t>Others: Smart packets, CANES, RANI</a:t>
            </a:r>
          </a:p>
          <a:p>
            <a:endParaRPr lang="en-US" i="1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architectures (cont’d)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98534" y="1371600"/>
            <a:ext cx="287082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876800" y="3505200"/>
            <a:ext cx="3810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“The </a:t>
            </a:r>
            <a:r>
              <a:rPr lang="en-US" dirty="0" err="1" smtClean="0"/>
              <a:t>SwitchWare</a:t>
            </a:r>
            <a:r>
              <a:rPr lang="en-US" dirty="0" smtClean="0"/>
              <a:t> Active Network Architecture”</a:t>
            </a:r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14400" y="1371600"/>
            <a:ext cx="2900819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914400" y="35052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“AN vision and reality”</a:t>
            </a:r>
            <a:endParaRPr lang="en-US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38798" y="3962400"/>
            <a:ext cx="2871202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838200" y="6096000"/>
            <a:ext cx="3276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“Towards Programmable Networks”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4038600" y="4343400"/>
          <a:ext cx="48768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</a:tblGrid>
              <a:tr h="271449">
                <a:tc>
                  <a:txBody>
                    <a:bodyPr/>
                    <a:lstStyle/>
                    <a:p>
                      <a:r>
                        <a:rPr lang="en-US" dirty="0" smtClean="0"/>
                        <a:t>Architecture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Language for Apps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Approach</a:t>
                      </a:r>
                      <a:endParaRPr lang="en-US" dirty="0"/>
                    </a:p>
                  </a:txBody>
                  <a:tcPr/>
                </a:tc>
              </a:tr>
              <a:tr h="227631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ANTS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Java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Capsule</a:t>
                      </a:r>
                      <a:endParaRPr lang="en-US" sz="1400" dirty="0"/>
                    </a:p>
                  </a:txBody>
                  <a:tcPr/>
                </a:tc>
              </a:tr>
              <a:tr h="227631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SwitchWare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PLAN, </a:t>
                      </a:r>
                      <a:r>
                        <a:rPr lang="en-US" sz="1400" dirty="0" err="1" smtClean="0"/>
                        <a:t>Caml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Programmable-switch</a:t>
                      </a:r>
                      <a:endParaRPr lang="en-US" sz="1400" dirty="0"/>
                    </a:p>
                  </a:txBody>
                  <a:tcPr/>
                </a:tc>
              </a:tr>
              <a:tr h="399133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NetScript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NetScript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Programmable-switch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7772400" cy="914400"/>
          </a:xfrm>
        </p:spPr>
        <p:txBody>
          <a:bodyPr/>
          <a:lstStyle/>
          <a:p>
            <a:r>
              <a:rPr lang="en-US" dirty="0" smtClean="0"/>
              <a:t>Resource &amp; Network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83560"/>
            <a:ext cx="7772400" cy="377904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K. </a:t>
            </a:r>
            <a:r>
              <a:rPr lang="en-US" dirty="0" err="1" smtClean="0"/>
              <a:t>Vimala</a:t>
            </a:r>
            <a:r>
              <a:rPr lang="en-US" dirty="0" smtClean="0"/>
              <a:t> Devi, K.M. </a:t>
            </a:r>
            <a:r>
              <a:rPr lang="en-US" dirty="0" err="1" smtClean="0"/>
              <a:t>Mehata</a:t>
            </a:r>
            <a:r>
              <a:rPr lang="en-US" dirty="0" smtClean="0"/>
              <a:t>, and S. </a:t>
            </a:r>
            <a:r>
              <a:rPr lang="en-US" dirty="0" err="1" smtClean="0"/>
              <a:t>Radhakrishnan</a:t>
            </a:r>
            <a:r>
              <a:rPr lang="en-US" dirty="0" smtClean="0"/>
              <a:t>. Resource prediction and management in active networks. In </a:t>
            </a:r>
            <a:r>
              <a:rPr lang="en-US" i="1" dirty="0" smtClean="0"/>
              <a:t>International Journal of Network Management, pages 57-74, volume 19 issue 1, January 2009.  </a:t>
            </a:r>
          </a:p>
          <a:p>
            <a:r>
              <a:rPr lang="en-US" dirty="0" smtClean="0"/>
              <a:t>N. </a:t>
            </a:r>
            <a:r>
              <a:rPr lang="en-US" dirty="0" err="1" smtClean="0"/>
              <a:t>Prahavalkar</a:t>
            </a:r>
            <a:r>
              <a:rPr lang="en-US" dirty="0" smtClean="0"/>
              <a:t> and M. </a:t>
            </a:r>
            <a:r>
              <a:rPr lang="en-US" dirty="0" err="1" smtClean="0"/>
              <a:t>Parashar</a:t>
            </a:r>
            <a:r>
              <a:rPr lang="en-US" dirty="0" smtClean="0"/>
              <a:t>. Controlling unresponsive connections in an active network architecture. In </a:t>
            </a:r>
            <a:r>
              <a:rPr lang="en-US" i="1" dirty="0" smtClean="0"/>
              <a:t>Journal of Network Management, pages 289-305, volume 13 issue 4, July 2003.</a:t>
            </a:r>
          </a:p>
          <a:p>
            <a:r>
              <a:rPr lang="en-US" dirty="0" smtClean="0"/>
              <a:t>D. </a:t>
            </a:r>
            <a:r>
              <a:rPr lang="en-US" dirty="0" err="1" smtClean="0"/>
              <a:t>Raz</a:t>
            </a:r>
            <a:r>
              <a:rPr lang="en-US" dirty="0" smtClean="0"/>
              <a:t> and Y. </a:t>
            </a:r>
            <a:r>
              <a:rPr lang="en-US" dirty="0" err="1" smtClean="0"/>
              <a:t>Shavitt</a:t>
            </a:r>
            <a:r>
              <a:rPr lang="en-US" dirty="0" smtClean="0"/>
              <a:t>. An Active Network Approach to Efficient Network Management. In </a:t>
            </a:r>
            <a:r>
              <a:rPr lang="en-US" i="1" dirty="0" smtClean="0"/>
              <a:t>Proceedings of the First International Working Conference on Active Networks, pages 220-231, 1999.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381000"/>
            <a:ext cx="7772400" cy="914400"/>
          </a:xfrm>
        </p:spPr>
        <p:txBody>
          <a:bodyPr/>
          <a:lstStyle/>
          <a:p>
            <a:r>
              <a:rPr lang="en-US" dirty="0" smtClean="0"/>
              <a:t>Resource &amp; Network Mgmt (cont’d)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4038600"/>
            <a:ext cx="4267200" cy="457200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sz="2000" dirty="0" smtClean="0"/>
              <a:t>From “Resource prediction and mgmt”</a:t>
            </a:r>
            <a:endParaRPr lang="en-US" sz="2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" y="1828800"/>
            <a:ext cx="4043362" cy="2233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86400" y="1219200"/>
            <a:ext cx="2667000" cy="2946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334000" y="41148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From “Controlling unresponsive connections”</a:t>
            </a:r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4495800"/>
            <a:ext cx="2286000" cy="2185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Table 8"/>
          <p:cNvGraphicFramePr>
            <a:graphicFrameLocks noGrp="1"/>
          </p:cNvGraphicFramePr>
          <p:nvPr/>
        </p:nvGraphicFramePr>
        <p:xfrm>
          <a:off x="3733800" y="4815840"/>
          <a:ext cx="5181600" cy="1813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1295400"/>
                <a:gridCol w="1295400"/>
                <a:gridCol w="1295400"/>
              </a:tblGrid>
              <a:tr h="289560"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Purpose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Methods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Test bed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LGC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Controlling unresponsive</a:t>
                      </a:r>
                      <a:r>
                        <a:rPr lang="en-US" sz="1200" baseline="0" dirty="0" smtClean="0"/>
                        <a:t> connections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RED, mobile filtering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RANI</a:t>
                      </a:r>
                      <a:endParaRPr lang="en-US" dirty="0"/>
                    </a:p>
                  </a:txBody>
                  <a:tcPr/>
                </a:tc>
              </a:tr>
              <a:tr h="723900">
                <a:tc>
                  <a:txBody>
                    <a:bodyPr/>
                    <a:lstStyle/>
                    <a:p>
                      <a:r>
                        <a:rPr lang="en-US" dirty="0" smtClean="0"/>
                        <a:t>CPU scheduler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CPU,</a:t>
                      </a:r>
                      <a:r>
                        <a:rPr lang="en-US" sz="1200" baseline="0" dirty="0" smtClean="0"/>
                        <a:t> bandwidth mgmt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Estimation techniques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NS-2 network simulator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695</TotalTime>
  <Words>852</Words>
  <Application>Microsoft Office PowerPoint</Application>
  <PresentationFormat>On-screen Show (4:3)</PresentationFormat>
  <Paragraphs>100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Metro</vt:lpstr>
      <vt:lpstr>An Overview of Active NetworkS</vt:lpstr>
      <vt:lpstr>    Agenda</vt:lpstr>
      <vt:lpstr>   Introduction</vt:lpstr>
      <vt:lpstr>  Technical Overviews</vt:lpstr>
      <vt:lpstr>Technical Overviews (cont’d)</vt:lpstr>
      <vt:lpstr>Active network architectures</vt:lpstr>
      <vt:lpstr>AN architectures (cont’d)</vt:lpstr>
      <vt:lpstr>Resource &amp; Network Management</vt:lpstr>
      <vt:lpstr>Resource &amp; Network Mgmt (cont’d)</vt:lpstr>
      <vt:lpstr>   Security</vt:lpstr>
      <vt:lpstr>   Security (cont’d)</vt:lpstr>
      <vt:lpstr>    The nodeOS</vt:lpstr>
      <vt:lpstr> The nodeOS (cont’d)</vt:lpstr>
      <vt:lpstr>Commercial Viability</vt:lpstr>
      <vt:lpstr>Criticism and decline of AN research</vt:lpstr>
      <vt:lpstr>Current network architecture research</vt:lpstr>
      <vt:lpstr>    Conclusion</vt:lpstr>
    </vt:vector>
  </TitlesOfParts>
  <Company>Columbia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Active Network Research: A Survey</dc:title>
  <dc:creator>Adam Zhang</dc:creator>
  <cp:lastModifiedBy>Adam Zhang</cp:lastModifiedBy>
  <cp:revision>48</cp:revision>
  <dcterms:created xsi:type="dcterms:W3CDTF">2010-04-27T02:02:21Z</dcterms:created>
  <dcterms:modified xsi:type="dcterms:W3CDTF">2010-05-13T17:57:09Z</dcterms:modified>
</cp:coreProperties>
</file>