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40B55-A3D6-934B-B245-F895EC98EFB7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F6F29-4660-8641-8AA5-95CE41859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036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97982-959E-3B4D-B87F-54BF250A7CB2}" type="datetimeFigureOut">
              <a:rPr lang="en-US" smtClean="0"/>
              <a:t>12/18/12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CF567-3655-7748-A41E-D0350C8947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096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Mobility Management special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8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Happens</a:t>
            </a:r>
            <a:r>
              <a:rPr lang="en-US" baseline="0" dirty="0" smtClean="0"/>
              <a:t> when the MN moves from one network to another network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7F7CF-F8F7-1341-B79F-FA53A7C398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7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7F7CF-F8F7-1341-B79F-FA53A7C398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36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</a:t>
            </a:r>
            <a:r>
              <a:rPr lang="en-US" baseline="0" dirty="0" smtClean="0"/>
              <a:t> changing service provider, different IP address -&gt; universal credential</a:t>
            </a:r>
            <a:endParaRPr lang="en-US" dirty="0" smtClean="0"/>
          </a:p>
          <a:p>
            <a:r>
              <a:rPr lang="en-US" dirty="0" smtClean="0"/>
              <a:t>HIP: self-signed</a:t>
            </a:r>
          </a:p>
          <a:p>
            <a:r>
              <a:rPr lang="en-US" dirty="0" smtClean="0"/>
              <a:t>MIPv6: leverage</a:t>
            </a:r>
            <a:r>
              <a:rPr lang="en-US" baseline="0" dirty="0" smtClean="0"/>
              <a:t> IPSec. Where to get </a:t>
            </a:r>
            <a:r>
              <a:rPr lang="en-US" baseline="0" dirty="0" err="1" smtClean="0"/>
              <a:t>HoA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7F7CF-F8F7-1341-B79F-FA53A7C398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36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264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MIPv6 : IPSec</a:t>
            </a:r>
          </a:p>
          <a:p>
            <a:r>
              <a:rPr lang="en-US" dirty="0" smtClean="0"/>
              <a:t>Control </a:t>
            </a:r>
            <a:r>
              <a:rPr lang="en-US" dirty="0" err="1" smtClean="0"/>
              <a:t>v.s</a:t>
            </a:r>
            <a:r>
              <a:rPr lang="en-US" baseline="0" dirty="0" smtClean="0"/>
              <a:t>. data channel</a:t>
            </a:r>
          </a:p>
          <a:p>
            <a:r>
              <a:rPr lang="en-US" baseline="0" dirty="0" smtClean="0"/>
              <a:t>HIP creates a secure data channel in the meantime</a:t>
            </a:r>
          </a:p>
          <a:p>
            <a:r>
              <a:rPr lang="en-US" baseline="0" dirty="0" smtClean="0"/>
              <a:t>MIPv6 has no secure data channel, only optional secure control channel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Asymmetric -&gt; symmetric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7F7CF-F8F7-1341-B79F-FA53A7C398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36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RO:</a:t>
            </a:r>
            <a:r>
              <a:rPr lang="en-US" baseline="0" dirty="0" smtClean="0"/>
              <a:t> Home Test </a:t>
            </a:r>
            <a:r>
              <a:rPr lang="en-US" baseline="0" dirty="0" err="1" smtClean="0"/>
              <a:t>Init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HoTI</a:t>
            </a:r>
            <a:r>
              <a:rPr lang="en-US" baseline="0" dirty="0" smtClean="0"/>
              <a:t>), Care-of Test </a:t>
            </a:r>
            <a:r>
              <a:rPr lang="en-US" baseline="0" dirty="0" err="1" smtClean="0"/>
              <a:t>Init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7F7CF-F8F7-1341-B79F-FA53A7C398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36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Controled</a:t>
            </a:r>
            <a:r>
              <a:rPr lang="en-US" dirty="0" smtClean="0"/>
              <a:t> </a:t>
            </a:r>
            <a:r>
              <a:rPr lang="en-US" smtClean="0"/>
              <a:t>by middleware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CF567-3655-7748-A41E-D0350C89478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0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Quicksand Book Regular"/>
                <a:cs typeface="Quicksand Book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fld id="{DDCCC6D2-ADA4-1F48-9098-177227C1A71E}" type="datetime1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IRT Lab, Columbia University</a:t>
            </a:r>
            <a:endParaRPr lang="en-US"/>
          </a:p>
        </p:txBody>
      </p:sp>
      <p:pic>
        <p:nvPicPr>
          <p:cNvPr id="7" name="Picture 6" descr="cs_cu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4939"/>
            <a:ext cx="762286" cy="762286"/>
          </a:xfrm>
          <a:prstGeom prst="rect">
            <a:avLst/>
          </a:prstGeom>
        </p:spPr>
      </p:pic>
      <p:pic>
        <p:nvPicPr>
          <p:cNvPr id="8" name="Picture 7" descr="IRT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998443"/>
            <a:ext cx="811207" cy="72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0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4000" b="1"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  <a:lvl2pPr>
              <a:defRPr>
                <a:latin typeface="Quicksand Book Regular"/>
                <a:cs typeface="Quicksand Book Regular"/>
              </a:defRPr>
            </a:lvl2pPr>
            <a:lvl3pPr>
              <a:defRPr>
                <a:latin typeface="Quicksand Book Regular"/>
                <a:cs typeface="Quicksand Book Regular"/>
              </a:defRPr>
            </a:lvl3pPr>
            <a:lvl4pPr>
              <a:defRPr>
                <a:latin typeface="Quicksand Book Regular"/>
                <a:cs typeface="Quicksand Book Regular"/>
              </a:defRPr>
            </a:lvl4pPr>
            <a:lvl5pPr>
              <a:defRPr>
                <a:latin typeface="Quicksand Book Regular"/>
                <a:cs typeface="Quicksand Book Regular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fld id="{8DEECAD0-2970-6447-8518-95E4AC5B4B7F}" type="datetime1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2" y="6333354"/>
            <a:ext cx="2133600" cy="365125"/>
          </a:xfrm>
        </p:spPr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fld id="{A193DD64-6891-5B40-80F4-50C95D9319A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RT_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92" y="6017584"/>
            <a:ext cx="810092" cy="70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7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93620"/>
            <a:ext cx="7772400" cy="741873"/>
          </a:xfrm>
        </p:spPr>
        <p:txBody>
          <a:bodyPr anchor="t"/>
          <a:lstStyle>
            <a:lvl1pPr algn="l">
              <a:defRPr sz="4000" b="1" cap="all"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135493"/>
            <a:ext cx="7772400" cy="3453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Quicksand Book Regular"/>
                <a:cs typeface="Quicksand Book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fld id="{DB9AE26E-24B0-E84D-A5A1-5A7595ECEAC2}" type="datetime1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IRT Lab, Columbia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0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DA3EC-5ACF-1D4B-97F1-916D3DD00469}" type="datetime1">
              <a:rPr lang="en-US" smtClean="0"/>
              <a:t>12/18/12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Quicksand Book Regular"/>
                <a:cs typeface="Quicksand Book Regular"/>
              </a:defRPr>
            </a:lvl1pPr>
          </a:lstStyle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3DD64-6891-5B40-80F4-50C95D931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8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HIP &amp; MIP</a:t>
            </a:r>
            <a:r>
              <a:rPr lang="en-US" cap="small" dirty="0"/>
              <a:t>v</a:t>
            </a:r>
            <a:r>
              <a:rPr lang="en-US" dirty="0"/>
              <a:t>6 Security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Research: Security Architecture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8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SINE architecture</a:t>
            </a:r>
          </a:p>
          <a:p>
            <a:pPr lvl="1"/>
            <a:r>
              <a:rPr lang="en-US" dirty="0" smtClean="0"/>
              <a:t>Control functions for each networking layer</a:t>
            </a:r>
          </a:p>
          <a:p>
            <a:pPr lvl="1"/>
            <a:r>
              <a:rPr lang="en-US" dirty="0" smtClean="0"/>
              <a:t>Decoupling of Service and Infrastructure functionality</a:t>
            </a:r>
          </a:p>
          <a:p>
            <a:r>
              <a:rPr lang="en-US" dirty="0" smtClean="0"/>
              <a:t>SINE specific security challenges</a:t>
            </a:r>
          </a:p>
          <a:p>
            <a:pPr lvl="1"/>
            <a:r>
              <a:rPr lang="en-US" dirty="0" smtClean="0"/>
              <a:t>Network Access (discovery – trust establishment)</a:t>
            </a:r>
          </a:p>
          <a:p>
            <a:pPr lvl="1"/>
            <a:r>
              <a:rPr lang="en-US" dirty="0" smtClean="0"/>
              <a:t>End-to-end Communications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Mobility Management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04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Security challenges on Mobility</a:t>
            </a:r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96" r="-27496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45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Security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Credential Management</a:t>
            </a:r>
          </a:p>
          <a:p>
            <a:r>
              <a:rPr lang="en-US" dirty="0" smtClean="0"/>
              <a:t>Secure Connections</a:t>
            </a:r>
          </a:p>
          <a:p>
            <a:r>
              <a:rPr lang="en-US" dirty="0" smtClean="0"/>
              <a:t>Mobility Management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7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Credential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108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HIP</a:t>
            </a:r>
          </a:p>
          <a:p>
            <a:pPr lvl="1"/>
            <a:r>
              <a:rPr lang="en-US" dirty="0" smtClean="0"/>
              <a:t>Host Identity (public key of the certificate)</a:t>
            </a:r>
          </a:p>
          <a:p>
            <a:pPr lvl="1"/>
            <a:r>
              <a:rPr lang="en-US" dirty="0" smtClean="0"/>
              <a:t>Host Identity Tag (HIT) -&gt; IP address (HIP address)</a:t>
            </a:r>
          </a:p>
          <a:p>
            <a:pPr lvl="1"/>
            <a:r>
              <a:rPr lang="en-US" dirty="0" smtClean="0"/>
              <a:t>Host Identity Hash function (HIH) -&gt; 128/32 bits</a:t>
            </a:r>
          </a:p>
          <a:p>
            <a:pPr lvl="1"/>
            <a:r>
              <a:rPr lang="en-US" dirty="0" err="1" smtClean="0"/>
              <a:t>libcrypto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Mobile IPv6</a:t>
            </a:r>
            <a:endParaRPr lang="en-US" dirty="0"/>
          </a:p>
          <a:p>
            <a:pPr lvl="1"/>
            <a:r>
              <a:rPr lang="en-US" dirty="0"/>
              <a:t>Home Address</a:t>
            </a:r>
          </a:p>
          <a:p>
            <a:pPr lvl="1"/>
            <a:r>
              <a:rPr lang="en-US" dirty="0" smtClean="0"/>
              <a:t>IPv6Sec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57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Secure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HIP</a:t>
            </a:r>
          </a:p>
          <a:p>
            <a:pPr lvl="1"/>
            <a:r>
              <a:rPr lang="en-US" dirty="0" smtClean="0"/>
              <a:t>HI -&gt; DH -&gt; Symmetric key</a:t>
            </a:r>
          </a:p>
          <a:p>
            <a:pPr lvl="1"/>
            <a:r>
              <a:rPr lang="en-US" dirty="0" smtClean="0"/>
              <a:t>Resistant to </a:t>
            </a:r>
            <a:r>
              <a:rPr lang="en-US" dirty="0" err="1" smtClean="0"/>
              <a:t>DoS</a:t>
            </a:r>
            <a:r>
              <a:rPr lang="en-US" dirty="0" smtClean="0"/>
              <a:t> and </a:t>
            </a:r>
            <a:r>
              <a:rPr lang="en-US" dirty="0" err="1" smtClean="0"/>
              <a:t>MitM</a:t>
            </a:r>
            <a:endParaRPr lang="en-US" dirty="0" smtClean="0"/>
          </a:p>
          <a:p>
            <a:pPr lvl="1"/>
            <a:r>
              <a:rPr lang="en-US" dirty="0" smtClean="0"/>
              <a:t>Data encryption (ESP)</a:t>
            </a:r>
          </a:p>
          <a:p>
            <a:pPr lvl="1"/>
            <a:r>
              <a:rPr lang="en-US" dirty="0" smtClean="0"/>
              <a:t>Secure channel between any peer pair</a:t>
            </a:r>
            <a:endParaRPr lang="en-US" dirty="0"/>
          </a:p>
          <a:p>
            <a:pPr lvl="1"/>
            <a:r>
              <a:rPr lang="en-US" dirty="0" err="1"/>
              <a:t>libssl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Mobile IPv6</a:t>
            </a:r>
          </a:p>
          <a:p>
            <a:pPr lvl="1"/>
            <a:r>
              <a:rPr lang="en-US" dirty="0" smtClean="0"/>
              <a:t>Secure channel between MN and HA</a:t>
            </a:r>
          </a:p>
          <a:p>
            <a:pPr lvl="1"/>
            <a:r>
              <a:rPr lang="en-US" dirty="0" smtClean="0"/>
              <a:t>IPv6Sec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14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Secure Connections : HIP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911" y="1876055"/>
            <a:ext cx="7620000" cy="381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78001" y="5970940"/>
            <a:ext cx="6291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ource: http://</a:t>
            </a:r>
            <a:r>
              <a:rPr lang="en-US" dirty="0" err="1" smtClean="0"/>
              <a:t>wireless.arcada.fi</a:t>
            </a:r>
            <a:r>
              <a:rPr lang="en-US" dirty="0" smtClean="0"/>
              <a:t>/MOBWI/material/HM_1_2.html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2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Mobility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2533"/>
            <a:ext cx="8418689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HIP</a:t>
            </a:r>
          </a:p>
          <a:p>
            <a:pPr lvl="1"/>
            <a:r>
              <a:rPr lang="en-US" dirty="0" smtClean="0"/>
              <a:t>Binding Update / Acknowledgement between peers</a:t>
            </a:r>
            <a:endParaRPr lang="en-US" dirty="0"/>
          </a:p>
          <a:p>
            <a:pPr lvl="1"/>
            <a:r>
              <a:rPr lang="en-US" dirty="0"/>
              <a:t>Rendezvous Server (RVS</a:t>
            </a:r>
            <a:r>
              <a:rPr lang="en-US" dirty="0" smtClean="0"/>
              <a:t>) to maintain bindings</a:t>
            </a:r>
          </a:p>
          <a:p>
            <a:r>
              <a:rPr lang="en-US" dirty="0" smtClean="0"/>
              <a:t>Mobile IPv6</a:t>
            </a:r>
          </a:p>
          <a:p>
            <a:pPr lvl="1"/>
            <a:r>
              <a:rPr lang="en-US" dirty="0" smtClean="0"/>
              <a:t>Home Agent (HA</a:t>
            </a:r>
            <a:r>
              <a:rPr lang="en-US" dirty="0"/>
              <a:t>) to maintain </a:t>
            </a:r>
            <a:r>
              <a:rPr lang="en-US" dirty="0" smtClean="0"/>
              <a:t>bindings</a:t>
            </a:r>
          </a:p>
          <a:p>
            <a:pPr lvl="1"/>
            <a:r>
              <a:rPr lang="en-US" dirty="0" smtClean="0"/>
              <a:t>Binding Update / Acknowledgement between MN and HA</a:t>
            </a:r>
          </a:p>
          <a:p>
            <a:pPr lvl="1"/>
            <a:r>
              <a:rPr lang="en-US" dirty="0" smtClean="0"/>
              <a:t>Routing Optimization (no </a:t>
            </a:r>
            <a:r>
              <a:rPr lang="en-US" i="1" dirty="0" smtClean="0"/>
              <a:t>a priori</a:t>
            </a:r>
            <a:r>
              <a:rPr lang="en-US" dirty="0" smtClean="0"/>
              <a:t> secure control channel between MN and CN)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76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paper</a:t>
            </a:r>
          </a:p>
          <a:p>
            <a:r>
              <a:rPr lang="en-US" dirty="0" smtClean="0"/>
              <a:t>Decouple the control-plane implementation in HIP</a:t>
            </a:r>
          </a:p>
          <a:p>
            <a:pPr lvl="1"/>
            <a:r>
              <a:rPr lang="en-US" dirty="0" smtClean="0"/>
              <a:t>data-plane security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IRT Lab, Columbia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3DD64-6891-5B40-80F4-50C95D9319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59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R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IRT Template.thmx</Template>
  <TotalTime>10063</TotalTime>
  <Words>373</Words>
  <Application>Microsoft Macintosh PowerPoint</Application>
  <PresentationFormat>On-screen Show (4:3)</PresentationFormat>
  <Paragraphs>89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IRT Template</vt:lpstr>
      <vt:lpstr>HIP &amp; MIPv6 Security</vt:lpstr>
      <vt:lpstr>Overview</vt:lpstr>
      <vt:lpstr>Security challenges on Mobility</vt:lpstr>
      <vt:lpstr>Security Implementation</vt:lpstr>
      <vt:lpstr>Credential Management</vt:lpstr>
      <vt:lpstr>Secure Connections</vt:lpstr>
      <vt:lpstr>Secure Connections : HIP</vt:lpstr>
      <vt:lpstr>Mobility Management</vt:lpstr>
      <vt:lpstr>Next Steps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Language</dc:title>
  <dc:creator>Yan Zou</dc:creator>
  <cp:lastModifiedBy>Yan Zou</cp:lastModifiedBy>
  <cp:revision>458</cp:revision>
  <dcterms:created xsi:type="dcterms:W3CDTF">2012-12-10T03:46:42Z</dcterms:created>
  <dcterms:modified xsi:type="dcterms:W3CDTF">2012-12-18T23:19:13Z</dcterms:modified>
</cp:coreProperties>
</file>