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76" r:id="rId2"/>
    <p:sldId id="270" r:id="rId3"/>
    <p:sldId id="271" r:id="rId4"/>
    <p:sldId id="314" r:id="rId5"/>
    <p:sldId id="273" r:id="rId6"/>
    <p:sldId id="274" r:id="rId7"/>
    <p:sldId id="315" r:id="rId8"/>
    <p:sldId id="256" r:id="rId9"/>
    <p:sldId id="257" r:id="rId10"/>
    <p:sldId id="258" r:id="rId11"/>
    <p:sldId id="302" r:id="rId12"/>
    <p:sldId id="260" r:id="rId13"/>
    <p:sldId id="306" r:id="rId14"/>
    <p:sldId id="311" r:id="rId15"/>
    <p:sldId id="309" r:id="rId16"/>
    <p:sldId id="264" r:id="rId17"/>
    <p:sldId id="265" r:id="rId18"/>
    <p:sldId id="310" r:id="rId19"/>
    <p:sldId id="269" r:id="rId20"/>
    <p:sldId id="267" r:id="rId21"/>
    <p:sldId id="316" r:id="rId22"/>
    <p:sldId id="297" r:id="rId23"/>
    <p:sldId id="262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3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40B55-A3D6-934B-B245-F895EC98EFB7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F6F29-4660-8641-8AA5-95CE41859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036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97982-959E-3B4D-B87F-54BF250A7CB2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CF567-3655-7748-A41E-D0350C894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096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Language</a:t>
            </a:r>
            <a:r>
              <a:rPr lang="en-US" baseline="0" dirty="0" smtClean="0"/>
              <a:t> that evaluates conditions and make decisions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CF567-3655-7748-A41E-D0350C8947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587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703AE-A059-994D-B8C1-32806F48B4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50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703AE-A059-994D-B8C1-32806F48B4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50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(each event will trigger one eval, which 				         may evaluate several terms and scores)</a:t>
            </a:r>
          </a:p>
          <a:p>
            <a:r>
              <a:rPr lang="en-US" dirty="0" smtClean="0"/>
              <a:t>Rule: conditions =&gt;</a:t>
            </a:r>
            <a:r>
              <a:rPr lang="en-US" baseline="0" dirty="0" smtClean="0"/>
              <a:t> 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CF567-3655-7748-A41E-D0350C89478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88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Managers define attributes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CF567-3655-7748-A41E-D0350C89478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267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</a:t>
            </a:r>
            <a:r>
              <a:rPr lang="en-US" baseline="0" dirty="0" smtClean="0"/>
              <a:t> the weighted sum thing</a:t>
            </a:r>
          </a:p>
          <a:p>
            <a:r>
              <a:rPr lang="en-US" baseline="0" dirty="0" smtClean="0"/>
              <a:t>Max: score 100</a:t>
            </a:r>
          </a:p>
          <a:p>
            <a:r>
              <a:rPr lang="en-US" baseline="0" dirty="0" smtClean="0"/>
              <a:t>Min: score 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CF567-3655-7748-A41E-D0350C89478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33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</a:t>
            </a:r>
            <a:r>
              <a:rPr lang="en-US" baseline="0" dirty="0" smtClean="0"/>
              <a:t> the weighted sum thing</a:t>
            </a:r>
          </a:p>
          <a:p>
            <a:r>
              <a:rPr lang="en-US" baseline="0" dirty="0" smtClean="0"/>
              <a:t>Max: score 100</a:t>
            </a:r>
          </a:p>
          <a:p>
            <a:r>
              <a:rPr lang="en-US" baseline="0" dirty="0" smtClean="0"/>
              <a:t>Min: score 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CF567-3655-7748-A41E-D0350C89478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33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Kb</a:t>
            </a:r>
            <a:r>
              <a:rPr lang="en-US" baseline="0" dirty="0" smtClean="0"/>
              <a:t> will generate more facts, which will affect some of the rules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CF567-3655-7748-A41E-D0350C89478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571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Kb</a:t>
            </a:r>
            <a:r>
              <a:rPr lang="en-US" baseline="0" dirty="0" smtClean="0"/>
              <a:t> will generate more facts, which will affect some of the rules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CF567-3655-7748-A41E-D0350C89478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57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Relationship Id="rId3" Type="http://schemas.openxmlformats.org/officeDocument/2006/relationships/image" Target="../media/image2.gi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latin typeface="Quicksand Book Regular"/>
                <a:cs typeface="Quicksand Book Regular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Quicksand Book Regular"/>
                <a:cs typeface="Quicksand Book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Quicksand Book Regular"/>
                <a:cs typeface="Quicksand Book Regular"/>
              </a:defRPr>
            </a:lvl1pPr>
          </a:lstStyle>
          <a:p>
            <a:fld id="{DDCCC6D2-ADA4-1F48-9098-177227C1A71E}" type="datetime1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Quicksand Book Regular"/>
                <a:cs typeface="Quicksand Book Regular"/>
              </a:defRPr>
            </a:lvl1pPr>
          </a:lstStyle>
          <a:p>
            <a:r>
              <a:rPr lang="en-US" smtClean="0"/>
              <a:t>IRT Lab, Columbia University</a:t>
            </a:r>
            <a:endParaRPr lang="en-US"/>
          </a:p>
        </p:txBody>
      </p:sp>
      <p:pic>
        <p:nvPicPr>
          <p:cNvPr id="7" name="Picture 6" descr="cs_cu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44939"/>
            <a:ext cx="762286" cy="762286"/>
          </a:xfrm>
          <a:prstGeom prst="rect">
            <a:avLst/>
          </a:prstGeom>
        </p:spPr>
      </p:pic>
      <p:pic>
        <p:nvPicPr>
          <p:cNvPr id="8" name="Picture 7" descr="IRT_logo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998443"/>
            <a:ext cx="811207" cy="72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50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sz="4000" b="1">
                <a:latin typeface="Quicksand Book Regular"/>
                <a:cs typeface="Quicksand Book Regular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Quicksand Book Regular"/>
                <a:cs typeface="Quicksand Book Regular"/>
              </a:defRPr>
            </a:lvl1pPr>
            <a:lvl2pPr>
              <a:defRPr>
                <a:latin typeface="Quicksand Book Regular"/>
                <a:cs typeface="Quicksand Book Regular"/>
              </a:defRPr>
            </a:lvl2pPr>
            <a:lvl3pPr>
              <a:defRPr>
                <a:latin typeface="Quicksand Book Regular"/>
                <a:cs typeface="Quicksand Book Regular"/>
              </a:defRPr>
            </a:lvl3pPr>
            <a:lvl4pPr>
              <a:defRPr>
                <a:latin typeface="Quicksand Book Regular"/>
                <a:cs typeface="Quicksand Book Regular"/>
              </a:defRPr>
            </a:lvl4pPr>
            <a:lvl5pPr>
              <a:defRPr>
                <a:latin typeface="Quicksand Book Regular"/>
                <a:cs typeface="Quicksand Book Regular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Quicksand Book Regular"/>
                <a:cs typeface="Quicksand Book Regular"/>
              </a:defRPr>
            </a:lvl1pPr>
          </a:lstStyle>
          <a:p>
            <a:fld id="{8DEECAD0-2970-6447-8518-95E4AC5B4B7F}" type="datetime1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Quicksand Book Regular"/>
                <a:cs typeface="Quicksand Book Regular"/>
              </a:defRPr>
            </a:lvl1pPr>
          </a:lstStyle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2" y="6333354"/>
            <a:ext cx="2133600" cy="365125"/>
          </a:xfrm>
        </p:spPr>
        <p:txBody>
          <a:bodyPr/>
          <a:lstStyle>
            <a:lvl1pPr>
              <a:defRPr>
                <a:latin typeface="Quicksand Book Regular"/>
                <a:cs typeface="Quicksand Book Regular"/>
              </a:defRPr>
            </a:lvl1pPr>
          </a:lstStyle>
          <a:p>
            <a:fld id="{A193DD64-6891-5B40-80F4-50C95D9319A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IRT_log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92" y="6017584"/>
            <a:ext cx="810092" cy="703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373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393620"/>
            <a:ext cx="7772400" cy="741873"/>
          </a:xfrm>
        </p:spPr>
        <p:txBody>
          <a:bodyPr anchor="t"/>
          <a:lstStyle>
            <a:lvl1pPr algn="l">
              <a:defRPr sz="4000" b="1" cap="all">
                <a:latin typeface="Quicksand Book Regular"/>
                <a:cs typeface="Quicksand Book Regular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5135493"/>
            <a:ext cx="7772400" cy="3453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Quicksand Book Regular"/>
                <a:cs typeface="Quicksand Book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Quicksand Book Regular"/>
                <a:cs typeface="Quicksand Book Regular"/>
              </a:defRPr>
            </a:lvl1pPr>
          </a:lstStyle>
          <a:p>
            <a:fld id="{DB9AE26E-24B0-E84D-A5A1-5A7595ECEAC2}" type="datetime1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Quicksand Book Regular"/>
                <a:cs typeface="Quicksand Book Regular"/>
              </a:defRPr>
            </a:lvl1pPr>
          </a:lstStyle>
          <a:p>
            <a:r>
              <a:rPr lang="en-US" smtClean="0"/>
              <a:t>IRT Lab, Columbia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07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A7EE7-A563-0B4C-9919-A86C111001F0}" type="datetime1">
              <a:rPr lang="en-US" smtClean="0"/>
              <a:t>12/18/12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7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DA3EC-5ACF-1D4B-97F1-916D3DD00469}" type="datetime1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Quicksand Book Regular"/>
                <a:cs typeface="Quicksand Book Regular"/>
              </a:defRPr>
            </a:lvl1pPr>
          </a:lstStyle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3DD64-6891-5B40-80F4-50C95D931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88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Engine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Research: Design &amp; Language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54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Use Cases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59087"/>
            <a:ext cx="8229600" cy="51532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Different network usage for different </a:t>
            </a:r>
            <a:r>
              <a:rPr lang="en-US" dirty="0" smtClean="0"/>
              <a:t>user scenarios</a:t>
            </a:r>
            <a:endParaRPr lang="en-US" dirty="0" smtClean="0"/>
          </a:p>
          <a:p>
            <a:pPr lvl="1"/>
            <a:r>
              <a:rPr lang="en-US" dirty="0" smtClean="0"/>
              <a:t>Different places (office / home)</a:t>
            </a:r>
          </a:p>
          <a:p>
            <a:pPr lvl="1"/>
            <a:r>
              <a:rPr lang="en-US" dirty="0" smtClean="0"/>
              <a:t>Different time (morning / evening)</a:t>
            </a:r>
          </a:p>
          <a:p>
            <a:pPr lvl="1"/>
            <a:r>
              <a:rPr lang="en-US" dirty="0" smtClean="0"/>
              <a:t>Different </a:t>
            </a:r>
            <a:r>
              <a:rPr lang="en-US" dirty="0" smtClean="0"/>
              <a:t>activities</a:t>
            </a:r>
            <a:r>
              <a:rPr lang="en-US" dirty="0" smtClean="0"/>
              <a:t> </a:t>
            </a:r>
            <a:r>
              <a:rPr lang="en-US" dirty="0" smtClean="0"/>
              <a:t>(working / playing)</a:t>
            </a:r>
          </a:p>
          <a:p>
            <a:pPr lvl="1"/>
            <a:r>
              <a:rPr lang="en-US" dirty="0" smtClean="0"/>
              <a:t>Different </a:t>
            </a:r>
            <a:r>
              <a:rPr lang="en-US" dirty="0" smtClean="0"/>
              <a:t>devices </a:t>
            </a:r>
            <a:r>
              <a:rPr lang="en-US" dirty="0" smtClean="0"/>
              <a:t>(monitors / phones)</a:t>
            </a:r>
          </a:p>
          <a:p>
            <a:pPr lvl="1"/>
            <a:r>
              <a:rPr lang="en-US" dirty="0" smtClean="0"/>
              <a:t>Different security </a:t>
            </a:r>
            <a:r>
              <a:rPr lang="en-US" dirty="0" smtClean="0"/>
              <a:t>options</a:t>
            </a:r>
            <a:endParaRPr lang="en-US" dirty="0" smtClean="0"/>
          </a:p>
          <a:p>
            <a:r>
              <a:rPr lang="en-US" dirty="0" smtClean="0"/>
              <a:t>Application preferences</a:t>
            </a:r>
          </a:p>
          <a:p>
            <a:pPr lvl="1"/>
            <a:r>
              <a:rPr lang="en-US" dirty="0" smtClean="0"/>
              <a:t>Some need high throughput</a:t>
            </a:r>
          </a:p>
          <a:p>
            <a:pPr lvl="1"/>
            <a:r>
              <a:rPr lang="en-US" dirty="0" smtClean="0"/>
              <a:t>Some need lowest money cost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20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Related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6725"/>
            <a:ext cx="8229600" cy="4573942"/>
          </a:xfrm>
        </p:spPr>
        <p:txBody>
          <a:bodyPr>
            <a:normAutofit/>
          </a:bodyPr>
          <a:lstStyle/>
          <a:p>
            <a:r>
              <a:rPr lang="en-US" dirty="0" smtClean="0"/>
              <a:t>Policy expression framework</a:t>
            </a:r>
          </a:p>
          <a:p>
            <a:pPr lvl="1"/>
            <a:r>
              <a:rPr lang="en-US" dirty="0" smtClean="0"/>
              <a:t>Standard schemas</a:t>
            </a:r>
          </a:p>
          <a:p>
            <a:pPr lvl="1"/>
            <a:r>
              <a:rPr lang="en-US" dirty="0" smtClean="0"/>
              <a:t>P3P / SAML / …</a:t>
            </a:r>
          </a:p>
          <a:p>
            <a:r>
              <a:rPr lang="en-US" dirty="0" smtClean="0"/>
              <a:t>Rule-based policies </a:t>
            </a:r>
          </a:p>
          <a:p>
            <a:pPr lvl="1"/>
            <a:r>
              <a:rPr lang="en-US" dirty="0" smtClean="0"/>
              <a:t>Accountability in RDF (AIR)</a:t>
            </a:r>
          </a:p>
          <a:p>
            <a:r>
              <a:rPr lang="en-US" dirty="0" smtClean="0"/>
              <a:t>Custom configurations</a:t>
            </a:r>
          </a:p>
          <a:p>
            <a:pPr lvl="1"/>
            <a:r>
              <a:rPr lang="en-US" dirty="0" smtClean="0"/>
              <a:t>For particular applications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05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Language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Attributes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Decision</a:t>
            </a:r>
          </a:p>
          <a:p>
            <a:r>
              <a:rPr lang="en-US" dirty="0" smtClean="0"/>
              <a:t>Knowledge base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23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Language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8504"/>
            <a:ext cx="8686800" cy="4940829"/>
          </a:xfrm>
        </p:spPr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Attribute 	: Network / System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Term 		: Value </a:t>
            </a:r>
            <a:r>
              <a:rPr lang="en-US" dirty="0"/>
              <a:t>(Binary evaluation)</a:t>
            </a:r>
            <a:r>
              <a:rPr lang="en-US" dirty="0" smtClean="0"/>
              <a:t> or range (T/F)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Score 		: Evaluate score from one attribute 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/>
              <a:t>E</a:t>
            </a:r>
            <a:r>
              <a:rPr lang="en-US" dirty="0" smtClean="0"/>
              <a:t>val 		: Trigger evaluation and generate facts</a:t>
            </a:r>
          </a:p>
          <a:p>
            <a:pPr marL="0" lvl="1" indent="0">
              <a:buNone/>
            </a:pPr>
            <a:r>
              <a:rPr lang="en-US" dirty="0" smtClean="0"/>
              <a:t>		</a:t>
            </a:r>
            <a:r>
              <a:rPr lang="en-US" dirty="0"/>
              <a:t> </a:t>
            </a:r>
            <a:r>
              <a:rPr lang="en-US" dirty="0" smtClean="0"/>
              <a:t>          (</a:t>
            </a:r>
            <a:r>
              <a:rPr lang="en-US" dirty="0"/>
              <a:t>each event will trigger one eval, which 			 </a:t>
            </a:r>
            <a:r>
              <a:rPr lang="en-US" dirty="0" smtClean="0"/>
              <a:t>           may </a:t>
            </a:r>
            <a:r>
              <a:rPr lang="en-US" dirty="0"/>
              <a:t>evaluate several terms and scores</a:t>
            </a:r>
            <a:r>
              <a:rPr lang="en-US" dirty="0" smtClean="0"/>
              <a:t>)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Fact 		: Predicate Logic unit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Rule 		: Making decisions by forward chaining</a:t>
            </a:r>
          </a:p>
          <a:p>
            <a:pPr marL="0" lvl="1" indent="0">
              <a:buNone/>
            </a:pPr>
            <a:r>
              <a:rPr lang="en-US" dirty="0"/>
              <a:t>	</a:t>
            </a:r>
            <a:r>
              <a:rPr lang="en-US" dirty="0" smtClean="0"/>
              <a:t>			  (facts =&gt; actions)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01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5422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Deterministic</a:t>
            </a:r>
          </a:p>
          <a:p>
            <a:pPr lvl="1"/>
            <a:r>
              <a:rPr lang="en-US" dirty="0" smtClean="0"/>
              <a:t>Location</a:t>
            </a:r>
          </a:p>
          <a:p>
            <a:pPr lvl="1"/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Scenario profiles (meeting / working / traveling)</a:t>
            </a:r>
          </a:p>
          <a:p>
            <a:pPr lvl="1"/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Devices</a:t>
            </a:r>
          </a:p>
          <a:p>
            <a:r>
              <a:rPr lang="en-US" dirty="0" smtClean="0"/>
              <a:t>Non-Deterministic</a:t>
            </a:r>
          </a:p>
          <a:p>
            <a:pPr lvl="1"/>
            <a:r>
              <a:rPr lang="en-US" dirty="0" smtClean="0"/>
              <a:t>Quality of Service (QoS)</a:t>
            </a:r>
          </a:p>
          <a:p>
            <a:pPr lvl="1"/>
            <a:r>
              <a:rPr lang="en-US" dirty="0" smtClean="0"/>
              <a:t>System Resources</a:t>
            </a:r>
          </a:p>
          <a:p>
            <a:pPr lvl="1"/>
            <a:r>
              <a:rPr lang="en-US" dirty="0" smtClean="0"/>
              <a:t>Expense/Cost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42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Attribute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Direct attributes</a:t>
            </a:r>
          </a:p>
          <a:p>
            <a:pPr lvl="1"/>
            <a:r>
              <a:rPr lang="en-US" dirty="0" smtClean="0"/>
              <a:t>Corresponding entry in the service table</a:t>
            </a:r>
          </a:p>
          <a:p>
            <a:r>
              <a:rPr lang="en-US" dirty="0" smtClean="0"/>
              <a:t>Derived attributes</a:t>
            </a:r>
          </a:p>
          <a:p>
            <a:pPr lvl="1"/>
            <a:r>
              <a:rPr lang="en-US" dirty="0" smtClean="0"/>
              <a:t>Combination of attributes</a:t>
            </a:r>
          </a:p>
          <a:p>
            <a:pPr lvl="1"/>
            <a:r>
              <a:rPr lang="en-US" dirty="0" smtClean="0"/>
              <a:t>Evaluated as a single attribute</a:t>
            </a:r>
          </a:p>
          <a:p>
            <a:r>
              <a:rPr lang="en-US" dirty="0" smtClean="0"/>
              <a:t>Attribute table:</a:t>
            </a:r>
          </a:p>
          <a:p>
            <a:pPr lvl="1"/>
            <a:r>
              <a:rPr lang="en-US" dirty="0" smtClean="0"/>
              <a:t>Name of the attribute</a:t>
            </a:r>
          </a:p>
          <a:p>
            <a:pPr lvl="1"/>
            <a:r>
              <a:rPr lang="en-US" dirty="0" smtClean="0"/>
              <a:t>How to get the value of the attribute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48625" y="2922865"/>
            <a:ext cx="2715696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smtClean="0"/>
              <a:t>Example:</a:t>
            </a:r>
          </a:p>
          <a:p>
            <a:r>
              <a:rPr lang="en-US" dirty="0" smtClean="0"/>
              <a:t>derived </a:t>
            </a:r>
            <a:r>
              <a:rPr lang="en-US" dirty="0" err="1" smtClean="0"/>
              <a:t>attr</a:t>
            </a:r>
            <a:r>
              <a:rPr lang="en-US" dirty="0" smtClean="0"/>
              <a:t> {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id: </a:t>
            </a:r>
            <a:r>
              <a:rPr lang="en-US" dirty="0" err="1" smtClean="0"/>
              <a:t>bp_ratio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err="1" smtClean="0"/>
              <a:t>attr</a:t>
            </a:r>
            <a:r>
              <a:rPr lang="en-US" dirty="0" smtClean="0"/>
              <a:t>: bandwidth (x1)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err="1" smtClean="0"/>
              <a:t>attr</a:t>
            </a:r>
            <a:r>
              <a:rPr lang="en-US" dirty="0" smtClean="0"/>
              <a:t>: price (x2)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err="1" smtClean="0"/>
              <a:t>func</a:t>
            </a:r>
            <a:r>
              <a:rPr lang="en-US" dirty="0" smtClean="0"/>
              <a:t>: x1 </a:t>
            </a:r>
            <a:r>
              <a:rPr lang="en-US" dirty="0"/>
              <a:t>/ </a:t>
            </a:r>
            <a:r>
              <a:rPr lang="en-US" dirty="0" smtClean="0"/>
              <a:t>x2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724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Deterministic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2533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Binary (Yes/No)</a:t>
            </a:r>
          </a:p>
          <a:p>
            <a:r>
              <a:rPr lang="en-US" dirty="0" smtClean="0"/>
              <a:t>Range (In range or not)</a:t>
            </a:r>
          </a:p>
          <a:p>
            <a:r>
              <a:rPr lang="en-US" dirty="0" smtClean="0"/>
              <a:t>Term</a:t>
            </a:r>
            <a:endParaRPr lang="en-US" dirty="0"/>
          </a:p>
          <a:p>
            <a:pPr lvl="1"/>
            <a:r>
              <a:rPr lang="en-US" dirty="0" smtClean="0"/>
              <a:t>id</a:t>
            </a:r>
          </a:p>
          <a:p>
            <a:pPr lvl="1"/>
            <a:r>
              <a:rPr lang="en-US" dirty="0" err="1" smtClean="0"/>
              <a:t>attr</a:t>
            </a:r>
            <a:r>
              <a:rPr lang="en-US" dirty="0" smtClean="0"/>
              <a:t> : evaluated attribute</a:t>
            </a:r>
          </a:p>
          <a:p>
            <a:pPr lvl="1"/>
            <a:r>
              <a:rPr lang="en-US" dirty="0" smtClean="0"/>
              <a:t>values </a:t>
            </a:r>
            <a:r>
              <a:rPr lang="en-US" dirty="0" smtClean="0"/>
              <a:t>: expected </a:t>
            </a:r>
            <a:r>
              <a:rPr lang="en-US" dirty="0" smtClean="0"/>
              <a:t>values</a:t>
            </a:r>
            <a:endParaRPr lang="en-US" dirty="0" smtClean="0"/>
          </a:p>
          <a:p>
            <a:pPr lvl="1"/>
            <a:r>
              <a:rPr lang="en-US" dirty="0" smtClean="0"/>
              <a:t>low : lowest value</a:t>
            </a:r>
          </a:p>
          <a:p>
            <a:pPr lvl="1"/>
            <a:r>
              <a:rPr lang="en-US" dirty="0" smtClean="0"/>
              <a:t>high : highest value</a:t>
            </a:r>
          </a:p>
          <a:p>
            <a:pPr lvl="2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360201" y="2032735"/>
            <a:ext cx="2570243" cy="40934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smtClean="0"/>
              <a:t>Example:</a:t>
            </a:r>
            <a:endParaRPr lang="en-US" dirty="0"/>
          </a:p>
          <a:p>
            <a:r>
              <a:rPr lang="en-US" dirty="0" smtClean="0"/>
              <a:t>term {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id: </a:t>
            </a:r>
            <a:r>
              <a:rPr lang="en-US" dirty="0" err="1" smtClean="0"/>
              <a:t>at_home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err="1" smtClean="0"/>
              <a:t>attr</a:t>
            </a:r>
            <a:r>
              <a:rPr lang="en-US" dirty="0" smtClean="0"/>
              <a:t>: location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values: </a:t>
            </a:r>
            <a:r>
              <a:rPr lang="en-US" dirty="0" smtClean="0"/>
              <a:t>home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en-US" dirty="0" smtClean="0"/>
              <a:t>term {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id: </a:t>
            </a:r>
            <a:r>
              <a:rPr lang="en-US" dirty="0" err="1" smtClean="0"/>
              <a:t>mid_bw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err="1" smtClean="0"/>
              <a:t>attr</a:t>
            </a:r>
            <a:r>
              <a:rPr lang="en-US" dirty="0" smtClean="0"/>
              <a:t>: bandwidth</a:t>
            </a:r>
          </a:p>
          <a:p>
            <a:r>
              <a:rPr lang="en-US" dirty="0"/>
              <a:t>	</a:t>
            </a:r>
            <a:r>
              <a:rPr lang="en-US" dirty="0" smtClean="0"/>
              <a:t>low: 50</a:t>
            </a:r>
          </a:p>
          <a:p>
            <a:r>
              <a:rPr lang="en-US" dirty="0"/>
              <a:t>	</a:t>
            </a:r>
            <a:r>
              <a:rPr lang="en-US" dirty="0" smtClean="0"/>
              <a:t>high: </a:t>
            </a:r>
            <a:r>
              <a:rPr lang="en-US" dirty="0" smtClean="0"/>
              <a:t>200</a:t>
            </a:r>
            <a:endParaRPr lang="en-US" dirty="0"/>
          </a:p>
          <a:p>
            <a:r>
              <a:rPr lang="en-US" dirty="0" smtClean="0"/>
              <a:t>}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37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Non-</a:t>
            </a:r>
            <a:r>
              <a:rPr lang="en-US" dirty="0" smtClean="0"/>
              <a:t>deterministic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220" y="1420449"/>
            <a:ext cx="8229600" cy="4669482"/>
          </a:xfrm>
        </p:spPr>
        <p:txBody>
          <a:bodyPr>
            <a:normAutofit/>
          </a:bodyPr>
          <a:lstStyle/>
          <a:p>
            <a:r>
              <a:rPr lang="en-US" dirty="0" smtClean="0"/>
              <a:t>Attribute value -&gt; score (0 ~ 100)</a:t>
            </a:r>
          </a:p>
          <a:p>
            <a:r>
              <a:rPr lang="en-US" dirty="0" smtClean="0"/>
              <a:t>Priority </a:t>
            </a:r>
            <a:r>
              <a:rPr lang="en-US" sz="2000" dirty="0" smtClean="0"/>
              <a:t>(used as weight when evaluating multiple scores)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Score</a:t>
            </a:r>
          </a:p>
          <a:p>
            <a:pPr lvl="1"/>
            <a:r>
              <a:rPr lang="en-US" dirty="0" smtClean="0"/>
              <a:t>id: name of the score</a:t>
            </a:r>
          </a:p>
          <a:p>
            <a:pPr lvl="1"/>
            <a:r>
              <a:rPr lang="en-US" dirty="0" err="1" smtClean="0"/>
              <a:t>attr</a:t>
            </a:r>
            <a:r>
              <a:rPr lang="en-US" dirty="0" smtClean="0"/>
              <a:t>: evaluated </a:t>
            </a:r>
            <a:r>
              <a:rPr lang="en-US" dirty="0" err="1" smtClean="0"/>
              <a:t>attr</a:t>
            </a:r>
            <a:r>
              <a:rPr lang="en-US" dirty="0" smtClean="0"/>
              <a:t>(s)</a:t>
            </a:r>
          </a:p>
          <a:p>
            <a:pPr lvl="1"/>
            <a:r>
              <a:rPr lang="en-US" dirty="0" smtClean="0"/>
              <a:t>how: max, min, order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riority : 0 ~ 1</a:t>
            </a:r>
          </a:p>
          <a:p>
            <a:pPr lvl="2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512565" y="3431280"/>
            <a:ext cx="224796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smtClean="0"/>
              <a:t>Example:</a:t>
            </a:r>
            <a:endParaRPr lang="en-US" dirty="0"/>
          </a:p>
          <a:p>
            <a:r>
              <a:rPr lang="en-US" dirty="0" smtClean="0"/>
              <a:t>score {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id: </a:t>
            </a:r>
            <a:r>
              <a:rPr lang="en-US" dirty="0" err="1" smtClean="0"/>
              <a:t>bw_score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err="1" smtClean="0"/>
              <a:t>attr</a:t>
            </a:r>
            <a:r>
              <a:rPr lang="en-US" dirty="0" smtClean="0"/>
              <a:t>: bandwidth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order: linear</a:t>
            </a:r>
          </a:p>
          <a:p>
            <a:r>
              <a:rPr lang="en-US" dirty="0"/>
              <a:t>	</a:t>
            </a:r>
            <a:r>
              <a:rPr lang="en-US" dirty="0" smtClean="0"/>
              <a:t>max: 1000</a:t>
            </a:r>
          </a:p>
          <a:p>
            <a:r>
              <a:rPr lang="en-US" dirty="0"/>
              <a:t>	</a:t>
            </a:r>
            <a:r>
              <a:rPr lang="en-US" dirty="0" smtClean="0"/>
              <a:t>min: 0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priority: 0.7</a:t>
            </a:r>
            <a:endParaRPr lang="en-US" dirty="0"/>
          </a:p>
          <a:p>
            <a:r>
              <a:rPr lang="en-US" dirty="0" smtClean="0"/>
              <a:t>}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178643" y="2666872"/>
            <a:ext cx="692496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27813" y="266687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952780" y="268272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7296265" y="2530326"/>
            <a:ext cx="0" cy="2730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850982" y="2546181"/>
            <a:ext cx="0" cy="2730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355199" y="2546181"/>
            <a:ext cx="0" cy="2730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296265" y="2650461"/>
            <a:ext cx="983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0.9</a:t>
            </a:r>
          </a:p>
          <a:p>
            <a:r>
              <a:rPr lang="en-US" dirty="0" err="1" smtClean="0"/>
              <a:t>bp_ratio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850982" y="2655295"/>
            <a:ext cx="7213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0.7</a:t>
            </a:r>
          </a:p>
          <a:p>
            <a:r>
              <a:rPr lang="en-US" dirty="0" smtClean="0"/>
              <a:t>signal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354187" y="2682727"/>
            <a:ext cx="864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</a:t>
            </a:r>
          </a:p>
          <a:p>
            <a:r>
              <a:rPr lang="en-US" dirty="0" smtClean="0"/>
              <a:t>latency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760525" y="3431280"/>
            <a:ext cx="224796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smtClean="0"/>
              <a:t>Example:</a:t>
            </a:r>
            <a:endParaRPr lang="en-US" dirty="0"/>
          </a:p>
          <a:p>
            <a:r>
              <a:rPr lang="en-US" dirty="0" smtClean="0"/>
              <a:t>score {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id: </a:t>
            </a:r>
            <a:r>
              <a:rPr lang="en-US" dirty="0" err="1" smtClean="0"/>
              <a:t>price_score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err="1" smtClean="0"/>
              <a:t>attr</a:t>
            </a:r>
            <a:r>
              <a:rPr lang="en-US" dirty="0" smtClean="0"/>
              <a:t>: price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order: linear</a:t>
            </a:r>
          </a:p>
          <a:p>
            <a:r>
              <a:rPr lang="en-US" dirty="0"/>
              <a:t>	</a:t>
            </a:r>
            <a:r>
              <a:rPr lang="en-US" dirty="0" smtClean="0"/>
              <a:t>max: 0</a:t>
            </a:r>
          </a:p>
          <a:p>
            <a:r>
              <a:rPr lang="en-US" dirty="0"/>
              <a:t>	</a:t>
            </a:r>
            <a:r>
              <a:rPr lang="en-US" dirty="0" smtClean="0"/>
              <a:t>min: 1000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priority: 0.9</a:t>
            </a:r>
            <a:endParaRPr lang="en-US" dirty="0"/>
          </a:p>
          <a:p>
            <a:r>
              <a:rPr lang="en-US" dirty="0" smtClean="0"/>
              <a:t>}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84927" y="5952634"/>
            <a:ext cx="2133600" cy="365125"/>
          </a:xfrm>
        </p:spPr>
        <p:txBody>
          <a:bodyPr/>
          <a:lstStyle/>
          <a:p>
            <a:fld id="{A193DD64-6891-5B40-80F4-50C95D9319A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515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1417638"/>
            <a:ext cx="8229600" cy="4978411"/>
          </a:xfrm>
        </p:spPr>
        <p:txBody>
          <a:bodyPr>
            <a:normAutofit/>
          </a:bodyPr>
          <a:lstStyle/>
          <a:p>
            <a:r>
              <a:rPr lang="en-US" dirty="0" smtClean="0"/>
              <a:t>Event triggered</a:t>
            </a:r>
          </a:p>
          <a:p>
            <a:pPr lvl="1"/>
            <a:r>
              <a:rPr lang="en-US" dirty="0" smtClean="0"/>
              <a:t>id: used by Event Table</a:t>
            </a:r>
          </a:p>
          <a:p>
            <a:r>
              <a:rPr lang="en-US" dirty="0" smtClean="0"/>
              <a:t>Generate facts</a:t>
            </a:r>
          </a:p>
          <a:p>
            <a:pPr lvl="1"/>
            <a:r>
              <a:rPr lang="en-US" dirty="0" smtClean="0"/>
              <a:t>attributes: directly turned</a:t>
            </a:r>
          </a:p>
          <a:p>
            <a:pPr lvl="1"/>
            <a:r>
              <a:rPr lang="en-US" dirty="0" smtClean="0"/>
              <a:t>terms: which satisfies</a:t>
            </a:r>
          </a:p>
          <a:p>
            <a:pPr lvl="1"/>
            <a:r>
              <a:rPr lang="en-US" dirty="0" smtClean="0"/>
              <a:t>scores: highest score</a:t>
            </a:r>
          </a:p>
          <a:p>
            <a:pPr lvl="2"/>
            <a:r>
              <a:rPr lang="en-US" dirty="0" smtClean="0"/>
              <a:t>Only one score</a:t>
            </a:r>
          </a:p>
          <a:p>
            <a:pPr lvl="2"/>
            <a:r>
              <a:rPr lang="en-US" dirty="0" smtClean="0"/>
              <a:t>Multiple scores: weighted sum</a:t>
            </a:r>
          </a:p>
          <a:p>
            <a:r>
              <a:rPr lang="en-US" dirty="0" smtClean="0"/>
              <a:t>fact: predicate(</a:t>
            </a:r>
            <a:r>
              <a:rPr lang="en-US" dirty="0" err="1" smtClean="0"/>
              <a:t>params</a:t>
            </a:r>
            <a:r>
              <a:rPr lang="en-US" dirty="0"/>
              <a:t>)</a:t>
            </a:r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5775073" y="1417638"/>
            <a:ext cx="3157259" cy="47089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smtClean="0"/>
              <a:t>Examples:</a:t>
            </a:r>
          </a:p>
          <a:p>
            <a:r>
              <a:rPr lang="en-US" dirty="0" smtClean="0"/>
              <a:t>eval {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id: eval1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{ </a:t>
            </a:r>
            <a:r>
              <a:rPr lang="en-US" dirty="0" err="1" smtClean="0"/>
              <a:t>attr</a:t>
            </a:r>
            <a:r>
              <a:rPr lang="en-US" dirty="0" smtClean="0"/>
              <a:t>: location</a:t>
            </a:r>
          </a:p>
          <a:p>
            <a:r>
              <a:rPr lang="en-US" dirty="0"/>
              <a:t>	</a:t>
            </a:r>
            <a:r>
              <a:rPr lang="en-US" dirty="0" smtClean="0"/>
              <a:t>	=&gt; location(x) }</a:t>
            </a:r>
          </a:p>
          <a:p>
            <a:r>
              <a:rPr lang="en-US" dirty="0"/>
              <a:t>	</a:t>
            </a:r>
            <a:r>
              <a:rPr lang="en-US" dirty="0" smtClean="0"/>
              <a:t>{ term: </a:t>
            </a:r>
            <a:r>
              <a:rPr lang="en-US" dirty="0" err="1" smtClean="0"/>
              <a:t>mid_bw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=&gt; </a:t>
            </a:r>
            <a:r>
              <a:rPr lang="en-US" dirty="0" err="1" smtClean="0"/>
              <a:t>mid_bw</a:t>
            </a:r>
            <a:r>
              <a:rPr lang="en-US" dirty="0" smtClean="0"/>
              <a:t>(x) }</a:t>
            </a:r>
            <a:endParaRPr lang="en-US" dirty="0"/>
          </a:p>
          <a:p>
            <a:r>
              <a:rPr lang="en-US" dirty="0"/>
              <a:t>	{ score: </a:t>
            </a:r>
            <a:r>
              <a:rPr lang="en-US" dirty="0" err="1" smtClean="0"/>
              <a:t>bw_score</a:t>
            </a:r>
            <a:endParaRPr lang="en-US" dirty="0"/>
          </a:p>
          <a:p>
            <a:r>
              <a:rPr lang="en-US" dirty="0"/>
              <a:t>		=&gt; </a:t>
            </a:r>
            <a:r>
              <a:rPr lang="en-US" dirty="0" err="1"/>
              <a:t>highest_bw</a:t>
            </a:r>
            <a:r>
              <a:rPr lang="en-US" dirty="0"/>
              <a:t>(x) 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/>
              <a:t>	{ score: </a:t>
            </a:r>
            <a:r>
              <a:rPr lang="en-US" dirty="0" err="1" smtClean="0"/>
              <a:t>price_score</a:t>
            </a:r>
            <a:endParaRPr lang="en-US" dirty="0"/>
          </a:p>
          <a:p>
            <a:r>
              <a:rPr lang="en-US" dirty="0"/>
              <a:t>		=&gt; </a:t>
            </a:r>
            <a:r>
              <a:rPr lang="en-US" dirty="0" smtClean="0"/>
              <a:t>cheapest(</a:t>
            </a:r>
            <a:r>
              <a:rPr lang="en-US" dirty="0"/>
              <a:t>x) 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/>
              <a:t>	{ score: </a:t>
            </a:r>
            <a:r>
              <a:rPr lang="en-US" dirty="0" err="1" smtClean="0"/>
              <a:t>bw_score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  </a:t>
            </a:r>
            <a:r>
              <a:rPr lang="en-US" dirty="0"/>
              <a:t>score: </a:t>
            </a:r>
            <a:r>
              <a:rPr lang="en-US" dirty="0" err="1" smtClean="0"/>
              <a:t>price_score</a:t>
            </a:r>
            <a:endParaRPr lang="en-US" dirty="0"/>
          </a:p>
          <a:p>
            <a:r>
              <a:rPr lang="en-US" dirty="0"/>
              <a:t>		=&gt; </a:t>
            </a:r>
            <a:r>
              <a:rPr lang="en-US" dirty="0" err="1" smtClean="0"/>
              <a:t>most_worth</a:t>
            </a:r>
            <a:r>
              <a:rPr lang="en-US" dirty="0" smtClean="0"/>
              <a:t>(</a:t>
            </a:r>
            <a:r>
              <a:rPr lang="en-US" dirty="0"/>
              <a:t>x)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799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827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Attribute </a:t>
            </a:r>
            <a:r>
              <a:rPr lang="en-US" dirty="0"/>
              <a:t>evaluations -&gt; </a:t>
            </a:r>
            <a:r>
              <a:rPr lang="en-US" dirty="0" smtClean="0"/>
              <a:t>Facts</a:t>
            </a:r>
          </a:p>
          <a:p>
            <a:r>
              <a:rPr lang="en-US" dirty="0"/>
              <a:t>Rule </a:t>
            </a:r>
            <a:r>
              <a:rPr lang="en-US" dirty="0" smtClean="0"/>
              <a:t>Engine:</a:t>
            </a:r>
            <a:r>
              <a:rPr lang="en-US" dirty="0"/>
              <a:t> </a:t>
            </a:r>
            <a:r>
              <a:rPr lang="en-US" dirty="0" smtClean="0"/>
              <a:t>Facts -&gt; Actions</a:t>
            </a:r>
          </a:p>
          <a:p>
            <a:r>
              <a:rPr lang="en-US" dirty="0" smtClean="0"/>
              <a:t>Actions: decisions</a:t>
            </a:r>
            <a:r>
              <a:rPr lang="en-US" dirty="0"/>
              <a:t> </a:t>
            </a:r>
            <a:r>
              <a:rPr lang="en-US" dirty="0" smtClean="0"/>
              <a:t>/ facts</a:t>
            </a:r>
          </a:p>
          <a:p>
            <a:r>
              <a:rPr lang="en-US" dirty="0" smtClean="0"/>
              <a:t>Decisions: Leverage service </a:t>
            </a:r>
            <a:r>
              <a:rPr lang="en-US" dirty="0"/>
              <a:t>t</a:t>
            </a:r>
            <a:r>
              <a:rPr lang="en-US" dirty="0" smtClean="0"/>
              <a:t>able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09445" y="649220"/>
            <a:ext cx="2441220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smtClean="0"/>
              <a:t>Example:</a:t>
            </a:r>
          </a:p>
          <a:p>
            <a:r>
              <a:rPr lang="en-US" dirty="0" smtClean="0"/>
              <a:t>rule {</a:t>
            </a:r>
          </a:p>
          <a:p>
            <a:r>
              <a:rPr lang="en-US" dirty="0"/>
              <a:t>	</a:t>
            </a:r>
            <a:r>
              <a:rPr lang="en-US" dirty="0" smtClean="0"/>
              <a:t>location(home)</a:t>
            </a:r>
          </a:p>
          <a:p>
            <a:r>
              <a:rPr lang="en-US" dirty="0"/>
              <a:t>	</a:t>
            </a:r>
            <a:r>
              <a:rPr lang="en-US" dirty="0" smtClean="0"/>
              <a:t>cheapest(x)</a:t>
            </a:r>
          </a:p>
          <a:p>
            <a:r>
              <a:rPr lang="en-US" dirty="0"/>
              <a:t>	</a:t>
            </a:r>
            <a:r>
              <a:rPr lang="en-US" dirty="0" smtClean="0"/>
              <a:t>=&gt;</a:t>
            </a:r>
          </a:p>
          <a:p>
            <a:r>
              <a:rPr lang="en-US" dirty="0"/>
              <a:t>	</a:t>
            </a:r>
            <a:r>
              <a:rPr lang="en-US" dirty="0" smtClean="0"/>
              <a:t>decide(1, x)</a:t>
            </a:r>
          </a:p>
          <a:p>
            <a:r>
              <a:rPr lang="en-US" dirty="0"/>
              <a:t>	</a:t>
            </a:r>
            <a:r>
              <a:rPr lang="en-US" dirty="0" smtClean="0"/>
              <a:t>history(home, x)</a:t>
            </a:r>
          </a:p>
          <a:p>
            <a:r>
              <a:rPr lang="en-US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512778" y="33584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00" y="4084640"/>
            <a:ext cx="7937500" cy="187960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54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4000" b="1" dirty="0">
                <a:latin typeface="Quicksand Book Regular"/>
                <a:cs typeface="Quicksand Book Regular"/>
              </a:rPr>
              <a:t>Control Middleware</a:t>
            </a:r>
          </a:p>
        </p:txBody>
      </p:sp>
      <p:pic>
        <p:nvPicPr>
          <p:cNvPr id="4" name="Picture 3" descr="Control_middlewar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155" y="1417638"/>
            <a:ext cx="6293229" cy="4737599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47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Knowledge Base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Taking history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into account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20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4058" y="1174194"/>
            <a:ext cx="4464592" cy="5049924"/>
          </a:xfrm>
          <a:prstGeom prst="rect">
            <a:avLst/>
          </a:prstGeom>
        </p:spPr>
      </p:pic>
      <p:sp>
        <p:nvSpPr>
          <p:cNvPr id="7" name="Can 6"/>
          <p:cNvSpPr/>
          <p:nvPr/>
        </p:nvSpPr>
        <p:spPr>
          <a:xfrm>
            <a:off x="1389962" y="4587931"/>
            <a:ext cx="1543062" cy="805619"/>
          </a:xfrm>
          <a:prstGeom prst="can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Store</a:t>
            </a:r>
            <a:endParaRPr lang="en-US" dirty="0"/>
          </a:p>
        </p:txBody>
      </p:sp>
      <p:sp>
        <p:nvSpPr>
          <p:cNvPr id="10" name="Left-Right Arrow 9"/>
          <p:cNvSpPr/>
          <p:nvPr/>
        </p:nvSpPr>
        <p:spPr>
          <a:xfrm>
            <a:off x="3028612" y="4861021"/>
            <a:ext cx="799858" cy="300401"/>
          </a:xfrm>
          <a:prstGeom prst="left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53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Policy Language</a:t>
            </a:r>
          </a:p>
          <a:p>
            <a:pPr lvl="1"/>
            <a:r>
              <a:rPr lang="en-US" dirty="0" smtClean="0"/>
              <a:t>Syntax abstracted from the examples</a:t>
            </a:r>
          </a:p>
          <a:p>
            <a:pPr lvl="1"/>
            <a:r>
              <a:rPr lang="en-US" dirty="0" smtClean="0"/>
              <a:t>LRM to be developed</a:t>
            </a:r>
          </a:p>
          <a:p>
            <a:r>
              <a:rPr lang="en-US" dirty="0" smtClean="0"/>
              <a:t>Implementation language: C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ore efficient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nside system</a:t>
            </a:r>
          </a:p>
          <a:p>
            <a:pPr lvl="1"/>
            <a:r>
              <a:rPr lang="en-US" dirty="0" smtClean="0"/>
              <a:t>Rule Engine can leverage logic language</a:t>
            </a:r>
          </a:p>
          <a:p>
            <a:pPr lvl="2"/>
            <a:r>
              <a:rPr lang="en-US" dirty="0" smtClean="0"/>
              <a:t>Prolog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57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5603"/>
            <a:ext cx="8229600" cy="1028807"/>
          </a:xfrm>
        </p:spPr>
        <p:txBody>
          <a:bodyPr/>
          <a:lstStyle/>
          <a:p>
            <a:pPr algn="l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7211"/>
            <a:ext cx="8229600" cy="4523684"/>
          </a:xfrm>
        </p:spPr>
        <p:txBody>
          <a:bodyPr>
            <a:normAutofit/>
          </a:bodyPr>
          <a:lstStyle/>
          <a:p>
            <a:r>
              <a:rPr lang="en-US" dirty="0" smtClean="0"/>
              <a:t>Structures</a:t>
            </a:r>
          </a:p>
          <a:p>
            <a:pPr lvl="1"/>
            <a:r>
              <a:rPr lang="en-US" dirty="0" err="1" smtClean="0"/>
              <a:t>attr</a:t>
            </a:r>
            <a:r>
              <a:rPr lang="en-US" dirty="0" smtClean="0"/>
              <a:t>, term, score, eval, fact, rule</a:t>
            </a:r>
          </a:p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Configurable </a:t>
            </a:r>
            <a:r>
              <a:rPr lang="en-US" dirty="0"/>
              <a:t>&amp;</a:t>
            </a:r>
            <a:r>
              <a:rPr lang="en-US" dirty="0" smtClean="0"/>
              <a:t> Programmable</a:t>
            </a:r>
          </a:p>
          <a:p>
            <a:pPr lvl="1"/>
            <a:r>
              <a:rPr lang="en-US" dirty="0" smtClean="0"/>
              <a:t>Configurations can be simple (XML/JSON)</a:t>
            </a:r>
          </a:p>
          <a:p>
            <a:pPr lvl="1"/>
            <a:r>
              <a:rPr lang="en-US" dirty="0" smtClean="0"/>
              <a:t>Programmable rule chains can generate intelligent decisions</a:t>
            </a:r>
          </a:p>
          <a:p>
            <a:pPr lvl="1"/>
            <a:r>
              <a:rPr lang="en-US" dirty="0" smtClean="0"/>
              <a:t>Extensible (attributes, evaluations, rules)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66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</a:p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43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</a:t>
            </a:r>
            <a:r>
              <a:rPr lang="en-US" dirty="0" smtClean="0"/>
              <a:t>Implementation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dirty="0" smtClean="0"/>
              <a:t>Issue</a:t>
            </a:r>
            <a:r>
              <a:rPr lang="en-US" sz="2000" dirty="0" smtClean="0"/>
              <a:t>: D</a:t>
            </a:r>
            <a:r>
              <a:rPr lang="en-US" sz="2000" dirty="0" smtClean="0"/>
              <a:t>ifferent functions to communicate with different managers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Objective: </a:t>
            </a:r>
            <a:r>
              <a:rPr lang="en-US" dirty="0"/>
              <a:t>m</a:t>
            </a:r>
            <a:r>
              <a:rPr lang="en-US" dirty="0" smtClean="0"/>
              <a:t>odular extensible design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4000" b="1">
                <a:latin typeface="Quicksand Book Regular"/>
                <a:ea typeface="+mj-ea"/>
                <a:cs typeface="Quicksand Book Regular"/>
              </a:defRPr>
            </a:lvl1pPr>
          </a:lstStyle>
          <a:p>
            <a:r>
              <a:rPr lang="en-US" dirty="0"/>
              <a:t>Design: Extensibility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8500" y="2847740"/>
            <a:ext cx="5194300" cy="233680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4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we leverage MIH design ?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4000" b="1">
                <a:latin typeface="Quicksand Book Regular"/>
                <a:ea typeface="+mj-ea"/>
                <a:cs typeface="Quicksand Book Regular"/>
              </a:defRPr>
            </a:lvl1pPr>
          </a:lstStyle>
          <a:p>
            <a:r>
              <a:rPr lang="en-US" dirty="0"/>
              <a:t>Design: Extensibility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6200" y="2339746"/>
            <a:ext cx="64516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442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Leverage MIH Registration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Policy Engine</a:t>
            </a:r>
            <a:r>
              <a:rPr lang="en-US" sz="2800" dirty="0"/>
              <a:t> </a:t>
            </a:r>
            <a:r>
              <a:rPr lang="en-US" sz="2800" dirty="0" smtClean="0"/>
              <a:t>(PE) is similar to MIH Function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918" y="2154548"/>
            <a:ext cx="5894304" cy="397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858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dirty="0" smtClean="0"/>
              <a:t>Events and Services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6282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Manager provides events and services</a:t>
            </a:r>
          </a:p>
          <a:p>
            <a:pPr lvl="1"/>
            <a:r>
              <a:rPr lang="en-US" dirty="0" smtClean="0"/>
              <a:t>Events:</a:t>
            </a:r>
          </a:p>
          <a:p>
            <a:pPr lvl="2"/>
            <a:r>
              <a:rPr lang="en-US" dirty="0" smtClean="0"/>
              <a:t>Link change</a:t>
            </a:r>
          </a:p>
          <a:p>
            <a:pPr lvl="2"/>
            <a:r>
              <a:rPr lang="en-US" dirty="0" smtClean="0"/>
              <a:t>Network change</a:t>
            </a:r>
          </a:p>
          <a:p>
            <a:pPr lvl="2"/>
            <a:r>
              <a:rPr lang="en-US" dirty="0" smtClean="0"/>
              <a:t>Location change</a:t>
            </a:r>
          </a:p>
          <a:p>
            <a:pPr lvl="1"/>
            <a:r>
              <a:rPr lang="en-US" dirty="0" smtClean="0"/>
              <a:t>Services</a:t>
            </a:r>
          </a:p>
          <a:p>
            <a:pPr lvl="2"/>
            <a:r>
              <a:rPr lang="en-US" dirty="0" smtClean="0"/>
              <a:t>Subscriber can query the value of certain attributes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(current location, current bandwidth, etc.)</a:t>
            </a:r>
          </a:p>
          <a:p>
            <a:pPr lvl="2"/>
            <a:r>
              <a:rPr lang="en-US" dirty="0" smtClean="0"/>
              <a:t>Subscriber can send decisions/notifications</a:t>
            </a:r>
          </a:p>
          <a:p>
            <a:r>
              <a:rPr lang="en-US" dirty="0" smtClean="0"/>
              <a:t>Policy engine subscribes to events and services (put in tables)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26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dirty="0" smtClean="0"/>
              <a:t>Tables in Policy Engine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62822"/>
          </a:xfrm>
        </p:spPr>
        <p:txBody>
          <a:bodyPr>
            <a:normAutofit/>
          </a:bodyPr>
          <a:lstStyle/>
          <a:p>
            <a:r>
              <a:rPr lang="en-US" dirty="0" smtClean="0"/>
              <a:t>Event Table</a:t>
            </a:r>
          </a:p>
          <a:p>
            <a:pPr lvl="1"/>
            <a:r>
              <a:rPr lang="en-US" dirty="0" smtClean="0"/>
              <a:t>Events from each connected manager</a:t>
            </a:r>
          </a:p>
          <a:p>
            <a:pPr lvl="1"/>
            <a:r>
              <a:rPr lang="en-US" dirty="0" smtClean="0"/>
              <a:t>Each event will trigger a different evaluation</a:t>
            </a:r>
          </a:p>
          <a:p>
            <a:r>
              <a:rPr lang="en-US" dirty="0" smtClean="0"/>
              <a:t>Service Table</a:t>
            </a:r>
          </a:p>
          <a:p>
            <a:pPr lvl="1"/>
            <a:r>
              <a:rPr lang="en-US" dirty="0" smtClean="0"/>
              <a:t>Subscribed services from managers or other modules</a:t>
            </a:r>
          </a:p>
          <a:p>
            <a:pPr lvl="1"/>
            <a:r>
              <a:rPr lang="en-US" dirty="0" smtClean="0"/>
              <a:t>Methods / API to access the service also recorded</a:t>
            </a:r>
          </a:p>
          <a:p>
            <a:pPr lvl="1"/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55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Language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Research: Design &amp; Language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186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Why 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Environment</a:t>
            </a:r>
          </a:p>
          <a:p>
            <a:pPr lvl="1"/>
            <a:r>
              <a:rPr lang="en-US" dirty="0" smtClean="0"/>
              <a:t>Mobile Devices</a:t>
            </a:r>
          </a:p>
          <a:p>
            <a:pPr lvl="1"/>
            <a:r>
              <a:rPr lang="en-US" dirty="0" smtClean="0"/>
              <a:t>Heterogeneous </a:t>
            </a:r>
            <a:r>
              <a:rPr lang="en-US" dirty="0" smtClean="0"/>
              <a:t>networks/interfaces</a:t>
            </a:r>
            <a:endParaRPr lang="en-US" dirty="0" smtClean="0"/>
          </a:p>
          <a:p>
            <a:r>
              <a:rPr lang="en-US" dirty="0" smtClean="0"/>
              <a:t>Network </a:t>
            </a:r>
            <a:r>
              <a:rPr lang="en-US" dirty="0" smtClean="0"/>
              <a:t>selection and handover</a:t>
            </a:r>
          </a:p>
          <a:p>
            <a:pPr lvl="1"/>
            <a:r>
              <a:rPr lang="en-US" dirty="0" smtClean="0"/>
              <a:t>Default rules</a:t>
            </a:r>
          </a:p>
          <a:p>
            <a:pPr lvl="1"/>
            <a:r>
              <a:rPr lang="en-US" dirty="0" smtClean="0"/>
              <a:t>Manual switch</a:t>
            </a:r>
          </a:p>
          <a:p>
            <a:r>
              <a:rPr lang="en-US" dirty="0" smtClean="0"/>
              <a:t>Control middleware</a:t>
            </a:r>
          </a:p>
          <a:p>
            <a:pPr lvl="1"/>
            <a:r>
              <a:rPr lang="en-US" dirty="0" smtClean="0"/>
              <a:t>Unified policy </a:t>
            </a:r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48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R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IRT Template.thmx</Template>
  <TotalTime>10272</TotalTime>
  <Words>748</Words>
  <Application>Microsoft Macintosh PowerPoint</Application>
  <PresentationFormat>On-screen Show (4:3)</PresentationFormat>
  <Paragraphs>287</Paragraphs>
  <Slides>23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IRT Template</vt:lpstr>
      <vt:lpstr>Policy Engine</vt:lpstr>
      <vt:lpstr>Control Middleware</vt:lpstr>
      <vt:lpstr>PowerPoint Presentation</vt:lpstr>
      <vt:lpstr>PowerPoint Presentation</vt:lpstr>
      <vt:lpstr>Leverage MIH Registration</vt:lpstr>
      <vt:lpstr>Events and Services</vt:lpstr>
      <vt:lpstr>Tables in Policy Engine</vt:lpstr>
      <vt:lpstr>Policy Language</vt:lpstr>
      <vt:lpstr>Why ?</vt:lpstr>
      <vt:lpstr>Use Cases</vt:lpstr>
      <vt:lpstr>Related Works</vt:lpstr>
      <vt:lpstr>Language Design</vt:lpstr>
      <vt:lpstr>Language Semantics</vt:lpstr>
      <vt:lpstr>Attributes</vt:lpstr>
      <vt:lpstr>Attribute Representation</vt:lpstr>
      <vt:lpstr>Deterministic Evaluation</vt:lpstr>
      <vt:lpstr>Non-deterministic Evaluation</vt:lpstr>
      <vt:lpstr>Eval</vt:lpstr>
      <vt:lpstr>Decision</vt:lpstr>
      <vt:lpstr>Knowledge Base</vt:lpstr>
      <vt:lpstr>Implementation</vt:lpstr>
      <vt:lpstr>Conclusion</vt:lpstr>
      <vt:lpstr>Next Steps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Language</dc:title>
  <dc:creator>Yan Zou</dc:creator>
  <cp:lastModifiedBy>Yan Zou</cp:lastModifiedBy>
  <cp:revision>513</cp:revision>
  <dcterms:created xsi:type="dcterms:W3CDTF">2012-12-10T03:46:42Z</dcterms:created>
  <dcterms:modified xsi:type="dcterms:W3CDTF">2012-12-18T23:16:41Z</dcterms:modified>
</cp:coreProperties>
</file>