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6" r:id="rId3"/>
    <p:sldId id="257" r:id="rId4"/>
    <p:sldId id="258" r:id="rId5"/>
    <p:sldId id="261" r:id="rId6"/>
    <p:sldId id="262" r:id="rId7"/>
    <p:sldId id="265" r:id="rId8"/>
    <p:sldId id="266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33" autoAdjust="0"/>
  </p:normalViewPr>
  <p:slideViewPr>
    <p:cSldViewPr>
      <p:cViewPr varScale="1">
        <p:scale>
          <a:sx n="51" d="100"/>
          <a:sy n="51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92C5A-E9C9-41E7-8611-650A86EDC14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BD5EA-EE89-468D-871B-209A4D77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953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122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3741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207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4891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D5EA-EE89-468D-871B-209A4D77C6C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57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1D56509-E3B3-418D-9388-DA85CB574904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03DA73-A2E5-4836-A80F-7ACC322D0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SCTP </a:t>
            </a:r>
            <a:r>
              <a:rPr lang="en-US" dirty="0" smtClean="0"/>
              <a:t>vs. </a:t>
            </a:r>
            <a:r>
              <a:rPr lang="en-US" dirty="0"/>
              <a:t>MPTCP: Evaluating Concurrent Multipath Protocols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611607"/>
            <a:ext cx="3886200" cy="1199704"/>
          </a:xfrm>
        </p:spPr>
        <p:txBody>
          <a:bodyPr>
            <a:normAutofit fontScale="85000" lnSpcReduction="20000"/>
          </a:bodyPr>
          <a:lstStyle/>
          <a:p>
            <a:pPr algn="l"/>
            <a:endParaRPr lang="en-AU" sz="1300" dirty="0" smtClean="0"/>
          </a:p>
          <a:p>
            <a:pPr algn="l"/>
            <a:endParaRPr lang="en-AU" sz="1300" dirty="0"/>
          </a:p>
          <a:p>
            <a:pPr algn="l"/>
            <a:endParaRPr lang="en-AU" sz="1300" dirty="0" smtClean="0"/>
          </a:p>
          <a:p>
            <a:pPr algn="l"/>
            <a:r>
              <a:rPr lang="en-AU" sz="1300" dirty="0" smtClean="0"/>
              <a:t>Anthony </a:t>
            </a:r>
            <a:r>
              <a:rPr lang="en-AU" sz="1300" dirty="0"/>
              <a:t>Trinh and Rich Zieminski</a:t>
            </a:r>
            <a:endParaRPr lang="en-US" sz="1300" dirty="0"/>
          </a:p>
          <a:p>
            <a:pPr algn="l"/>
            <a:r>
              <a:rPr lang="en-AU" sz="1300" dirty="0"/>
              <a:t>Department of Computer Science, Columbia University</a:t>
            </a:r>
            <a:endParaRPr lang="en-US" sz="1300" dirty="0"/>
          </a:p>
          <a:p>
            <a:pPr algn="l"/>
            <a:r>
              <a:rPr lang="en-AU" sz="1300" dirty="0"/>
              <a:t>{ akt2105, rez2107 }@columbia.edu</a:t>
            </a:r>
            <a:endParaRPr lang="en-US" sz="1300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7574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 changes require new access methods</a:t>
            </a:r>
          </a:p>
          <a:p>
            <a:pPr lvl="1"/>
            <a:r>
              <a:rPr lang="en-US" dirty="0" smtClean="0"/>
              <a:t>Larger content</a:t>
            </a:r>
          </a:p>
          <a:p>
            <a:pPr lvl="1"/>
            <a:r>
              <a:rPr lang="en-US" smtClean="0"/>
              <a:t>Different </a:t>
            </a:r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Greater reliability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Concurrent Multipath Transfer using Stream Control Transmission Protocol (</a:t>
            </a:r>
            <a:r>
              <a:rPr lang="en-US" b="1" dirty="0" smtClean="0"/>
              <a:t>CMT-SMTP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Multipath Transmission Control Protocol (</a:t>
            </a:r>
            <a:r>
              <a:rPr lang="en-US" b="1" dirty="0" smtClean="0"/>
              <a:t>MPTCP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2011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SCTP vs. MPTCP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43600"/>
            <a:ext cx="4040188" cy="762000"/>
          </a:xfrm>
        </p:spPr>
        <p:txBody>
          <a:bodyPr/>
          <a:lstStyle/>
          <a:p>
            <a:r>
              <a:rPr lang="en-US" dirty="0" smtClean="0"/>
              <a:t>SCTP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5943600"/>
            <a:ext cx="4041775" cy="762000"/>
          </a:xfrm>
        </p:spPr>
        <p:txBody>
          <a:bodyPr/>
          <a:lstStyle/>
          <a:p>
            <a:r>
              <a:rPr lang="en-US" dirty="0" smtClean="0"/>
              <a:t>MPTCP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3469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Multi-Stream Protocol</a:t>
            </a:r>
          </a:p>
          <a:p>
            <a:r>
              <a:rPr lang="en-US" dirty="0" smtClean="0"/>
              <a:t>Message Oriented 	(Multi-byte chucks)</a:t>
            </a:r>
          </a:p>
          <a:p>
            <a:r>
              <a:rPr lang="en-US" dirty="0" smtClean="0"/>
              <a:t>Out of order delivery</a:t>
            </a:r>
          </a:p>
          <a:p>
            <a:r>
              <a:rPr lang="en-US" dirty="0" smtClean="0"/>
              <a:t>Multi-home capable</a:t>
            </a:r>
          </a:p>
          <a:p>
            <a:r>
              <a:rPr lang="en-US" dirty="0" smtClean="0"/>
              <a:t>Failover Supported</a:t>
            </a:r>
          </a:p>
          <a:p>
            <a:r>
              <a:rPr lang="en-US" dirty="0" smtClean="0"/>
              <a:t>Transport Layer</a:t>
            </a:r>
          </a:p>
          <a:p>
            <a:endParaRPr lang="en-US" dirty="0" smtClean="0"/>
          </a:p>
          <a:p>
            <a:r>
              <a:rPr lang="en-US" dirty="0" smtClean="0"/>
              <a:t>Application code changes required</a:t>
            </a:r>
          </a:p>
          <a:p>
            <a:r>
              <a:rPr lang="en-US" dirty="0" smtClean="0"/>
              <a:t>Processor Intensive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444294"/>
            <a:ext cx="4041775" cy="42707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Multi-Stream Protocol</a:t>
            </a:r>
          </a:p>
          <a:p>
            <a:r>
              <a:rPr lang="en-US" dirty="0" smtClean="0"/>
              <a:t>Multi-home capable</a:t>
            </a:r>
          </a:p>
          <a:p>
            <a:r>
              <a:rPr lang="en-US" dirty="0" smtClean="0"/>
              <a:t>Failover Supported</a:t>
            </a:r>
          </a:p>
          <a:p>
            <a:r>
              <a:rPr lang="en-US" dirty="0" smtClean="0"/>
              <a:t>Backward compatible with TCP</a:t>
            </a:r>
          </a:p>
          <a:p>
            <a:pPr lvl="1"/>
            <a:r>
              <a:rPr lang="en-US" dirty="0" smtClean="0"/>
              <a:t>Requires code changes to utilize full potential</a:t>
            </a:r>
          </a:p>
          <a:p>
            <a:endParaRPr lang="en-US" dirty="0" smtClean="0"/>
          </a:p>
          <a:p>
            <a:r>
              <a:rPr lang="en-US" dirty="0" smtClean="0"/>
              <a:t>Potential for higher delay and jitter</a:t>
            </a:r>
          </a:p>
          <a:p>
            <a:r>
              <a:rPr lang="en-US" dirty="0" smtClean="0"/>
              <a:t>Requires network stack modifications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44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OS for Network </a:t>
            </a:r>
            <a:r>
              <a:rPr lang="en-US" dirty="0" err="1" smtClean="0"/>
              <a:t>Testbeds</a:t>
            </a:r>
            <a:endParaRPr lang="en-US" dirty="0" smtClean="0"/>
          </a:p>
          <a:p>
            <a:pPr lvl="1"/>
            <a:r>
              <a:rPr lang="en-US" dirty="0" smtClean="0"/>
              <a:t>Wired and wireless test nodes</a:t>
            </a:r>
          </a:p>
          <a:p>
            <a:pPr lvl="1"/>
            <a:r>
              <a:rPr lang="en-US" dirty="0" smtClean="0"/>
              <a:t>Multiple OS’s, various hardware</a:t>
            </a:r>
          </a:p>
          <a:p>
            <a:pPr lvl="1"/>
            <a:r>
              <a:rPr lang="en-US" dirty="0" smtClean="0"/>
              <a:t>Configurable routing schemes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Configured using common simulation tools</a:t>
            </a:r>
          </a:p>
          <a:p>
            <a:pPr lvl="1"/>
            <a:r>
              <a:rPr lang="en-US" dirty="0" smtClean="0"/>
              <a:t>The Network Simulator 2(ns-2)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EMULAB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461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4313660"/>
            <a:ext cx="2661138" cy="253261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EMULAB</a:t>
            </a:r>
            <a:endParaRPr lang="en-US" dirty="0"/>
          </a:p>
        </p:txBody>
      </p:sp>
      <p:pic>
        <p:nvPicPr>
          <p:cNvPr id="1026" name="Picture 2" descr="screensho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0321" y="4267200"/>
            <a:ext cx="1764291" cy="2426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58861" y="3733800"/>
            <a:ext cx="1828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</a:t>
            </a:r>
            <a:r>
              <a:rPr lang="en-US" sz="1600" dirty="0" smtClean="0"/>
              <a:t>ample ns-2 script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3733800"/>
            <a:ext cx="1878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Node configuration</a:t>
            </a:r>
            <a:endParaRPr lang="en-US" sz="1600" dirty="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457200" y="1066800"/>
            <a:ext cx="8229600" cy="762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000" dirty="0" smtClean="0"/>
              <a:t>Testing Environment/Setup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52600" y="1828800"/>
          <a:ext cx="5869305" cy="1508760"/>
        </p:xfrm>
        <a:graphic>
          <a:graphicData uri="http://schemas.openxmlformats.org/drawingml/2006/table">
            <a:tbl>
              <a:tblPr/>
              <a:tblGrid>
                <a:gridCol w="1247775"/>
                <a:gridCol w="1243965"/>
                <a:gridCol w="1033145"/>
                <a:gridCol w="944245"/>
                <a:gridCol w="1400175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 dirty="0">
                          <a:latin typeface="LM Roman 12"/>
                          <a:ea typeface="Times New Roman"/>
                          <a:cs typeface="Times New Roman"/>
                        </a:rPr>
                        <a:t>Technology</a:t>
                      </a:r>
                      <a:endParaRPr lang="en-US" sz="1100" kern="1100" spc="-10" dirty="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>
                          <a:latin typeface="LM Roman 12"/>
                          <a:ea typeface="Times New Roman"/>
                          <a:cs typeface="Times New Roman"/>
                        </a:rPr>
                        <a:t>Bandwidth (Mbit/s)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>
                          <a:latin typeface="LM Roman 12"/>
                          <a:ea typeface="Times New Roman"/>
                          <a:cs typeface="Times New Roman"/>
                        </a:rPr>
                        <a:t>Delay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>
                          <a:latin typeface="LM Roman 12"/>
                          <a:ea typeface="Times New Roman"/>
                          <a:cs typeface="Times New Roman"/>
                        </a:rPr>
                        <a:t>(ms)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>
                          <a:latin typeface="LM Roman 12"/>
                          <a:ea typeface="Times New Roman"/>
                          <a:cs typeface="Times New Roman"/>
                        </a:rPr>
                        <a:t>Packet Loss Ratio (%)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>
                          <a:latin typeface="LM Roman 12"/>
                          <a:ea typeface="Times New Roman"/>
                          <a:cs typeface="Times New Roman"/>
                        </a:rPr>
                        <a:t>Downlink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100" spc="-10">
                          <a:latin typeface="LM Roman 12"/>
                          <a:ea typeface="Times New Roman"/>
                          <a:cs typeface="Times New Roman"/>
                        </a:rPr>
                        <a:t>Uplink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Ethernet (ref)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4G-LTE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3G-HSPA+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56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80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 dirty="0">
                          <a:latin typeface="LM Roman 12"/>
                          <a:ea typeface="Times New Roman"/>
                          <a:cs typeface="Times New Roman"/>
                        </a:rPr>
                        <a:t>802.11g</a:t>
                      </a:r>
                      <a:endParaRPr lang="en-US" sz="1100" kern="1100" spc="-10" dirty="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>
                          <a:latin typeface="LM Roman 12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kern="1100" spc="-1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100" spc="-10" dirty="0">
                          <a:latin typeface="LM Roman 12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kern="1100" spc="-10" dirty="0">
                        <a:latin typeface="LM Roman 12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270" name="Group 30"/>
          <p:cNvGrpSpPr>
            <a:grpSpLocks noChangeAspect="1"/>
          </p:cNvGrpSpPr>
          <p:nvPr/>
        </p:nvGrpSpPr>
        <p:grpSpPr bwMode="auto">
          <a:xfrm>
            <a:off x="914400" y="3810000"/>
            <a:ext cx="3530170" cy="2117725"/>
            <a:chOff x="1238" y="3060"/>
            <a:chExt cx="9360" cy="5616"/>
          </a:xfrm>
        </p:grpSpPr>
        <p:sp>
          <p:nvSpPr>
            <p:cNvPr id="10291" name="AutoShape 51"/>
            <p:cNvSpPr>
              <a:spLocks noChangeAspect="1" noChangeArrowheads="1"/>
            </p:cNvSpPr>
            <p:nvPr/>
          </p:nvSpPr>
          <p:spPr bwMode="auto">
            <a:xfrm>
              <a:off x="1238" y="3060"/>
              <a:ext cx="9360" cy="561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0" name="Text Box 50"/>
            <p:cNvSpPr txBox="1">
              <a:spLocks noChangeArrowheads="1"/>
            </p:cNvSpPr>
            <p:nvPr/>
          </p:nvSpPr>
          <p:spPr bwMode="auto">
            <a:xfrm>
              <a:off x="5309" y="3420"/>
              <a:ext cx="3000" cy="4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Ethernet (</a:t>
              </a:r>
              <a:r>
                <a:rPr kumimoji="0" 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lan0</a:t>
              </a: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89" name="Picture 49" descr="1195429795336159975juanjo_Router_svg_me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00" y="3835"/>
              <a:ext cx="1019" cy="677"/>
            </a:xfrm>
            <a:prstGeom prst="rect">
              <a:avLst/>
            </a:prstGeom>
            <a:noFill/>
          </p:spPr>
        </p:pic>
        <p:sp>
          <p:nvSpPr>
            <p:cNvPr id="10288" name="Text Box 48"/>
            <p:cNvSpPr txBox="1">
              <a:spLocks noChangeArrowheads="1"/>
            </p:cNvSpPr>
            <p:nvPr/>
          </p:nvSpPr>
          <p:spPr bwMode="auto">
            <a:xfrm>
              <a:off x="5295" y="4601"/>
              <a:ext cx="3620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Delay Node (</a:t>
              </a:r>
              <a:r>
                <a:rPr kumimoji="0" 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wlan1</a:t>
              </a: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87" name="Picture 47" descr="1195429795336159975juanjo_Router_svg_me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00" y="5002"/>
              <a:ext cx="1019" cy="677"/>
            </a:xfrm>
            <a:prstGeom prst="rect">
              <a:avLst/>
            </a:prstGeom>
            <a:noFill/>
          </p:spPr>
        </p:pic>
        <p:sp>
          <p:nvSpPr>
            <p:cNvPr id="10286" name="Text Box 46"/>
            <p:cNvSpPr txBox="1">
              <a:spLocks noChangeArrowheads="1"/>
            </p:cNvSpPr>
            <p:nvPr/>
          </p:nvSpPr>
          <p:spPr bwMode="auto">
            <a:xfrm>
              <a:off x="8107" y="4879"/>
              <a:ext cx="242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Server (</a:t>
              </a:r>
              <a:r>
                <a:rPr kumimoji="0" 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node1</a:t>
              </a: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85" name="Picture 45" descr="MC900434845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344" y="5368"/>
              <a:ext cx="1066" cy="1066"/>
            </a:xfrm>
            <a:prstGeom prst="rect">
              <a:avLst/>
            </a:prstGeom>
            <a:noFill/>
          </p:spPr>
        </p:pic>
        <p:sp>
          <p:nvSpPr>
            <p:cNvPr id="10284" name="Text Box 44"/>
            <p:cNvSpPr txBox="1">
              <a:spLocks noChangeArrowheads="1"/>
            </p:cNvSpPr>
            <p:nvPr/>
          </p:nvSpPr>
          <p:spPr bwMode="auto">
            <a:xfrm>
              <a:off x="1678" y="5002"/>
              <a:ext cx="2591" cy="68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Client (</a:t>
              </a:r>
              <a:r>
                <a:rPr kumimoji="0" 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node0</a:t>
              </a: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83" name="Picture 43" descr="MC900434845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90" y="5354"/>
              <a:ext cx="1066" cy="1066"/>
            </a:xfrm>
            <a:prstGeom prst="rect">
              <a:avLst/>
            </a:prstGeom>
            <a:noFill/>
          </p:spPr>
        </p:pic>
        <p:sp>
          <p:nvSpPr>
            <p:cNvPr id="10282" name="Text Box 42"/>
            <p:cNvSpPr txBox="1">
              <a:spLocks noChangeArrowheads="1"/>
            </p:cNvSpPr>
            <p:nvPr/>
          </p:nvSpPr>
          <p:spPr bwMode="auto">
            <a:xfrm>
              <a:off x="5270" y="5793"/>
              <a:ext cx="3039" cy="5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Delay Node (</a:t>
              </a:r>
              <a:r>
                <a:rPr kumimoji="0" 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wlan2</a:t>
              </a: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81" name="Picture 41" descr="1195429795336159975juanjo_Router_svg_me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03" y="6166"/>
              <a:ext cx="1019" cy="677"/>
            </a:xfrm>
            <a:prstGeom prst="rect">
              <a:avLst/>
            </a:prstGeom>
            <a:noFill/>
          </p:spPr>
        </p:pic>
        <p:sp>
          <p:nvSpPr>
            <p:cNvPr id="10280" name="Text Box 40"/>
            <p:cNvSpPr txBox="1">
              <a:spLocks noChangeArrowheads="1"/>
            </p:cNvSpPr>
            <p:nvPr/>
          </p:nvSpPr>
          <p:spPr bwMode="auto">
            <a:xfrm>
              <a:off x="5323" y="7097"/>
              <a:ext cx="2784" cy="6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Delay Node  (</a:t>
              </a:r>
              <a:r>
                <a:rPr kumimoji="0" 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wlan3</a:t>
              </a: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M Mono Prop Light 10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0279" name="Picture 39" descr="1195429795336159975juanjo_Router_svg_me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00" y="7484"/>
              <a:ext cx="1019" cy="677"/>
            </a:xfrm>
            <a:prstGeom prst="rect">
              <a:avLst/>
            </a:prstGeom>
            <a:noFill/>
          </p:spPr>
        </p:pic>
        <p:sp>
          <p:nvSpPr>
            <p:cNvPr id="10278" name="AutoShape 38"/>
            <p:cNvSpPr>
              <a:spLocks noChangeShapeType="1"/>
            </p:cNvSpPr>
            <p:nvPr/>
          </p:nvSpPr>
          <p:spPr bwMode="auto">
            <a:xfrm flipV="1">
              <a:off x="3156" y="4174"/>
              <a:ext cx="2544" cy="17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7" name="AutoShape 37"/>
            <p:cNvSpPr>
              <a:spLocks noChangeShapeType="1"/>
            </p:cNvSpPr>
            <p:nvPr/>
          </p:nvSpPr>
          <p:spPr bwMode="auto">
            <a:xfrm flipV="1">
              <a:off x="3156" y="5341"/>
              <a:ext cx="2544" cy="5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6" name="AutoShape 36"/>
            <p:cNvSpPr>
              <a:spLocks noChangeShapeType="1"/>
            </p:cNvSpPr>
            <p:nvPr/>
          </p:nvSpPr>
          <p:spPr bwMode="auto">
            <a:xfrm>
              <a:off x="3156" y="5887"/>
              <a:ext cx="2547" cy="6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5" name="AutoShape 35"/>
            <p:cNvSpPr>
              <a:spLocks noChangeShapeType="1"/>
            </p:cNvSpPr>
            <p:nvPr/>
          </p:nvSpPr>
          <p:spPr bwMode="auto">
            <a:xfrm>
              <a:off x="3156" y="5887"/>
              <a:ext cx="2544" cy="19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4" name="AutoShape 34"/>
            <p:cNvSpPr>
              <a:spLocks noChangeShapeType="1"/>
            </p:cNvSpPr>
            <p:nvPr/>
          </p:nvSpPr>
          <p:spPr bwMode="auto">
            <a:xfrm flipH="1" flipV="1">
              <a:off x="6719" y="4174"/>
              <a:ext cx="2625" cy="17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3" name="AutoShape 33"/>
            <p:cNvSpPr>
              <a:spLocks noChangeShapeType="1"/>
            </p:cNvSpPr>
            <p:nvPr/>
          </p:nvSpPr>
          <p:spPr bwMode="auto">
            <a:xfrm flipH="1" flipV="1">
              <a:off x="6719" y="5341"/>
              <a:ext cx="2625" cy="5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2" name="AutoShape 32"/>
            <p:cNvSpPr>
              <a:spLocks noChangeShapeType="1"/>
            </p:cNvSpPr>
            <p:nvPr/>
          </p:nvSpPr>
          <p:spPr bwMode="auto">
            <a:xfrm flipH="1">
              <a:off x="6722" y="5901"/>
              <a:ext cx="2622" cy="60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1" name="AutoShape 31"/>
            <p:cNvSpPr>
              <a:spLocks noChangeShapeType="1"/>
            </p:cNvSpPr>
            <p:nvPr/>
          </p:nvSpPr>
          <p:spPr bwMode="auto">
            <a:xfrm flipH="1">
              <a:off x="6719" y="5901"/>
              <a:ext cx="2625" cy="19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62000" y="3505200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Emulated Network Topology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9365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143000"/>
            <a:ext cx="389142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143000"/>
            <a:ext cx="38951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Results, Throughput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931920"/>
            <a:ext cx="388049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931920"/>
            <a:ext cx="388440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Results, TX CPU Utilization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7448" y="3931920"/>
            <a:ext cx="400512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7448" y="1143000"/>
            <a:ext cx="38937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048" y="1143000"/>
            <a:ext cx="391005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4048" y="3931920"/>
            <a:ext cx="38756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Varied message size testing</a:t>
            </a:r>
          </a:p>
          <a:p>
            <a:pPr lvl="1"/>
            <a:r>
              <a:rPr lang="en-US" dirty="0" smtClean="0"/>
              <a:t>Test other performance metrics</a:t>
            </a:r>
          </a:p>
          <a:p>
            <a:pPr lvl="2"/>
            <a:r>
              <a:rPr lang="en-US" dirty="0" smtClean="0"/>
              <a:t>Delay, Jitter</a:t>
            </a:r>
          </a:p>
          <a:p>
            <a:pPr lvl="2"/>
            <a:r>
              <a:rPr lang="en-US" dirty="0" smtClean="0"/>
              <a:t>Real application performance</a:t>
            </a:r>
          </a:p>
          <a:p>
            <a:pPr lvl="1"/>
            <a:r>
              <a:rPr lang="en-US" dirty="0" smtClean="0"/>
              <a:t>Link Aggregation</a:t>
            </a:r>
          </a:p>
          <a:p>
            <a:pPr lvl="2"/>
            <a:r>
              <a:rPr lang="en-US" dirty="0" smtClean="0"/>
              <a:t>Redundant links (fault tolerant)</a:t>
            </a:r>
          </a:p>
          <a:p>
            <a:pPr lvl="1"/>
            <a:r>
              <a:rPr lang="en-US" dirty="0" smtClean="0"/>
              <a:t>Recovery time after failure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3051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246</Words>
  <Application>Microsoft Office PowerPoint</Application>
  <PresentationFormat>On-screen Show (4:3)</PresentationFormat>
  <Paragraphs>102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Concourse</vt:lpstr>
      <vt:lpstr>1_Concourse</vt:lpstr>
      <vt:lpstr>SCTP vs. MPTCP: Evaluating Concurrent Multipath Protocols</vt:lpstr>
      <vt:lpstr>Motivation</vt:lpstr>
      <vt:lpstr>SCTP vs. MPTCP</vt:lpstr>
      <vt:lpstr>EMULAB</vt:lpstr>
      <vt:lpstr>EMULAB</vt:lpstr>
      <vt:lpstr>Results, Throughput</vt:lpstr>
      <vt:lpstr>Results, TX CPU Utilization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RichZ</dc:creator>
  <cp:lastModifiedBy>richardzieminski</cp:lastModifiedBy>
  <cp:revision>81</cp:revision>
  <dcterms:created xsi:type="dcterms:W3CDTF">2011-12-21T01:50:02Z</dcterms:created>
  <dcterms:modified xsi:type="dcterms:W3CDTF">2011-12-21T21:18:10Z</dcterms:modified>
</cp:coreProperties>
</file>