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63" r:id="rId1"/>
    <p:sldMasterId id="2147483875" r:id="rId2"/>
  </p:sldMasterIdLst>
  <p:sldIdLst>
    <p:sldId id="256" r:id="rId3"/>
    <p:sldId id="257" r:id="rId4"/>
    <p:sldId id="258" r:id="rId5"/>
    <p:sldId id="261" r:id="rId6"/>
    <p:sldId id="263" r:id="rId7"/>
    <p:sldId id="275" r:id="rId8"/>
    <p:sldId id="264" r:id="rId9"/>
    <p:sldId id="265" r:id="rId10"/>
    <p:sldId id="266" r:id="rId11"/>
    <p:sldId id="267" r:id="rId12"/>
    <p:sldId id="268" r:id="rId13"/>
    <p:sldId id="270" r:id="rId14"/>
    <p:sldId id="262" r:id="rId15"/>
    <p:sldId id="271" r:id="rId16"/>
    <p:sldId id="272" r:id="rId17"/>
    <p:sldId id="273" r:id="rId18"/>
    <p:sldId id="269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264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96" y="5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315E1F5-26D6-42AC-8314-16C1C43E40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5C051AA-0570-48C6-B3F7-B3A41FC42F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72D66BE-A027-4EAD-B1FE-BBE3750DE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0DF6361-EDF1-41E0-8D93-7354A6F04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4404D58-087D-4E5C-B294-3EA094C00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79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AD9D88-3890-4824-A277-FDA674EC2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2C9FFB-7CB4-444B-90A3-F57AE9F340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684003F-53A3-4748-AEE3-121538928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1D7780E-EBAF-4480-824C-6BDC4298E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F7A9AD7-8549-43C6-B99E-A6311831B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3047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F8CF8DB-9B7E-4353-AB3B-179A8D883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94893B3-73B9-483B-9D1E-D8AC59EB8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3254712-F2F3-456F-BA95-14FC6CE29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F154FAA-D8F6-4593-86C6-AD3B21403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97617D3-7225-4C3B-8FBE-44818500C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472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EA6E08-413F-4BBF-AAAE-5C4DBFB86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2E63DC2-15F5-4C7A-ACC9-4B1043707D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68E5AD3C-471C-47F5-9959-8E8EA91803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39C8692-0E7C-4AB3-BC2A-F18DE8FE7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C013A96-2174-4E73-B6F8-6DAF9B91E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7496695-97D1-45F4-8F6D-7E0AA0A16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3536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B46E88-1307-4967-A8DC-C0F102665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566B532-8581-4213-BB0D-60B51103E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5A0D67F-6DCA-4211-BB78-999914DE07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E0F11052-50CC-4B28-BC7E-2CFB198991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AFFF574-F84E-454F-B7A1-2AFBBDF744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68BC3EB-2936-48DE-89A2-23597A62E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5E073945-BB84-4BC2-838F-F689D3085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CAF7D965-3083-4D41-982A-682FDE8D8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606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A710F3-665D-4B01-B34A-2A117C7B1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2FED06B-2894-4805-9416-DBBE30F24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E040F26-1D2C-4720-A37A-928FA9BBF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064132A0-315A-4689-BA77-B5C6A6C3B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0103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533EE2C-9660-4FE5-97D4-03AFA254E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F49C661B-9326-4D4A-A7B4-D71E423E1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FAADE07-D794-4799-AD69-E7D5D92B5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6187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0A8E6DC-AB13-4FA2-A359-3716BFB12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CA65945-74B1-4F9A-9FA9-2C83CF5EA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641C1959-023E-401D-B916-8221115361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D947B1A-C882-4A86-8C33-40FD7EFB0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D09FAB4-84D5-468C-8DD0-4F383994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0CC3C64-5C7A-4527-BE7A-DF9CCCDA3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883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225412-1BF6-440E-9C55-C5C91A053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B0090513-4222-466F-80A3-EAFC592D32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749FE63-0EF6-4ACF-A7D1-80F47F4FA0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CE1CBF6-5424-4E26-ABDD-B849BF548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03ED46B-C031-49CA-A441-EF73AF7AC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75B5B5C-9C1B-4208-91E4-78ADA403C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583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07737D-F5F0-4F96-9B9A-3466A508C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9C768C3-AE16-4D2C-8F69-2B81FE0DEA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616EE7B-C810-461F-B685-A4035757F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45D2655-6A39-4094-A0BB-8ED5CE54F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C1CD53A-6E3C-4B05-9561-0E3212944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718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18E1128-634C-4013-8F94-9FC2DB1EE9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4795548-FB9F-4019-B7F6-E76CB5E251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F0332DC-137F-44B0-86C3-AE796456B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5CCC4C0-5445-40C6-8162-8CD028E3C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AF1BF80-408E-45D7-9963-71F3057E9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886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511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251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18081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8547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7779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83332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0977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4698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9862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8029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755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ECBDB25A-8D15-4485-8A85-475F8489A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066BF20-839A-48E7-88D2-DE255370D9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28417A7-1170-424B-A111-E56CA0513F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774B485-FC66-4D51-A95E-9A0B8D3DB7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355D62C-79A2-40BE-8FF4-2A0CD93B90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760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0153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arxiv.org/search/cs?searchtype=author&amp;query=Pastor,+P" TargetMode="External"/><Relationship Id="rId2" Type="http://schemas.openxmlformats.org/officeDocument/2006/relationships/hyperlink" Target="https://arxiv.org/search/cs?searchtype=author&amp;query=Levine,+S" TargetMode="External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arxiv.org/search/cs?searchtype=author&amp;query=Quillen,+D" TargetMode="External"/><Relationship Id="rId4" Type="http://schemas.openxmlformats.org/officeDocument/2006/relationships/hyperlink" Target="https://arxiv.org/search/cs?searchtype=author&amp;query=Krizhevsky,+A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610568-F449-4457-93EB-FE780551D2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7604" y="719087"/>
            <a:ext cx="8825658" cy="2677648"/>
          </a:xfrm>
        </p:spPr>
        <p:txBody>
          <a:bodyPr>
            <a:normAutofit fontScale="90000"/>
          </a:bodyPr>
          <a:lstStyle/>
          <a:p>
            <a:r>
              <a:rPr lang="en-US" dirty="0"/>
              <a:t>Learning hand-eye co-ordination for robotic grasping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C4FD0EE8-2B3D-473D-AD29-F1B2FE4B65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7604" y="3544958"/>
            <a:ext cx="8825658" cy="861420"/>
          </a:xfrm>
        </p:spPr>
        <p:txBody>
          <a:bodyPr/>
          <a:lstStyle/>
          <a:p>
            <a:r>
              <a:rPr lang="en-US" dirty="0"/>
              <a:t>With Deep learning and large-scale data collection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4940D12-9EEE-454A-A88A-3378FA1D5A0B}"/>
              </a:ext>
            </a:extLst>
          </p:cNvPr>
          <p:cNvSpPr txBox="1"/>
          <p:nvPr/>
        </p:nvSpPr>
        <p:spPr>
          <a:xfrm>
            <a:off x="5139987" y="4625623"/>
            <a:ext cx="6684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00000"/>
                </a:solidFill>
                <a:hlinkClick r:id="rId2"/>
              </a:rPr>
              <a:t>Paper by : </a:t>
            </a:r>
            <a:r>
              <a:rPr lang="en-US" dirty="0">
                <a:hlinkClick r:id="rId2"/>
              </a:rPr>
              <a:t>Sergey Levine</a:t>
            </a:r>
            <a:r>
              <a:rPr lang="en-US" dirty="0"/>
              <a:t>, </a:t>
            </a:r>
            <a:r>
              <a:rPr lang="en-US" dirty="0">
                <a:hlinkClick r:id="rId3"/>
              </a:rPr>
              <a:t>Peter Pastor</a:t>
            </a:r>
            <a:r>
              <a:rPr lang="en-US" dirty="0"/>
              <a:t>, </a:t>
            </a:r>
            <a:r>
              <a:rPr lang="en-US" dirty="0">
                <a:hlinkClick r:id="rId4"/>
              </a:rPr>
              <a:t>Alex </a:t>
            </a:r>
            <a:r>
              <a:rPr lang="en-US" dirty="0" err="1">
                <a:hlinkClick r:id="rId4"/>
              </a:rPr>
              <a:t>Krizhevsky</a:t>
            </a:r>
            <a:r>
              <a:rPr lang="en-US" dirty="0"/>
              <a:t>, </a:t>
            </a:r>
            <a:r>
              <a:rPr lang="en-US" dirty="0">
                <a:hlinkClick r:id="rId5"/>
              </a:rPr>
              <a:t>Deirdre Quillen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rgbClr val="C00000"/>
                </a:solidFill>
              </a:rPr>
              <a:t>Presentation by : Shivani Ghatge (spg2134)</a:t>
            </a:r>
            <a:r>
              <a:rPr lang="en-US" dirty="0">
                <a:solidFill>
                  <a:schemeClr val="bg1"/>
                </a:solidFill>
              </a:rPr>
              <a:t>ION BY : SHIVANI GHATGE (spg2134)</a:t>
            </a:r>
          </a:p>
        </p:txBody>
      </p:sp>
    </p:spTree>
    <p:extLst>
      <p:ext uri="{BB962C8B-B14F-4D97-AF65-F5344CB8AC3E}">
        <p14:creationId xmlns:p14="http://schemas.microsoft.com/office/powerpoint/2010/main" val="907960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F971D9E-A575-4FB4-B859-7856C3D33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B3B86CF-C8AA-443B-8DF4-DE249F54CE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Introduction</a:t>
            </a:r>
          </a:p>
          <a:p>
            <a:r>
              <a:rPr lang="en-US" dirty="0"/>
              <a:t>2. Previous Related work</a:t>
            </a:r>
          </a:p>
          <a:p>
            <a:r>
              <a:rPr lang="en-US" dirty="0"/>
              <a:t>3. Deep Learning with Continuous Visual Input</a:t>
            </a:r>
          </a:p>
          <a:p>
            <a:r>
              <a:rPr lang="en-US" dirty="0"/>
              <a:t>4. Data Collection</a:t>
            </a:r>
          </a:p>
          <a:p>
            <a:r>
              <a:rPr lang="en-US" dirty="0"/>
              <a:t>5. Experiments</a:t>
            </a:r>
          </a:p>
          <a:p>
            <a:r>
              <a:rPr lang="en-US" dirty="0"/>
              <a:t>6. Interpretation as Reinforcement Learning</a:t>
            </a:r>
          </a:p>
        </p:txBody>
      </p:sp>
    </p:spTree>
    <p:extLst>
      <p:ext uri="{BB962C8B-B14F-4D97-AF65-F5344CB8AC3E}">
        <p14:creationId xmlns:p14="http://schemas.microsoft.com/office/powerpoint/2010/main" val="967343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70363B-0B5F-4022-8ADA-93FAD68C6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561C71D-B6C8-4A67-BDEE-CBF5D396C1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Human Hand Eye coordination - Hand-eye coordination, or eye-hand coordination, is the ability to do activities that require the simultaneous use of our hands and eyes.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Suggested approach –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Driven and Goal Oriented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Contributions</a:t>
            </a:r>
          </a:p>
          <a:p>
            <a:pPr lvl="1" fontAlgn="ctr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continuous visual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servoing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robot grasping </a:t>
            </a:r>
          </a:p>
          <a:p>
            <a:pPr lvl="1" fontAlgn="ctr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CNN architecture for learning to predict the outcome of a grasp attempt</a:t>
            </a:r>
          </a:p>
          <a:p>
            <a:pPr lvl="1" fontAlgn="ctr">
              <a:buFont typeface="Wingdings" panose="05000000000000000000" pitchFamily="2" charset="2"/>
              <a:buChar char="Ø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 scale data collection framework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603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B25347-5B8D-44EB-892E-69BDDCC57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Related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137C4DD-653B-4D09-BF88-F7024D452E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72367"/>
            <a:ext cx="10058400" cy="4288736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600" dirty="0"/>
              <a:t>Robotic Grasp –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dirty="0"/>
              <a:t> Geometric Methods -  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2600" dirty="0"/>
              <a:t>Force Closure (Weisz &amp; Allen, 2012)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2600" dirty="0"/>
              <a:t>Caging (Rodriguez et al., 2012).</a:t>
            </a:r>
          </a:p>
          <a:p>
            <a:pPr marL="201168" lvl="1" indent="0">
              <a:buNone/>
            </a:pPr>
            <a:endParaRPr lang="en-US" sz="2600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dirty="0"/>
              <a:t> Data Driven methods –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2600" dirty="0"/>
              <a:t>Human-supervised methods that predict grasp configurations (Herzog et al., 2014; Lenz et al., 2015)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sz="2600" dirty="0"/>
              <a:t>Methods that predict finger placement from geometric criteria computed offline (</a:t>
            </a:r>
            <a:r>
              <a:rPr lang="en-US" sz="2600" dirty="0" err="1"/>
              <a:t>Goldfeder</a:t>
            </a:r>
            <a:r>
              <a:rPr lang="en-US" sz="2600" dirty="0"/>
              <a:t> et al., 2009a)</a:t>
            </a:r>
          </a:p>
          <a:p>
            <a:pPr marL="201168" lvl="1" indent="0">
              <a:buNone/>
            </a:pPr>
            <a:endParaRPr lang="en-US" sz="26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600" dirty="0"/>
              <a:t> Data Collection –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dirty="0"/>
              <a:t>Collecting datasets of object scans (Mahler et al., 2016), Oberlin &amp; </a:t>
            </a:r>
            <a:r>
              <a:rPr lang="en-US" sz="2600" dirty="0" err="1"/>
              <a:t>Tellex</a:t>
            </a:r>
            <a:r>
              <a:rPr lang="en-US" sz="2600" dirty="0"/>
              <a:t> (2015)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dirty="0"/>
              <a:t>Collective robot learning and an instance of cloud robotics (Inaba et al., 2000; Kuffner, 2010;Kehoe et al., 2013; 2015).</a:t>
            </a:r>
          </a:p>
          <a:p>
            <a:pPr marL="201168" lvl="1" indent="0">
              <a:buNone/>
            </a:pPr>
            <a:endParaRPr lang="en-US" sz="26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600" dirty="0"/>
              <a:t>Visual </a:t>
            </a:r>
            <a:r>
              <a:rPr lang="en-US" sz="2600" dirty="0" err="1"/>
              <a:t>Servoing</a:t>
            </a:r>
            <a:r>
              <a:rPr lang="en-US" sz="2600" dirty="0"/>
              <a:t> –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600" dirty="0"/>
              <a:t>Moving a camera or end-effector to a desired pose using visual feedback (</a:t>
            </a:r>
            <a:r>
              <a:rPr lang="en-US" sz="2600" dirty="0" err="1"/>
              <a:t>Kragic</a:t>
            </a:r>
            <a:r>
              <a:rPr lang="en-US" sz="2600" dirty="0"/>
              <a:t> &amp; Christensen,2002)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en-US" sz="26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600" dirty="0"/>
              <a:t>Pinto and Gupta (2015)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 lvl="1"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167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EA524C-42B0-41FA-971D-3C83DA76D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Procedure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AC86BBE-3E05-4B45-8190-DBD768E6C9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863" y="2195127"/>
            <a:ext cx="6231268" cy="3416300"/>
          </a:xfrm>
        </p:spPr>
        <p:txBody>
          <a:bodyPr>
            <a:normAutofit lnSpcReduction="10000"/>
          </a:bodyPr>
          <a:lstStyle/>
          <a:p>
            <a:pPr defTabSz="457200">
              <a:spcBef>
                <a:spcPts val="1000"/>
              </a:spcBef>
              <a:spcAft>
                <a:spcPts val="0"/>
              </a:spcAft>
              <a:buSzPct val="80000"/>
              <a:buFont typeface="Wingdings 3" charset="2"/>
              <a:buChar char="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approach for Hand-Eye coordination for Robotic Grasping consists of two parts</a:t>
            </a:r>
          </a:p>
          <a:p>
            <a:pPr lvl="1" defTabSz="457200">
              <a:spcBef>
                <a:spcPts val="1000"/>
              </a:spcBef>
              <a:spcAft>
                <a:spcPts val="0"/>
              </a:spcAft>
              <a:buSzPct val="80000"/>
              <a:buFont typeface="Wingdings 3" charset="2"/>
              <a:buChar char="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Prediction Network : This includes a CNN </a:t>
            </a:r>
            <a:r>
              <a:rPr lang="en-US" sz="24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</a:t>
            </a:r>
            <a:r>
              <a:rPr lang="en-US" sz="24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,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accepts a visual input It   and a task-space motion command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aseline="-250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, and outputs the predicted probability that executing the command     will produce a successful grasp.</a:t>
            </a:r>
          </a:p>
          <a:p>
            <a:pPr lvl="1" defTabSz="457200">
              <a:spcBef>
                <a:spcPts val="1000"/>
              </a:spcBef>
              <a:spcAft>
                <a:spcPts val="0"/>
              </a:spcAft>
              <a:buSzPct val="80000"/>
              <a:buFont typeface="Wingdings 3" charset="2"/>
              <a:buChar char=""/>
            </a:pP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Servoing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function : A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servoing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function </a:t>
            </a:r>
            <a:r>
              <a:rPr lang="en-US" sz="2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f(</a:t>
            </a:r>
            <a:r>
              <a:rPr lang="en-US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uses the prediction network to continuously control the robot to servo the gripper to a successful grasp.</a:t>
            </a: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830EDA35-1008-406E-A2C4-CB0BEEE17289}"/>
              </a:ext>
            </a:extLst>
          </p:cNvPr>
          <p:cNvSpPr txBox="1">
            <a:spLocks/>
          </p:cNvSpPr>
          <p:nvPr/>
        </p:nvSpPr>
        <p:spPr>
          <a:xfrm>
            <a:off x="6350495" y="2195127"/>
            <a:ext cx="5574321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Collection :</a:t>
            </a:r>
          </a:p>
          <a:p>
            <a:pPr lvl="2"/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train the prediction network, 800,000 grasp attempts were collected using a set of similar robotic Manipulators</a:t>
            </a:r>
          </a:p>
          <a:p>
            <a:pPr lvl="2"/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ensure generalization of the learned prediction network, the specific parameters of each robot varied in terms of the camera pose relative to the robot providing independence to camera calibration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704FBE8-13EB-4F3E-8326-DC883F166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4121" y="3583209"/>
            <a:ext cx="512108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960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E09DE07-8AAE-4EB4-93F2-2F5782A2F9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5844" y="294100"/>
            <a:ext cx="7872142" cy="28348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B56F491-1C16-4438-91CB-1CDD57C5C9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2794" y="3299152"/>
            <a:ext cx="3604572" cy="35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480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220C59-1616-4FA0-91C4-E4EE62CD1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058400" cy="1450757"/>
          </a:xfrm>
        </p:spPr>
        <p:txBody>
          <a:bodyPr>
            <a:normAutofit/>
          </a:bodyPr>
          <a:lstStyle/>
          <a:p>
            <a:r>
              <a:rPr lang="en-US" sz="3600" dirty="0"/>
              <a:t>Grasp Success Prediction with CNN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BBC7854-07DA-4CEC-8320-87393AF60A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8901"/>
            <a:ext cx="10515600" cy="4889702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grasp prediction network </a:t>
            </a:r>
            <a:r>
              <a:rPr lang="en-US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</a:t>
            </a:r>
            <a:r>
              <a:rPr lang="en-US" baseline="-25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,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trained to predict whether a given task-space motion will result in a successful grasp based on the current camera observation. 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:</a:t>
            </a:r>
          </a:p>
          <a:p>
            <a:pPr lvl="1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Parse the current camera image</a:t>
            </a:r>
          </a:p>
          <a:p>
            <a:pPr lvl="1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Locate the gripper</a:t>
            </a:r>
          </a:p>
          <a:p>
            <a:pPr lvl="1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whether moving the gripper according to </a:t>
            </a:r>
            <a:r>
              <a:rPr lang="en-US" sz="20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baseline="-250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will put it in a position where closing the fingers will pick up an object.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complex spatial reasoning task that requires these abilities : </a:t>
            </a:r>
          </a:p>
          <a:p>
            <a:pPr lvl="1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parse the geometry of the scene</a:t>
            </a:r>
          </a:p>
          <a:p>
            <a:pPr lvl="1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Ability to interpret material properties and spatial relationships between objects which strongly affects the success of a given grasp.</a:t>
            </a:r>
          </a:p>
        </p:txBody>
      </p:sp>
    </p:spTree>
    <p:extLst>
      <p:ext uri="{BB962C8B-B14F-4D97-AF65-F5344CB8AC3E}">
        <p14:creationId xmlns:p14="http://schemas.microsoft.com/office/powerpoint/2010/main" val="14564694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CF33E4-C28D-4144-AF71-E7D9089FD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CNN -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061D61D-788D-40F0-BA76-5613B972D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6075877" cy="402336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Data for training CNN is obtained by attempting grasps using real physical robots.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Each grasp consists of </a:t>
            </a:r>
            <a:r>
              <a:rPr lang="en-US" dirty="0">
                <a:solidFill>
                  <a:srgbClr val="C00000"/>
                </a:solidFill>
              </a:rPr>
              <a:t>T time steps  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At each time step the robot records the current image </a:t>
            </a:r>
            <a:endParaRPr lang="en-US" dirty="0"/>
          </a:p>
          <a:p>
            <a:r>
              <a:rPr lang="en-US" dirty="0">
                <a:solidFill>
                  <a:schemeClr val="tx1"/>
                </a:solidFill>
              </a:rPr>
              <a:t> and the current pose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The robot then chooses the direction along which to move the gripper.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At time step T, the robot closes the gripper and evaluates the success of the grasp producing label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Each grasp results in T samples  denoted  </a:t>
            </a:r>
            <a:endParaRPr lang="en-US" dirty="0">
              <a:solidFill>
                <a:srgbClr val="C0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1687E809-044F-4128-B4B9-9905BE0A2B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7078" y="3063389"/>
            <a:ext cx="393734" cy="365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B0F7676-DD3F-4AA3-B849-B615A3E232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5808" y="3457851"/>
            <a:ext cx="393734" cy="3796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AB9F4AA-4982-4B30-BF11-DD03DFD84F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6055" y="4929168"/>
            <a:ext cx="282096" cy="3590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03ECC7C-B75D-47CB-A740-A43D0F09B4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8433" y="1845734"/>
            <a:ext cx="3726503" cy="4183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BB94291C-1CCF-4B02-BA55-00764A3E81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9226" y="5396570"/>
            <a:ext cx="1705392" cy="359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845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F48AD26-6752-4E82-8F2D-14FEDB2EE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CNN - Architecture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xmlns="" id="{A2CDACC8-1C8C-463F-A2CD-F08AE93FBC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6315" y="2112494"/>
            <a:ext cx="7559695" cy="3490262"/>
          </a:xfrm>
        </p:spPr>
      </p:pic>
    </p:spTree>
    <p:extLst>
      <p:ext uri="{BB962C8B-B14F-4D97-AF65-F5344CB8AC3E}">
        <p14:creationId xmlns:p14="http://schemas.microsoft.com/office/powerpoint/2010/main" val="1890503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EF0A29C-777A-4001-AA83-6BFC12C3A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Continuous </a:t>
            </a:r>
            <a:r>
              <a:rPr lang="en-US" dirty="0" err="1"/>
              <a:t>Servoing</a:t>
            </a:r>
            <a:r>
              <a:rPr lang="en-US" dirty="0"/>
              <a:t> - Sampling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3162887-1B6C-488E-9DCC-E1842F04FE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The </a:t>
            </a:r>
            <a:r>
              <a:rPr lang="en-US" dirty="0" err="1"/>
              <a:t>servoing</a:t>
            </a:r>
            <a:r>
              <a:rPr lang="en-US" dirty="0"/>
              <a:t> mechanism uses the grasp prediction network to choose the motor commands for the robot that will maximize the probability of a success grasp.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Perform inference in order to determine the motor command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dirty="0"/>
              <a:t> given an Image </a:t>
            </a:r>
            <a:r>
              <a:rPr lang="en-US" dirty="0">
                <a:solidFill>
                  <a:srgbClr val="C00000"/>
                </a:solidFill>
              </a:rPr>
              <a:t>I</a:t>
            </a:r>
            <a:r>
              <a:rPr lang="en-US" baseline="-25000" dirty="0">
                <a:solidFill>
                  <a:srgbClr val="C00000"/>
                </a:solidFill>
              </a:rPr>
              <a:t>t</a:t>
            </a:r>
            <a:endParaRPr lang="en-US" dirty="0">
              <a:solidFill>
                <a:srgbClr val="C0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Approach 1 – Randomly sample a set of candidate motor commands 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dirty="0"/>
              <a:t> and then evaluate </a:t>
            </a:r>
            <a:r>
              <a:rPr lang="en-US" dirty="0">
                <a:solidFill>
                  <a:srgbClr val="C00000"/>
                </a:solidFill>
              </a:rPr>
              <a:t>g(</a:t>
            </a:r>
            <a:r>
              <a:rPr lang="en-US" dirty="0" err="1">
                <a:solidFill>
                  <a:srgbClr val="C00000"/>
                </a:solidFill>
              </a:rPr>
              <a:t>I</a:t>
            </a:r>
            <a:r>
              <a:rPr lang="en-US" baseline="-25000" dirty="0" err="1">
                <a:solidFill>
                  <a:srgbClr val="C00000"/>
                </a:solidFill>
              </a:rPr>
              <a:t>t</a:t>
            </a:r>
            <a:r>
              <a:rPr lang="en-US" dirty="0" err="1">
                <a:solidFill>
                  <a:srgbClr val="C00000"/>
                </a:solidFill>
              </a:rPr>
              <a:t>,</a:t>
            </a:r>
            <a:r>
              <a:rPr lang="en-US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baseline="-250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dirty="0">
                <a:solidFill>
                  <a:srgbClr val="C00000"/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Approach 2 – Optimization using Cross-Entropy Method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CEM – Derivative free optimization algorithm that samples a batch pf N values at each iteration, fits a Gaussian distribution to M&lt;N of these samples and then samples a new batch of N from this distribution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N=64, M=6, 3 iterations</a:t>
            </a:r>
          </a:p>
        </p:txBody>
      </p:sp>
    </p:spTree>
    <p:extLst>
      <p:ext uri="{BB962C8B-B14F-4D97-AF65-F5344CB8AC3E}">
        <p14:creationId xmlns:p14="http://schemas.microsoft.com/office/powerpoint/2010/main" val="3773645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66CA0A8-1B3D-4E2D-9667-5F5878063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Continuous </a:t>
            </a:r>
            <a:r>
              <a:rPr lang="en-US" dirty="0" err="1"/>
              <a:t>Servoing</a:t>
            </a:r>
            <a:r>
              <a:rPr lang="en-US" dirty="0"/>
              <a:t> - Algorithm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176452BC-1C7D-40F6-B927-533F9D8447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44179" y="2219416"/>
            <a:ext cx="4791869" cy="256564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13215D7-40A1-4219-895E-4794A8BA4328}"/>
              </a:ext>
            </a:extLst>
          </p:cNvPr>
          <p:cNvSpPr txBox="1"/>
          <p:nvPr/>
        </p:nvSpPr>
        <p:spPr>
          <a:xfrm>
            <a:off x="710214" y="2219417"/>
            <a:ext cx="653396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US" dirty="0"/>
              <a:t>The predicted grasp success produced by the network can be used to inform a heuristic for raising and lowering the gripper, choose when to stop moving and attempt a grasp</a:t>
            </a:r>
          </a:p>
          <a:p>
            <a:pPr>
              <a:buClr>
                <a:schemeClr val="accent1"/>
              </a:buClr>
            </a:pPr>
            <a:endParaRPr lang="en-US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US" dirty="0"/>
              <a:t>Heuristic 1 – Close the gripper whenever the network predicts that 		 where Ø means no motion, will succeed with at least 90% of the probability of success for </a:t>
            </a:r>
          </a:p>
          <a:p>
            <a:pPr>
              <a:buClr>
                <a:schemeClr val="accent1"/>
              </a:buClr>
            </a:pPr>
            <a:endParaRPr lang="en-US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US" dirty="0"/>
              <a:t>Heuristic 2 – Raise the gripper off the table when              has a probability of success that is less than 50% of </a:t>
            </a:r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BF2377C-916B-46C6-BB9C-9314008CC6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360" y="3600122"/>
            <a:ext cx="605659" cy="34439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59E009C2-F4A9-4CB5-88E1-03B310253F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5482" y="3912029"/>
            <a:ext cx="349975" cy="3370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D0978C03-4903-4008-BD93-9C4A50D142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7826" y="4454842"/>
            <a:ext cx="580734" cy="3302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8EAECA9E-5426-4899-AC12-AB5BBFF736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7851" y="4724559"/>
            <a:ext cx="349975" cy="337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178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D7E611-31CC-448F-921A-35D42A710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 Collection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AE238F30-C7C4-4F4C-ACA8-4C1F00AC13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7280" y="2007747"/>
            <a:ext cx="4404667" cy="360294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E002C79-21DE-446A-996A-593759EC9BF1}"/>
              </a:ext>
            </a:extLst>
          </p:cNvPr>
          <p:cNvSpPr txBox="1"/>
          <p:nvPr/>
        </p:nvSpPr>
        <p:spPr>
          <a:xfrm>
            <a:off x="5974672" y="2007747"/>
            <a:ext cx="52910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US" dirty="0"/>
              <a:t>Parallelized data collection across up to 14 separate robots.</a:t>
            </a:r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US" dirty="0"/>
              <a:t>800,000 Grasp attempts over the course of 2 months without any manual annotation or supervision</a:t>
            </a:r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US" dirty="0"/>
              <a:t>Started with random motor command selection and T=2</a:t>
            </a:r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US" dirty="0"/>
              <a:t>For random motor commands 10%-30% success rate</a:t>
            </a:r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US" dirty="0"/>
              <a:t>Half of the dataset collected using random grasps and the rest used the latest network fitted for the data so far</a:t>
            </a:r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US" dirty="0"/>
              <a:t>Network updated 4 times, T increased from 2 to 10</a:t>
            </a:r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Ø"/>
            </a:pPr>
            <a:r>
              <a:rPr lang="en-US" dirty="0"/>
              <a:t>Success of the grasp? 1cm between fingers and drop test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6795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A9B16E-1F4E-49BF-B7E2-0E89CF6F3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Large Scale Data Collection</a:t>
            </a:r>
          </a:p>
        </p:txBody>
      </p:sp>
      <p:pic>
        <p:nvPicPr>
          <p:cNvPr id="4" name="Large-scale data collection with an array of robots">
            <a:hlinkClick r:id="" action="ppaction://media"/>
            <a:extLst>
              <a:ext uri="{FF2B5EF4-FFF2-40B4-BE49-F238E27FC236}">
                <a16:creationId xmlns:a16="http://schemas.microsoft.com/office/drawing/2014/main" xmlns="" id="{FE37AB03-BA79-4DC4-BA10-F1219FE3AA31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51113" y="1846263"/>
            <a:ext cx="7150100" cy="4022725"/>
          </a:xfrm>
        </p:spPr>
      </p:pic>
    </p:spTree>
    <p:extLst>
      <p:ext uri="{BB962C8B-B14F-4D97-AF65-F5344CB8AC3E}">
        <p14:creationId xmlns:p14="http://schemas.microsoft.com/office/powerpoint/2010/main" val="93543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1457EA-8B73-47F3-80EB-8B7B09DD9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Experiments </a:t>
            </a:r>
          </a:p>
        </p:txBody>
      </p:sp>
      <p:pic>
        <p:nvPicPr>
          <p:cNvPr id="4" name="Learning hand-eye coordination for robotic grasping">
            <a:hlinkClick r:id="" action="ppaction://media"/>
            <a:extLst>
              <a:ext uri="{FF2B5EF4-FFF2-40B4-BE49-F238E27FC236}">
                <a16:creationId xmlns:a16="http://schemas.microsoft.com/office/drawing/2014/main" xmlns="" id="{C359C147-A20E-4C6F-89BB-491419378DF3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51113" y="1846263"/>
            <a:ext cx="7150100" cy="4022725"/>
          </a:xfrm>
        </p:spPr>
      </p:pic>
    </p:spTree>
    <p:extLst>
      <p:ext uri="{BB962C8B-B14F-4D97-AF65-F5344CB8AC3E}">
        <p14:creationId xmlns:p14="http://schemas.microsoft.com/office/powerpoint/2010/main" val="50581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9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2D452B-98A6-4D43-96D7-48928FDB1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Experiments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E4C65EB-563F-47B0-AEBE-385B6DC00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4895147" cy="4023360"/>
          </a:xfrm>
        </p:spPr>
        <p:txBody>
          <a:bodyPr>
            <a:normAutofit/>
          </a:bodyPr>
          <a:lstStyle/>
          <a:p>
            <a:r>
              <a:rPr lang="en-US" dirty="0"/>
              <a:t>Questions –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Does continuous </a:t>
            </a:r>
            <a:r>
              <a:rPr lang="en-US" dirty="0" err="1"/>
              <a:t>servoing</a:t>
            </a:r>
            <a:r>
              <a:rPr lang="en-US" dirty="0"/>
              <a:t> significantly improve grasping accuracy and success rate?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How well does this approach perform compared to other approaches?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Open loop method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Random Baseline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Hand-Engineered grasping system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5053907-5860-46EB-997A-12DE77813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9574" y="1845734"/>
            <a:ext cx="4711081" cy="4172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5342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DEE5155-1A42-4ACE-B565-CAD4BA79B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Improved Grasp Success rate</a:t>
            </a:r>
          </a:p>
        </p:txBody>
      </p:sp>
      <p:pic>
        <p:nvPicPr>
          <p:cNvPr id="4" name="Continuous visual feedback improves grasp success rate">
            <a:hlinkClick r:id="" action="ppaction://media"/>
            <a:extLst>
              <a:ext uri="{FF2B5EF4-FFF2-40B4-BE49-F238E27FC236}">
                <a16:creationId xmlns:a16="http://schemas.microsoft.com/office/drawing/2014/main" xmlns="" id="{4CC6C39D-602C-475E-ABB2-3468E67AEA5A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51113" y="1846263"/>
            <a:ext cx="7150100" cy="4022725"/>
          </a:xfrm>
        </p:spPr>
      </p:pic>
    </p:spTree>
    <p:extLst>
      <p:ext uri="{BB962C8B-B14F-4D97-AF65-F5344CB8AC3E}">
        <p14:creationId xmlns:p14="http://schemas.microsoft.com/office/powerpoint/2010/main" val="804704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08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3F8AE10-6FBF-4D3F-BFA2-CF27A1D76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Reinforcement Learning?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93B7AE-2BD3-47CB-88D0-DC5BDA4A31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Relationship between training the grasp prediction network and reinforcement learning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When T=2, only 1 decision is made by the </a:t>
            </a:r>
            <a:r>
              <a:rPr lang="en-US" dirty="0" err="1"/>
              <a:t>servoing</a:t>
            </a:r>
            <a:r>
              <a:rPr lang="en-US" dirty="0"/>
              <a:t> mechanism, the grasp network can be considered as an approximation of Q-function for the policy defined by the </a:t>
            </a:r>
            <a:r>
              <a:rPr lang="en-US" dirty="0" err="1"/>
              <a:t>servoing</a:t>
            </a:r>
            <a:r>
              <a:rPr lang="en-US" dirty="0"/>
              <a:t> mechanism f(I</a:t>
            </a:r>
            <a:r>
              <a:rPr lang="en-US" baseline="-25000" dirty="0"/>
              <a:t>t</a:t>
            </a:r>
            <a:r>
              <a:rPr lang="en-US" dirty="0"/>
              <a:t>) and a reward function that is 1 when the grasp succeeds and 0 otherwise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Refitting grasp network – Q iteration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What happens when T&gt;2 – Final probability of success from [I(t),p(t+1)-p(t)]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Assumption that actions induce a transitive relation between states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Combine with standard RL formulations that consider effects of intermediate actions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Enable the robot to perform </a:t>
            </a:r>
            <a:r>
              <a:rPr lang="en-US" dirty="0" err="1"/>
              <a:t>nonprehensile</a:t>
            </a:r>
            <a:r>
              <a:rPr lang="en-US" dirty="0"/>
              <a:t> manipulations to intentionally reorient and reposition objects prior to grasping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477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81495EB-D096-47BB-8B26-D4EC10A9A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3C629A2-B0A2-4749-8733-5D0660201B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8710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3206</TotalTime>
  <Words>937</Words>
  <Application>Microsoft Office PowerPoint</Application>
  <PresentationFormat>Widescreen</PresentationFormat>
  <Paragraphs>104</Paragraphs>
  <Slides>18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Wingdings</vt:lpstr>
      <vt:lpstr>Wingdings 3</vt:lpstr>
      <vt:lpstr>Office Theme</vt:lpstr>
      <vt:lpstr>Retrospect</vt:lpstr>
      <vt:lpstr>Learning hand-eye co-ordination for robotic grasping</vt:lpstr>
      <vt:lpstr>Outline</vt:lpstr>
      <vt:lpstr>Introduction</vt:lpstr>
      <vt:lpstr>Related Work</vt:lpstr>
      <vt:lpstr>Procedure</vt:lpstr>
      <vt:lpstr>PowerPoint Presentation</vt:lpstr>
      <vt:lpstr>Grasp Success Prediction with CNN</vt:lpstr>
      <vt:lpstr>CNN - Data</vt:lpstr>
      <vt:lpstr>CNN - Architecture</vt:lpstr>
      <vt:lpstr>Continuous Servoing - Sampling</vt:lpstr>
      <vt:lpstr>Continuous Servoing - Algorithm</vt:lpstr>
      <vt:lpstr>Data Collection</vt:lpstr>
      <vt:lpstr>Large Scale Data Collection</vt:lpstr>
      <vt:lpstr>Experiments </vt:lpstr>
      <vt:lpstr>Experiments</vt:lpstr>
      <vt:lpstr>Improved Grasp Success rate</vt:lpstr>
      <vt:lpstr>Reinforcement Learning?</vt:lpstr>
      <vt:lpstr>Questions?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hand-eye co-ordination for robotic grasping</dc:title>
  <dc:creator>SHIVANI GHATGE</dc:creator>
  <cp:lastModifiedBy>Peter Allen</cp:lastModifiedBy>
  <cp:revision>4</cp:revision>
  <cp:lastPrinted>2019-02-26T07:33:25Z</cp:lastPrinted>
  <dcterms:created xsi:type="dcterms:W3CDTF">2019-02-19T08:45:22Z</dcterms:created>
  <dcterms:modified xsi:type="dcterms:W3CDTF">2019-02-26T15:56:30Z</dcterms:modified>
</cp:coreProperties>
</file>