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sldIdLst>
    <p:sldId id="257" r:id="rId2"/>
    <p:sldId id="313" r:id="rId3"/>
    <p:sldId id="258" r:id="rId4"/>
    <p:sldId id="259" r:id="rId5"/>
    <p:sldId id="411" r:id="rId6"/>
    <p:sldId id="412" r:id="rId7"/>
    <p:sldId id="263" r:id="rId8"/>
    <p:sldId id="264" r:id="rId9"/>
    <p:sldId id="260" r:id="rId10"/>
    <p:sldId id="261" r:id="rId11"/>
    <p:sldId id="383" r:id="rId12"/>
    <p:sldId id="271" r:id="rId13"/>
    <p:sldId id="418" r:id="rId14"/>
    <p:sldId id="420" r:id="rId15"/>
    <p:sldId id="419" r:id="rId16"/>
    <p:sldId id="421" r:id="rId17"/>
    <p:sldId id="422" r:id="rId18"/>
    <p:sldId id="386" r:id="rId19"/>
    <p:sldId id="392" r:id="rId20"/>
    <p:sldId id="276" r:id="rId21"/>
    <p:sldId id="394" r:id="rId22"/>
    <p:sldId id="393" r:id="rId23"/>
    <p:sldId id="387" r:id="rId24"/>
    <p:sldId id="388" r:id="rId25"/>
    <p:sldId id="389" r:id="rId26"/>
    <p:sldId id="390" r:id="rId27"/>
    <p:sldId id="391" r:id="rId28"/>
    <p:sldId id="266" r:id="rId29"/>
    <p:sldId id="403" r:id="rId30"/>
    <p:sldId id="329" r:id="rId31"/>
    <p:sldId id="404" r:id="rId32"/>
    <p:sldId id="405" r:id="rId33"/>
    <p:sldId id="408" r:id="rId34"/>
    <p:sldId id="406" r:id="rId35"/>
    <p:sldId id="410" r:id="rId36"/>
    <p:sldId id="283" r:id="rId37"/>
    <p:sldId id="285" r:id="rId38"/>
    <p:sldId id="284" r:id="rId39"/>
    <p:sldId id="286" r:id="rId40"/>
    <p:sldId id="409" r:id="rId41"/>
    <p:sldId id="346" r:id="rId42"/>
    <p:sldId id="347"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60" r:id="rId56"/>
    <p:sldId id="361" r:id="rId57"/>
    <p:sldId id="362" r:id="rId58"/>
    <p:sldId id="363" r:id="rId59"/>
    <p:sldId id="364" r:id="rId60"/>
    <p:sldId id="365" r:id="rId61"/>
    <p:sldId id="366" r:id="rId62"/>
    <p:sldId id="367" r:id="rId63"/>
    <p:sldId id="368" r:id="rId64"/>
    <p:sldId id="369" r:id="rId65"/>
    <p:sldId id="370" r:id="rId66"/>
    <p:sldId id="371" r:id="rId67"/>
    <p:sldId id="372" r:id="rId68"/>
    <p:sldId id="373" r:id="rId69"/>
    <p:sldId id="374" r:id="rId70"/>
    <p:sldId id="375" r:id="rId71"/>
    <p:sldId id="376"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9122" autoAdjust="0"/>
  </p:normalViewPr>
  <p:slideViewPr>
    <p:cSldViewPr snapToGrid="0" snapToObjects="1">
      <p:cViewPr varScale="1">
        <p:scale>
          <a:sx n="79" d="100"/>
          <a:sy n="79" d="100"/>
        </p:scale>
        <p:origin x="-192"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3E79FF-01BA-5D48-8FB4-91D723A433A5}" type="datetimeFigureOut">
              <a:rPr lang="en-US" smtClean="0"/>
              <a:t>8/18/14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038302-14C2-7545-B55B-653A547C50B8}" type="slidenum">
              <a:rPr lang="en-US" smtClean="0"/>
              <a:t>‹#›</a:t>
            </a:fld>
            <a:endParaRPr lang="en-US"/>
          </a:p>
        </p:txBody>
      </p:sp>
    </p:spTree>
    <p:extLst>
      <p:ext uri="{BB962C8B-B14F-4D97-AF65-F5344CB8AC3E}">
        <p14:creationId xmlns:p14="http://schemas.microsoft.com/office/powerpoint/2010/main" val="8899148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4195" name="Rectangle 3"/>
          <p:cNvSpPr>
            <a:spLocks noGrp="1" noChangeArrowheads="1"/>
          </p:cNvSpPr>
          <p:nvPr>
            <p:ph type="body" idx="1"/>
          </p:nvPr>
        </p:nvSpPr>
        <p:spPr/>
        <p:txBody>
          <a:bodyPr lIns="89999" tIns="45001" rIns="89999" bIns="45001"/>
          <a:lstStyle/>
          <a:p>
            <a:pPr>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2707" name="Rectangle 3"/>
          <p:cNvSpPr>
            <a:spLocks noGrp="1" noChangeArrowheads="1"/>
          </p:cNvSpPr>
          <p:nvPr>
            <p:ph type="body" idx="1"/>
          </p:nvPr>
        </p:nvSpPr>
        <p:spPr/>
        <p:txBody>
          <a:bodyPr/>
          <a:lstStyle/>
          <a:p>
            <a:pPr>
              <a:defRPr/>
            </a:pPr>
            <a:r>
              <a:rPr lang="en-US" smtClean="0">
                <a:cs typeface="+mn-cs"/>
              </a:rPr>
              <a:t>Here is a perl program on the website to print the lyrics.  I actually compiled and ran this program. It does print out the lyrics!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3731" name="Rectangle 3"/>
          <p:cNvSpPr>
            <a:spLocks noGrp="1" noChangeArrowheads="1"/>
          </p:cNvSpPr>
          <p:nvPr>
            <p:ph type="body" idx="1"/>
          </p:nvPr>
        </p:nvSpPr>
        <p:spPr/>
        <p:txBody>
          <a:bodyPr/>
          <a:lstStyle/>
          <a:p>
            <a:pPr>
              <a:defRPr/>
            </a:pPr>
            <a:r>
              <a:rPr lang="en-US" smtClean="0">
                <a:cs typeface="+mn-cs"/>
              </a:rPr>
              <a:t>And here is a program in the Whitespace language to print out the lyrics.  The Whitespace language only uses blanks, tabs and linefeeds as input characters.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9875" name="Rectangle 3"/>
          <p:cNvSpPr>
            <a:spLocks noGrp="1" noChangeArrowheads="1"/>
          </p:cNvSpPr>
          <p:nvPr>
            <p:ph type="body" idx="1"/>
          </p:nvPr>
        </p:nvSpPr>
        <p:spPr/>
        <p:txBody>
          <a:bodyPr/>
          <a:lstStyle/>
          <a:p>
            <a:pPr>
              <a:defRPr/>
            </a:pPr>
            <a:r>
              <a:rPr lang="en-US" smtClean="0">
                <a:cs typeface="+mn-cs"/>
              </a:rPr>
              <a:t>In a recent talk at Columbia, Jeannette Wing liked my definition and improved it by making the human element explicit.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7488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0899" name="Rectangle 3"/>
          <p:cNvSpPr>
            <a:spLocks noGrp="1" noChangeArrowheads="1"/>
          </p:cNvSpPr>
          <p:nvPr>
            <p:ph type="body" idx="1"/>
          </p:nvPr>
        </p:nvSpPr>
        <p:spPr/>
        <p:txBody>
          <a:bodyPr/>
          <a:lstStyle/>
          <a:p>
            <a:pPr>
              <a:defRPr/>
            </a:pPr>
            <a:r>
              <a:rPr lang="en-US" smtClean="0">
                <a:cs typeface="+mn-cs"/>
              </a:rPr>
              <a:t>Programming languages are usually designed around some model of computation.  Here are some of the most important ones.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1923" name="Rectangle 3"/>
          <p:cNvSpPr>
            <a:spLocks noGrp="1" noChangeArrowheads="1"/>
          </p:cNvSpPr>
          <p:nvPr>
            <p:ph type="body" idx="1"/>
          </p:nvPr>
        </p:nvSpPr>
        <p:spPr/>
        <p:txBody>
          <a:bodyPr/>
          <a:lstStyle/>
          <a:p>
            <a:pPr>
              <a:defRPr/>
            </a:pPr>
            <a:r>
              <a:rPr lang="en-US" smtClean="0">
                <a:cs typeface="+mn-cs"/>
              </a:rPr>
              <a:t>A long time ago when I was at Bell Labs I with Brian Kernighan and Peter Weinberger developed a little language for processing data that got to be known as AWK. AWK uses a pattern-action model of computation. An AWK program is of a sequence of pattern-action statements. The program reads the input a line at a time. A line is scanned for each pattern in the program, and for each pattern that matches, the associated action is executed.</a:t>
            </a:r>
          </a:p>
          <a:p>
            <a:pPr>
              <a:defRPr/>
            </a:pPr>
            <a:r>
              <a:rPr lang="en-US" smtClean="0">
                <a:cs typeface="+mn-cs"/>
              </a:rPr>
              <a:t>Here is a two-line AWK program that reads a sequence of name-value pairs and for each name accummates the total value.</a:t>
            </a:r>
          </a:p>
          <a:p>
            <a:pPr>
              <a:defRPr/>
            </a:pPr>
            <a:r>
              <a:rPr lang="en-US" smtClean="0">
                <a:cs typeface="+mn-cs"/>
              </a:rPr>
              <a:t>AWK became a utility on the UNIX operating system that was developed in the research center at Bell Labs where we worked. It soon became one of the ten most popular programs on UNIX because people could easily learn the language and one of the most common initial uses of it was to transform the output of one Unix program into a form so that it could be piped into another program.</a:t>
            </a:r>
          </a:p>
          <a:p>
            <a:pPr>
              <a:defRPr/>
            </a:pPr>
            <a:r>
              <a:rPr lang="en-US" smtClean="0">
                <a:cs typeface="+mn-cs"/>
              </a:rPr>
              <a:t>AWK was inspired by the Unix program grep, and it provided inspiration for Larry Wall to develop the Perl programming language.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2947" name="Rectangle 3"/>
          <p:cNvSpPr>
            <a:spLocks noGrp="1" noChangeArrowheads="1"/>
          </p:cNvSpPr>
          <p:nvPr>
            <p:ph type="body" idx="1"/>
          </p:nvPr>
        </p:nvSpPr>
        <p:spPr/>
        <p:txBody>
          <a:bodyPr/>
          <a:lstStyle/>
          <a:p>
            <a:pPr>
              <a:defRPr/>
            </a:pPr>
            <a:r>
              <a:rPr lang="en-US" smtClean="0">
                <a:cs typeface="+mn-cs"/>
              </a:rPr>
              <a:t>Another feature of AWK is that it used theory to do the pattern matching. At that time I was interested in efficient string matching algorithms and I incorporated one of my regular expression pattern matching algorithms into AWK. I was strongly influenced by Donald Knuth</a:t>
            </a:r>
            <a:r>
              <a:rPr lang="ja-JP" altLang="en-US" smtClean="0">
                <a:latin typeface="Arial"/>
                <a:cs typeface="+mn-cs"/>
              </a:rPr>
              <a:t>’</a:t>
            </a:r>
            <a:r>
              <a:rPr lang="en-US" smtClean="0">
                <a:cs typeface="+mn-cs"/>
              </a:rPr>
              <a:t>s dictum that </a:t>
            </a:r>
            <a:r>
              <a:rPr lang="ja-JP" altLang="en-US" smtClean="0">
                <a:latin typeface="Arial"/>
                <a:cs typeface="+mn-cs"/>
              </a:rPr>
              <a:t>“</a:t>
            </a:r>
            <a:r>
              <a:rPr lang="en-US" smtClean="0">
                <a:cs typeface="+mn-cs"/>
              </a:rPr>
              <a:t>the best theory is inspired by practice and the best practice is inspired by theory.</a:t>
            </a:r>
            <a:r>
              <a:rPr lang="ja-JP" altLang="en-US" smtClean="0">
                <a:latin typeface="Arial"/>
                <a:cs typeface="+mn-cs"/>
              </a:rPr>
              <a:t>”</a:t>
            </a:r>
            <a:r>
              <a:rPr lang="en-US" smtClean="0">
                <a:cs typeface="+mn-cs"/>
              </a:rPr>
              <a:t> It</a:t>
            </a:r>
            <a:r>
              <a:rPr lang="ja-JP" altLang="en-US" smtClean="0">
                <a:latin typeface="Arial"/>
                <a:cs typeface="+mn-cs"/>
              </a:rPr>
              <a:t>’</a:t>
            </a:r>
            <a:r>
              <a:rPr lang="en-US" smtClean="0">
                <a:cs typeface="+mn-cs"/>
              </a:rPr>
              <a:t>s unfortunate that Larry Wall who created Perl was not so inclined.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038302-14C2-7545-B55B-653A547C50B8}" type="slidenum">
              <a:rPr lang="en-US" smtClean="0"/>
              <a:t>36</a:t>
            </a:fld>
            <a:endParaRPr lang="en-US"/>
          </a:p>
        </p:txBody>
      </p:sp>
    </p:spTree>
    <p:extLst>
      <p:ext uri="{BB962C8B-B14F-4D97-AF65-F5344CB8AC3E}">
        <p14:creationId xmlns:p14="http://schemas.microsoft.com/office/powerpoint/2010/main" val="170677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7587" name="Rectangle 3"/>
          <p:cNvSpPr>
            <a:spLocks noGrp="1" noChangeArrowheads="1"/>
          </p:cNvSpPr>
          <p:nvPr>
            <p:ph type="body" idx="1"/>
          </p:nvPr>
        </p:nvSpPr>
        <p:spPr/>
        <p:txBody>
          <a:bodyPr/>
          <a:lstStyle/>
          <a:p>
            <a:pPr>
              <a:defRPr/>
            </a:pPr>
            <a:r>
              <a:rPr lang="en-US" smtClean="0">
                <a:cs typeface="+mn-cs"/>
              </a:rPr>
              <a:t>Why programming language design? Well it</a:t>
            </a:r>
            <a:r>
              <a:rPr lang="ja-JP" altLang="en-US" smtClean="0">
                <a:latin typeface="Arial"/>
                <a:cs typeface="+mn-cs"/>
              </a:rPr>
              <a:t>’</a:t>
            </a:r>
            <a:r>
              <a:rPr lang="en-US" smtClean="0">
                <a:cs typeface="+mn-cs"/>
              </a:rPr>
              <a:t>s because of software. Here is the first of  three questions I use to begin by PL&amp;C course at Columbia.</a:t>
            </a:r>
          </a:p>
          <a:p>
            <a:pPr>
              <a:defRPr/>
            </a:pPr>
            <a:r>
              <a:rPr lang="en-US" smtClean="0">
                <a:cs typeface="+mn-cs"/>
              </a:rPr>
              <a:t>Bottom line: very few people appreciate the importance of software in the world today, how much money has been invested in software, and how fragile our software legacy base 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8611" name="Rectangle 3"/>
          <p:cNvSpPr>
            <a:spLocks noGrp="1" noChangeArrowheads="1"/>
          </p:cNvSpPr>
          <p:nvPr>
            <p:ph type="body" idx="1"/>
          </p:nvPr>
        </p:nvSpPr>
        <p:spPr/>
        <p:txBody>
          <a:bodyPr/>
          <a:lstStyle/>
          <a:p>
            <a:pPr>
              <a:defRPr/>
            </a:pPr>
            <a:r>
              <a:rPr lang="en-US" dirty="0" smtClean="0">
                <a:cs typeface="+mn-cs"/>
              </a:rPr>
              <a:t>Since all software systems are written in a programming language, let</a:t>
            </a:r>
            <a:r>
              <a:rPr lang="ja-JP" altLang="en-US" dirty="0" smtClean="0">
                <a:latin typeface="Arial"/>
                <a:cs typeface="+mn-cs"/>
              </a:rPr>
              <a:t>’</a:t>
            </a:r>
            <a:r>
              <a:rPr lang="en-US" dirty="0" smtClean="0">
                <a:cs typeface="+mn-cs"/>
              </a:rPr>
              <a:t>s look at how programming languages have changed over the last forty years. Here are a </a:t>
            </a:r>
            <a:r>
              <a:rPr lang="en-US" smtClean="0">
                <a:cs typeface="+mn-cs"/>
              </a:rPr>
              <a:t>variety of programming </a:t>
            </a:r>
            <a:r>
              <a:rPr lang="en-US" dirty="0" smtClean="0">
                <a:cs typeface="+mn-cs"/>
              </a:rPr>
              <a:t>l</a:t>
            </a:r>
            <a:r>
              <a:rPr lang="en-US" smtClean="0">
                <a:cs typeface="+mn-cs"/>
              </a:rPr>
              <a:t>anguage </a:t>
            </a:r>
            <a:r>
              <a:rPr lang="en-US" dirty="0" smtClean="0">
                <a:cs typeface="+mn-cs"/>
              </a:rPr>
              <a:t>indexes for 2014. Although the popular languages have changed, there is still a lot of software being developed and maintained today with the old languages like Fortran and Cobol.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4755" name="Rectangle 3"/>
          <p:cNvSpPr>
            <a:spLocks noGrp="1" noChangeArrowheads="1"/>
          </p:cNvSpPr>
          <p:nvPr>
            <p:ph type="body" idx="1"/>
          </p:nvPr>
        </p:nvSpPr>
        <p:spPr/>
        <p:txBody>
          <a:bodyPr/>
          <a:lstStyle/>
          <a:p>
            <a:pPr>
              <a:defRPr/>
            </a:pPr>
            <a:r>
              <a:rPr lang="en-US" smtClean="0">
                <a:cs typeface="+mn-cs"/>
              </a:rPr>
              <a:t>New languages are being created regularly.  Even the existing languages like C and Java undergo substantial revisions with each new version. There are several  powerful  forces driving these changes.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6803" name="Rectangle 3"/>
          <p:cNvSpPr>
            <a:spLocks noGrp="1" noChangeArrowheads="1"/>
          </p:cNvSpPr>
          <p:nvPr>
            <p:ph type="body" idx="1"/>
          </p:nvPr>
        </p:nvSpPr>
        <p:spPr/>
        <p:txBody>
          <a:bodyPr/>
          <a:lstStyle/>
          <a:p>
            <a:pPr>
              <a:defRPr/>
            </a:pPr>
            <a:r>
              <a:rPr lang="en-US" smtClean="0">
                <a:cs typeface="+mn-cs"/>
              </a:rPr>
              <a:t>Another very popular new language for developing web applications is Ruby. You can think of it as a pure OO replacement for Perl.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5779" name="Rectangle 3"/>
          <p:cNvSpPr>
            <a:spLocks noGrp="1" noChangeArrowheads="1"/>
          </p:cNvSpPr>
          <p:nvPr>
            <p:ph type="body" idx="1"/>
          </p:nvPr>
        </p:nvSpPr>
        <p:spPr/>
        <p:txBody>
          <a:bodyPr/>
          <a:lstStyle/>
          <a:p>
            <a:pPr>
              <a:defRPr/>
            </a:pPr>
            <a:r>
              <a:rPr lang="en-US" smtClean="0">
                <a:cs typeface="+mn-cs"/>
              </a:rPr>
              <a:t>One of the much talked about new languages of the last two decades is Scala.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9635" name="Rectangle 3"/>
          <p:cNvSpPr>
            <a:spLocks noGrp="1" noChangeArrowheads="1"/>
          </p:cNvSpPr>
          <p:nvPr>
            <p:ph type="body" idx="1"/>
          </p:nvPr>
        </p:nvSpPr>
        <p:spPr/>
        <p:txBody>
          <a:bodyPr/>
          <a:lstStyle/>
          <a:p>
            <a:pPr>
              <a:defRPr/>
            </a:pPr>
            <a:r>
              <a:rPr lang="en-US" smtClean="0">
                <a:cs typeface="+mn-cs"/>
              </a:rPr>
              <a:t>There are as many programming languages in the world today as there are natural languages. There is  a website at Murdoch University in Australia that apparently  lists over 8000 programming languages. However, what</a:t>
            </a:r>
            <a:r>
              <a:rPr lang="ja-JP" altLang="en-US" smtClean="0">
                <a:latin typeface="Arial"/>
                <a:cs typeface="+mn-cs"/>
              </a:rPr>
              <a:t>’</a:t>
            </a:r>
            <a:r>
              <a:rPr lang="en-US" smtClean="0">
                <a:cs typeface="+mn-cs"/>
              </a:rPr>
              <a:t>s more fun is the website </a:t>
            </a:r>
            <a:r>
              <a:rPr lang="ja-JP" altLang="en-US" smtClean="0">
                <a:latin typeface="Arial"/>
                <a:cs typeface="+mn-cs"/>
              </a:rPr>
              <a:t>“</a:t>
            </a:r>
            <a:r>
              <a:rPr lang="en-US" smtClean="0">
                <a:cs typeface="+mn-cs"/>
              </a:rPr>
              <a:t>99 bottles of beer.</a:t>
            </a:r>
            <a:r>
              <a:rPr lang="ja-JP" altLang="en-US" smtClean="0">
                <a:latin typeface="Arial"/>
                <a:cs typeface="+mn-cs"/>
              </a:rPr>
              <a:t>”</a:t>
            </a: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0659" name="Rectangle 3"/>
          <p:cNvSpPr>
            <a:spLocks noGrp="1" noChangeArrowheads="1"/>
          </p:cNvSpPr>
          <p:nvPr>
            <p:ph type="body" idx="1"/>
          </p:nvPr>
        </p:nvSpPr>
        <p:spPr/>
        <p:txBody>
          <a:bodyPr/>
          <a:lstStyle/>
          <a:p>
            <a:pPr>
              <a:defRPr/>
            </a:pPr>
            <a:r>
              <a:rPr lang="en-US" smtClean="0">
                <a:cs typeface="+mn-cs"/>
              </a:rPr>
              <a:t>In case you are not familiar with song </a:t>
            </a:r>
            <a:r>
              <a:rPr lang="ja-JP" altLang="en-US" smtClean="0">
                <a:latin typeface="Arial"/>
                <a:cs typeface="+mn-cs"/>
              </a:rPr>
              <a:t>“</a:t>
            </a:r>
            <a:r>
              <a:rPr lang="en-US" smtClean="0">
                <a:cs typeface="+mn-cs"/>
              </a:rPr>
              <a:t>99 bottles of beer</a:t>
            </a:r>
            <a:r>
              <a:rPr lang="ja-JP" altLang="en-US" smtClean="0">
                <a:latin typeface="Arial"/>
                <a:cs typeface="+mn-cs"/>
              </a:rPr>
              <a:t>”</a:t>
            </a:r>
            <a:r>
              <a:rPr lang="en-US" smtClean="0">
                <a:cs typeface="+mn-cs"/>
              </a:rPr>
              <a:t> here are its lyrics. As you can see, it is a drinking song.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1683" name="Rectangle 3"/>
          <p:cNvSpPr>
            <a:spLocks noGrp="1" noChangeArrowheads="1"/>
          </p:cNvSpPr>
          <p:nvPr>
            <p:ph type="body" idx="1"/>
          </p:nvPr>
        </p:nvSpPr>
        <p:spPr/>
        <p:txBody>
          <a:bodyPr/>
          <a:lstStyle/>
          <a:p>
            <a:pPr>
              <a:defRPr/>
            </a:pPr>
            <a:r>
              <a:rPr lang="en-US" smtClean="0">
                <a:cs typeface="+mn-cs"/>
              </a:rPr>
              <a:t>On this website there is a program to print the lyrics of 99 bottles of beer in one of my favorite languages – AWK.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CF49A7-0D4B-FA45-882A-A0E45151897D}" type="datetimeFigureOut">
              <a:rPr lang="en-US" smtClean="0"/>
              <a:t>8/18/14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45459-8458-464F-99B9-63A614236088}" type="slidenum">
              <a:rPr lang="en-US" smtClean="0"/>
              <a:t>‹#›</a:t>
            </a:fld>
            <a:endParaRPr lang="en-US"/>
          </a:p>
        </p:txBody>
      </p:sp>
    </p:spTree>
    <p:extLst>
      <p:ext uri="{BB962C8B-B14F-4D97-AF65-F5344CB8AC3E}">
        <p14:creationId xmlns:p14="http://schemas.microsoft.com/office/powerpoint/2010/main" val="29414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F49A7-0D4B-FA45-882A-A0E45151897D}" type="datetimeFigureOut">
              <a:rPr lang="en-US" smtClean="0"/>
              <a:t>8/18/14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45459-8458-464F-99B9-63A614236088}" type="slidenum">
              <a:rPr lang="en-US" smtClean="0"/>
              <a:t>‹#›</a:t>
            </a:fld>
            <a:endParaRPr lang="en-US"/>
          </a:p>
        </p:txBody>
      </p:sp>
    </p:spTree>
    <p:extLst>
      <p:ext uri="{BB962C8B-B14F-4D97-AF65-F5344CB8AC3E}">
        <p14:creationId xmlns:p14="http://schemas.microsoft.com/office/powerpoint/2010/main" val="1495466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F49A7-0D4B-FA45-882A-A0E45151897D}" type="datetimeFigureOut">
              <a:rPr lang="en-US" smtClean="0"/>
              <a:t>8/18/14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45459-8458-464F-99B9-63A614236088}" type="slidenum">
              <a:rPr lang="en-US" smtClean="0"/>
              <a:t>‹#›</a:t>
            </a:fld>
            <a:endParaRPr lang="en-US"/>
          </a:p>
        </p:txBody>
      </p:sp>
    </p:spTree>
    <p:extLst>
      <p:ext uri="{BB962C8B-B14F-4D97-AF65-F5344CB8AC3E}">
        <p14:creationId xmlns:p14="http://schemas.microsoft.com/office/powerpoint/2010/main" val="415466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F49A7-0D4B-FA45-882A-A0E45151897D}" type="datetimeFigureOut">
              <a:rPr lang="en-US" smtClean="0"/>
              <a:t>8/18/14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45459-8458-464F-99B9-63A614236088}" type="slidenum">
              <a:rPr lang="en-US" smtClean="0"/>
              <a:t>‹#›</a:t>
            </a:fld>
            <a:endParaRPr lang="en-US"/>
          </a:p>
        </p:txBody>
      </p:sp>
    </p:spTree>
    <p:extLst>
      <p:ext uri="{BB962C8B-B14F-4D97-AF65-F5344CB8AC3E}">
        <p14:creationId xmlns:p14="http://schemas.microsoft.com/office/powerpoint/2010/main" val="19618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CF49A7-0D4B-FA45-882A-A0E45151897D}" type="datetimeFigureOut">
              <a:rPr lang="en-US" smtClean="0"/>
              <a:t>8/18/14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45459-8458-464F-99B9-63A614236088}" type="slidenum">
              <a:rPr lang="en-US" smtClean="0"/>
              <a:t>‹#›</a:t>
            </a:fld>
            <a:endParaRPr lang="en-US"/>
          </a:p>
        </p:txBody>
      </p:sp>
    </p:spTree>
    <p:extLst>
      <p:ext uri="{BB962C8B-B14F-4D97-AF65-F5344CB8AC3E}">
        <p14:creationId xmlns:p14="http://schemas.microsoft.com/office/powerpoint/2010/main" val="103339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CF49A7-0D4B-FA45-882A-A0E45151897D}" type="datetimeFigureOut">
              <a:rPr lang="en-US" smtClean="0"/>
              <a:t>8/18/14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45459-8458-464F-99B9-63A614236088}" type="slidenum">
              <a:rPr lang="en-US" smtClean="0"/>
              <a:t>‹#›</a:t>
            </a:fld>
            <a:endParaRPr lang="en-US"/>
          </a:p>
        </p:txBody>
      </p:sp>
    </p:spTree>
    <p:extLst>
      <p:ext uri="{BB962C8B-B14F-4D97-AF65-F5344CB8AC3E}">
        <p14:creationId xmlns:p14="http://schemas.microsoft.com/office/powerpoint/2010/main" val="60620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CF49A7-0D4B-FA45-882A-A0E45151897D}" type="datetimeFigureOut">
              <a:rPr lang="en-US" smtClean="0"/>
              <a:t>8/18/14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45459-8458-464F-99B9-63A614236088}" type="slidenum">
              <a:rPr lang="en-US" smtClean="0"/>
              <a:t>‹#›</a:t>
            </a:fld>
            <a:endParaRPr lang="en-US"/>
          </a:p>
        </p:txBody>
      </p:sp>
    </p:spTree>
    <p:extLst>
      <p:ext uri="{BB962C8B-B14F-4D97-AF65-F5344CB8AC3E}">
        <p14:creationId xmlns:p14="http://schemas.microsoft.com/office/powerpoint/2010/main" val="5268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CF49A7-0D4B-FA45-882A-A0E45151897D}" type="datetimeFigureOut">
              <a:rPr lang="en-US" smtClean="0"/>
              <a:t>8/18/14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45459-8458-464F-99B9-63A614236088}" type="slidenum">
              <a:rPr lang="en-US" smtClean="0"/>
              <a:t>‹#›</a:t>
            </a:fld>
            <a:endParaRPr lang="en-US"/>
          </a:p>
        </p:txBody>
      </p:sp>
    </p:spTree>
    <p:extLst>
      <p:ext uri="{BB962C8B-B14F-4D97-AF65-F5344CB8AC3E}">
        <p14:creationId xmlns:p14="http://schemas.microsoft.com/office/powerpoint/2010/main" val="384365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F49A7-0D4B-FA45-882A-A0E45151897D}" type="datetimeFigureOut">
              <a:rPr lang="en-US" smtClean="0"/>
              <a:t>8/18/14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45459-8458-464F-99B9-63A614236088}" type="slidenum">
              <a:rPr lang="en-US" smtClean="0"/>
              <a:t>‹#›</a:t>
            </a:fld>
            <a:endParaRPr lang="en-US"/>
          </a:p>
        </p:txBody>
      </p:sp>
    </p:spTree>
    <p:extLst>
      <p:ext uri="{BB962C8B-B14F-4D97-AF65-F5344CB8AC3E}">
        <p14:creationId xmlns:p14="http://schemas.microsoft.com/office/powerpoint/2010/main" val="115791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CF49A7-0D4B-FA45-882A-A0E45151897D}" type="datetimeFigureOut">
              <a:rPr lang="en-US" smtClean="0"/>
              <a:t>8/18/14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45459-8458-464F-99B9-63A614236088}" type="slidenum">
              <a:rPr lang="en-US" smtClean="0"/>
              <a:t>‹#›</a:t>
            </a:fld>
            <a:endParaRPr lang="en-US"/>
          </a:p>
        </p:txBody>
      </p:sp>
    </p:spTree>
    <p:extLst>
      <p:ext uri="{BB962C8B-B14F-4D97-AF65-F5344CB8AC3E}">
        <p14:creationId xmlns:p14="http://schemas.microsoft.com/office/powerpoint/2010/main" val="353936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CF49A7-0D4B-FA45-882A-A0E45151897D}" type="datetimeFigureOut">
              <a:rPr lang="en-US" smtClean="0"/>
              <a:t>8/18/14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45459-8458-464F-99B9-63A614236088}" type="slidenum">
              <a:rPr lang="en-US" smtClean="0"/>
              <a:t>‹#›</a:t>
            </a:fld>
            <a:endParaRPr lang="en-US"/>
          </a:p>
        </p:txBody>
      </p:sp>
    </p:spTree>
    <p:extLst>
      <p:ext uri="{BB962C8B-B14F-4D97-AF65-F5344CB8AC3E}">
        <p14:creationId xmlns:p14="http://schemas.microsoft.com/office/powerpoint/2010/main" val="16907772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F49A7-0D4B-FA45-882A-A0E45151897D}" type="datetimeFigureOut">
              <a:rPr lang="en-US" smtClean="0"/>
              <a:t>8/18/14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45459-8458-464F-99B9-63A614236088}" type="slidenum">
              <a:rPr lang="en-US" smtClean="0"/>
              <a:t>‹#›</a:t>
            </a:fld>
            <a:endParaRPr lang="en-US"/>
          </a:p>
        </p:txBody>
      </p:sp>
    </p:spTree>
    <p:extLst>
      <p:ext uri="{BB962C8B-B14F-4D97-AF65-F5344CB8AC3E}">
        <p14:creationId xmlns:p14="http://schemas.microsoft.com/office/powerpoint/2010/main" val="2173876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hyperlink" Target="http://www.cs.columbia.edu/" TargetMode="External"/><Relationship Id="rId6" Type="http://schemas.openxmlformats.org/officeDocument/2006/relationships/image" Target="../media/image3.jpeg"/><Relationship Id="rId7" Type="http://schemas.openxmlformats.org/officeDocument/2006/relationships/oleObject" Target="../embeddings/oleObject1.bin"/><Relationship Id="rId8"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oi.acm.org/10.1145/349299.349303" TargetMode="External"/><Relationship Id="rId4" Type="http://schemas.openxmlformats.org/officeDocument/2006/relationships/hyperlink" Target="http://doi.acm.org/10.1145/301618.301661" TargetMode="External"/><Relationship Id="rId5" Type="http://schemas.openxmlformats.org/officeDocument/2006/relationships/hyperlink" Target="http://doi.acm.org/10.1145/277652.277725" TargetMode="External"/><Relationship Id="rId6" Type="http://schemas.openxmlformats.org/officeDocument/2006/relationships/hyperlink" Target="http://doi.acm.org/10.1145/258915.258924" TargetMode="External"/><Relationship Id="rId7" Type="http://schemas.openxmlformats.org/officeDocument/2006/relationships/hyperlink" Target="http://doi.acm.org/10.1145/231379.231414" TargetMode="External"/><Relationship Id="rId8" Type="http://schemas.openxmlformats.org/officeDocument/2006/relationships/hyperlink" Target="http://doi.acm.org/10.1145/207110.207119" TargetMode="External"/><Relationship Id="rId1" Type="http://schemas.openxmlformats.org/officeDocument/2006/relationships/slideLayout" Target="../slideLayouts/slideLayout2.xml"/><Relationship Id="rId2" Type="http://schemas.openxmlformats.org/officeDocument/2006/relationships/hyperlink" Target="http://doi.acm.org/10.1145/378795.378846"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hyperlink" Target="http://www.99-bottles-of-beer.net/" TargetMode="External"/><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File:The_Thinker,_Rodin.jpg" TargetMode="External"/><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3" Type="http://schemas.openxmlformats.org/officeDocument/2006/relationships/hyperlink" Target="mailto:aho@cs.columbia.edu" TargetMode="External"/><Relationship Id="rId4" Type="http://schemas.openxmlformats.org/officeDocument/2006/relationships/hyperlink" Target="http://www.cs.columbia.edu/~aho/cs6998" TargetMode="External"/><Relationship Id="rId1" Type="http://schemas.openxmlformats.org/officeDocument/2006/relationships/slideLayout" Target="../slideLayouts/slideLayout2.xml"/><Relationship Id="rId2" Type="http://schemas.openxmlformats.org/officeDocument/2006/relationships/hyperlink" Target="http://www1.cs.columbia.edu/~aho"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2.bin"/><Relationship Id="rId5" Type="http://schemas.openxmlformats.org/officeDocument/2006/relationships/image" Target="../media/image16.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ctrTitle"/>
          </p:nvPr>
        </p:nvSpPr>
        <p:spPr>
          <a:xfrm>
            <a:off x="0" y="2578100"/>
            <a:ext cx="9144000" cy="1143000"/>
          </a:xfrm>
        </p:spPr>
        <p:txBody>
          <a:bodyPr>
            <a:normAutofit fontScale="90000"/>
          </a:bodyPr>
          <a:lstStyle/>
          <a:p>
            <a:pPr algn="ctr">
              <a:defRPr/>
            </a:pPr>
            <a:r>
              <a:rPr lang="en-US" b="1" dirty="0" smtClean="0">
                <a:cs typeface="+mj-cs"/>
              </a:rPr>
              <a:t>CS E6998</a:t>
            </a:r>
            <a:r>
              <a:rPr lang="en-US" b="1" dirty="0" smtClean="0">
                <a:cs typeface="+mj-cs"/>
              </a:rPr>
              <a:t>-1: Advanced Topics in</a:t>
            </a:r>
            <a:br>
              <a:rPr lang="en-US" b="1" dirty="0" smtClean="0">
                <a:cs typeface="+mj-cs"/>
              </a:rPr>
            </a:br>
            <a:r>
              <a:rPr lang="en-US" b="1" dirty="0" smtClean="0">
                <a:cs typeface="+mj-cs"/>
              </a:rPr>
              <a:t>Programming Languages and Compilers </a:t>
            </a:r>
          </a:p>
        </p:txBody>
      </p:sp>
      <p:sp>
        <p:nvSpPr>
          <p:cNvPr id="263171" name="Rectangle 3"/>
          <p:cNvSpPr>
            <a:spLocks noGrp="1" noChangeArrowheads="1"/>
          </p:cNvSpPr>
          <p:nvPr>
            <p:ph type="subTitle" idx="1"/>
          </p:nvPr>
        </p:nvSpPr>
        <p:spPr>
          <a:xfrm>
            <a:off x="533854" y="850900"/>
            <a:ext cx="8228821" cy="1358900"/>
          </a:xfrm>
        </p:spPr>
        <p:txBody>
          <a:bodyPr/>
          <a:lstStyle/>
          <a:p>
            <a:pPr algn="l">
              <a:lnSpc>
                <a:spcPct val="83000"/>
              </a:lnSpc>
              <a:defRPr/>
            </a:pPr>
            <a:r>
              <a:rPr lang="en-US" sz="2800" b="1" dirty="0" smtClean="0">
                <a:solidFill>
                  <a:srgbClr val="0000FF"/>
                </a:solidFill>
                <a:cs typeface="+mn-cs"/>
              </a:rPr>
              <a:t>Alfred V. Aho</a:t>
            </a:r>
          </a:p>
          <a:p>
            <a:pPr algn="l">
              <a:lnSpc>
                <a:spcPct val="83000"/>
              </a:lnSpc>
              <a:defRPr/>
            </a:pPr>
            <a:r>
              <a:rPr lang="en-US" sz="2800" b="1" dirty="0" err="1" smtClean="0">
                <a:solidFill>
                  <a:srgbClr val="0000FF"/>
                </a:solidFill>
                <a:cs typeface="+mn-cs"/>
              </a:rPr>
              <a:t>aho@cs.columbia.edu</a:t>
            </a:r>
            <a:endParaRPr lang="en-US" i="1" dirty="0" smtClean="0">
              <a:solidFill>
                <a:srgbClr val="0000FF"/>
              </a:solidFill>
              <a:cs typeface="+mn-cs"/>
            </a:endParaRPr>
          </a:p>
        </p:txBody>
      </p:sp>
      <p:sp>
        <p:nvSpPr>
          <p:cNvPr id="263172" name="Text Box 4"/>
          <p:cNvSpPr txBox="1">
            <a:spLocks noChangeArrowheads="1"/>
          </p:cNvSpPr>
          <p:nvPr/>
        </p:nvSpPr>
        <p:spPr bwMode="auto">
          <a:xfrm>
            <a:off x="1296503" y="5229792"/>
            <a:ext cx="185948" cy="375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lnSpc>
                <a:spcPct val="90000"/>
              </a:lnSpc>
              <a:spcAft>
                <a:spcPct val="20000"/>
              </a:spcAft>
              <a:defRPr/>
            </a:pPr>
            <a:endParaRPr lang="en-US" sz="2000" b="1">
              <a:solidFill>
                <a:schemeClr val="bg1"/>
              </a:solidFill>
              <a:cs typeface="+mn-cs"/>
            </a:endParaRPr>
          </a:p>
        </p:txBody>
      </p:sp>
      <p:sp>
        <p:nvSpPr>
          <p:cNvPr id="263173" name="Text Box 5"/>
          <p:cNvSpPr txBox="1">
            <a:spLocks noChangeArrowheads="1"/>
          </p:cNvSpPr>
          <p:nvPr/>
        </p:nvSpPr>
        <p:spPr bwMode="auto">
          <a:xfrm>
            <a:off x="2599231" y="5603876"/>
            <a:ext cx="4070053"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lnSpc>
                <a:spcPct val="90000"/>
              </a:lnSpc>
              <a:spcAft>
                <a:spcPct val="20000"/>
              </a:spcAft>
              <a:defRPr/>
            </a:pPr>
            <a:endParaRPr lang="en-US" sz="2000" b="1" dirty="0">
              <a:cs typeface="+mn-cs"/>
            </a:endParaRPr>
          </a:p>
          <a:p>
            <a:pPr algn="ctr">
              <a:lnSpc>
                <a:spcPct val="90000"/>
              </a:lnSpc>
              <a:spcAft>
                <a:spcPct val="20000"/>
              </a:spcAft>
              <a:defRPr/>
            </a:pPr>
            <a:r>
              <a:rPr lang="en-US" sz="2000" b="1" dirty="0">
                <a:solidFill>
                  <a:schemeClr val="accent1"/>
                </a:solidFill>
                <a:latin typeface="Calibri" charset="0"/>
                <a:cs typeface="+mn-cs"/>
              </a:rPr>
              <a:t>Lecture 1 – Introduction to Course</a:t>
            </a:r>
          </a:p>
          <a:p>
            <a:pPr algn="ctr">
              <a:lnSpc>
                <a:spcPct val="90000"/>
              </a:lnSpc>
              <a:spcAft>
                <a:spcPct val="20000"/>
              </a:spcAft>
              <a:defRPr/>
            </a:pPr>
            <a:r>
              <a:rPr lang="en-US" sz="2000" b="1" dirty="0">
                <a:solidFill>
                  <a:schemeClr val="accent1"/>
                </a:solidFill>
                <a:latin typeface="Calibri" charset="0"/>
                <a:cs typeface="+mn-cs"/>
              </a:rPr>
              <a:t>September 8, 2014</a:t>
            </a:r>
          </a:p>
        </p:txBody>
      </p:sp>
      <p:sp>
        <p:nvSpPr>
          <p:cNvPr id="263174" name="Text Box 6"/>
          <p:cNvSpPr txBox="1">
            <a:spLocks noChangeArrowheads="1"/>
          </p:cNvSpPr>
          <p:nvPr/>
        </p:nvSpPr>
        <p:spPr bwMode="auto">
          <a:xfrm>
            <a:off x="6669284" y="920750"/>
            <a:ext cx="184666"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endParaRPr lang="en-US" sz="2400">
              <a:cs typeface="+mn-cs"/>
            </a:endParaRPr>
          </a:p>
        </p:txBody>
      </p:sp>
      <p:pic>
        <p:nvPicPr>
          <p:cNvPr id="263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5423" y="4152321"/>
            <a:ext cx="933855"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103" name="Picture 11" descr="cscutitl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2346" y="4913119"/>
            <a:ext cx="239845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4" name="Object 14"/>
          <p:cNvGraphicFramePr>
            <a:graphicFrameLocks noChangeAspect="1"/>
          </p:cNvGraphicFramePr>
          <p:nvPr/>
        </p:nvGraphicFramePr>
        <p:xfrm>
          <a:off x="4515191" y="3319463"/>
          <a:ext cx="112063" cy="215900"/>
        </p:xfrm>
        <a:graphic>
          <a:graphicData uri="http://schemas.openxmlformats.org/presentationml/2006/ole">
            <mc:AlternateContent xmlns:mc="http://schemas.openxmlformats.org/markup-compatibility/2006">
              <mc:Choice xmlns:v="urn:schemas-microsoft-com:vml" Requires="v">
                <p:oleObj spid="_x0000_s1225"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5191" y="3319463"/>
                        <a:ext cx="112063"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chemeClr val="tx1">
                    <a:lumMod val="95000"/>
                    <a:lumOff val="5000"/>
                  </a:schemeClr>
                </a:solidFill>
                <a:cs typeface="+mj-cs"/>
              </a:rPr>
              <a:t>Recent </a:t>
            </a:r>
            <a:r>
              <a:rPr lang="en-US" sz="3600" b="1" i="1" dirty="0" smtClean="0">
                <a:solidFill>
                  <a:schemeClr val="tx1">
                    <a:lumMod val="95000"/>
                    <a:lumOff val="5000"/>
                  </a:schemeClr>
                </a:solidFill>
                <a:cs typeface="+mj-cs"/>
              </a:rPr>
              <a:t>Most Influential PLDI Papers</a:t>
            </a:r>
          </a:p>
        </p:txBody>
      </p:sp>
      <p:sp>
        <p:nvSpPr>
          <p:cNvPr id="1301507" name="Rectangle 3"/>
          <p:cNvSpPr>
            <a:spLocks noGrp="1" noChangeArrowheads="1"/>
          </p:cNvSpPr>
          <p:nvPr>
            <p:ph type="body" idx="1"/>
          </p:nvPr>
        </p:nvSpPr>
        <p:spPr>
          <a:xfrm>
            <a:off x="192997" y="919163"/>
            <a:ext cx="8951003" cy="5435600"/>
          </a:xfrm>
        </p:spPr>
        <p:txBody>
          <a:bodyPr>
            <a:normAutofit fontScale="92500" lnSpcReduction="20000"/>
          </a:bodyPr>
          <a:lstStyle/>
          <a:p>
            <a:pPr marL="342900" indent="-342900">
              <a:defRPr/>
            </a:pPr>
            <a:r>
              <a:rPr lang="en-US" sz="2800" b="1" dirty="0" smtClean="0">
                <a:solidFill>
                  <a:srgbClr val="000000"/>
                </a:solidFill>
                <a:hlinkClick r:id="rId2"/>
              </a:rPr>
              <a:t>Scalable lock-free dynamic memory allocation</a:t>
            </a:r>
          </a:p>
          <a:p>
            <a:pPr marL="342900" indent="-342900">
              <a:defRPr/>
            </a:pPr>
            <a:r>
              <a:rPr lang="en-US" sz="2800" b="1" dirty="0" smtClean="0">
                <a:solidFill>
                  <a:srgbClr val="000000"/>
                </a:solidFill>
                <a:hlinkClick r:id="rId2"/>
              </a:rPr>
              <a:t>The nesC language: a holistic approach to networked embedded systems</a:t>
            </a:r>
          </a:p>
          <a:p>
            <a:pPr marL="342900" indent="-342900">
              <a:defRPr/>
            </a:pPr>
            <a:r>
              <a:rPr lang="en-US" sz="2800" b="1" dirty="0" smtClean="0">
                <a:solidFill>
                  <a:srgbClr val="000000"/>
                </a:solidFill>
                <a:hlinkClick r:id="rId2"/>
              </a:rPr>
              <a:t>Extended static checking for Java</a:t>
            </a:r>
          </a:p>
          <a:p>
            <a:pPr marL="342900" indent="-342900">
              <a:defRPr/>
            </a:pPr>
            <a:r>
              <a:rPr lang="en-US" sz="2800" b="1" dirty="0" smtClean="0">
                <a:solidFill>
                  <a:srgbClr val="000000"/>
                </a:solidFill>
                <a:hlinkClick r:id="rId2"/>
              </a:rPr>
              <a:t>Automatic predicate abstraction of C programs</a:t>
            </a:r>
            <a:r>
              <a:rPr lang="en-US" sz="2800" dirty="0" smtClean="0">
                <a:solidFill>
                  <a:srgbClr val="000000"/>
                </a:solidFill>
              </a:rPr>
              <a:t> </a:t>
            </a:r>
            <a:endParaRPr lang="en-US" sz="2800" b="1" dirty="0" smtClean="0">
              <a:solidFill>
                <a:srgbClr val="000000"/>
              </a:solidFill>
            </a:endParaRPr>
          </a:p>
          <a:p>
            <a:pPr marL="342900" indent="-342900">
              <a:defRPr/>
            </a:pPr>
            <a:r>
              <a:rPr lang="en-US" sz="2800" b="1" dirty="0" smtClean="0">
                <a:solidFill>
                  <a:srgbClr val="000000"/>
                </a:solidFill>
                <a:hlinkClick r:id="rId3"/>
              </a:rPr>
              <a:t>Dynamo: A transparent </a:t>
            </a:r>
            <a:r>
              <a:rPr lang="en-US" sz="2800" b="1" dirty="0">
                <a:solidFill>
                  <a:srgbClr val="000000"/>
                </a:solidFill>
                <a:hlinkClick r:id="rId3"/>
              </a:rPr>
              <a:t>d</a:t>
            </a:r>
            <a:r>
              <a:rPr lang="en-US" sz="2800" b="1" dirty="0" smtClean="0">
                <a:solidFill>
                  <a:srgbClr val="000000"/>
                </a:solidFill>
                <a:hlinkClick r:id="rId3"/>
              </a:rPr>
              <a:t>ynamic </a:t>
            </a:r>
            <a:r>
              <a:rPr lang="en-US" sz="2800" b="1" dirty="0">
                <a:solidFill>
                  <a:srgbClr val="000000"/>
                </a:solidFill>
                <a:hlinkClick r:id="rId3"/>
              </a:rPr>
              <a:t>o</a:t>
            </a:r>
            <a:r>
              <a:rPr lang="en-US" sz="2800" b="1" dirty="0" smtClean="0">
                <a:solidFill>
                  <a:srgbClr val="000000"/>
                </a:solidFill>
                <a:hlinkClick r:id="rId3"/>
              </a:rPr>
              <a:t>ptimization </a:t>
            </a:r>
            <a:r>
              <a:rPr lang="en-US" sz="2800" b="1" dirty="0">
                <a:solidFill>
                  <a:srgbClr val="000000"/>
                </a:solidFill>
                <a:hlinkClick r:id="rId3"/>
              </a:rPr>
              <a:t>s</a:t>
            </a:r>
            <a:r>
              <a:rPr lang="en-US" sz="2800" b="1" dirty="0" smtClean="0">
                <a:solidFill>
                  <a:srgbClr val="000000"/>
                </a:solidFill>
                <a:hlinkClick r:id="rId3"/>
              </a:rPr>
              <a:t>ystem</a:t>
            </a:r>
            <a:r>
              <a:rPr lang="en-US" sz="2800" dirty="0" smtClean="0">
                <a:solidFill>
                  <a:srgbClr val="000000"/>
                </a:solidFill>
              </a:rPr>
              <a:t> </a:t>
            </a:r>
            <a:endParaRPr lang="en-US" sz="2800" b="1" dirty="0" smtClean="0">
              <a:solidFill>
                <a:srgbClr val="000000"/>
              </a:solidFill>
            </a:endParaRPr>
          </a:p>
          <a:p>
            <a:pPr marL="342900" indent="-342900">
              <a:defRPr/>
            </a:pPr>
            <a:r>
              <a:rPr lang="en-US" sz="2800" b="1" dirty="0" smtClean="0">
                <a:solidFill>
                  <a:srgbClr val="000000"/>
                </a:solidFill>
                <a:hlinkClick r:id="rId4"/>
              </a:rPr>
              <a:t>A fast Fourier transform </a:t>
            </a:r>
            <a:r>
              <a:rPr lang="en-US" sz="2800" b="1" dirty="0">
                <a:solidFill>
                  <a:srgbClr val="000000"/>
                </a:solidFill>
                <a:hlinkClick r:id="rId4"/>
              </a:rPr>
              <a:t>c</a:t>
            </a:r>
            <a:r>
              <a:rPr lang="en-US" sz="2800" b="1" dirty="0" smtClean="0">
                <a:solidFill>
                  <a:srgbClr val="000000"/>
                </a:solidFill>
                <a:hlinkClick r:id="rId4"/>
              </a:rPr>
              <a:t>ompiler</a:t>
            </a:r>
            <a:r>
              <a:rPr lang="en-US" sz="2800" dirty="0" smtClean="0">
                <a:solidFill>
                  <a:srgbClr val="000000"/>
                </a:solidFill>
              </a:rPr>
              <a:t> </a:t>
            </a:r>
            <a:endParaRPr lang="en-US" sz="2800" b="1" dirty="0" smtClean="0">
              <a:solidFill>
                <a:srgbClr val="000000"/>
              </a:solidFill>
            </a:endParaRPr>
          </a:p>
          <a:p>
            <a:pPr marL="342900" indent="-342900">
              <a:defRPr/>
            </a:pPr>
            <a:r>
              <a:rPr lang="en-US" sz="2800" b="1" dirty="0" smtClean="0">
                <a:solidFill>
                  <a:srgbClr val="000000"/>
                </a:solidFill>
                <a:hlinkClick r:id="rId5"/>
              </a:rPr>
              <a:t>The implementation of the Cilk-5 multithreaded </a:t>
            </a:r>
            <a:r>
              <a:rPr lang="en-US" sz="2800" b="1" dirty="0">
                <a:solidFill>
                  <a:srgbClr val="000000"/>
                </a:solidFill>
                <a:hlinkClick r:id="rId5"/>
              </a:rPr>
              <a:t>l</a:t>
            </a:r>
            <a:r>
              <a:rPr lang="en-US" sz="2800" b="1" dirty="0" smtClean="0">
                <a:solidFill>
                  <a:srgbClr val="000000"/>
                </a:solidFill>
                <a:hlinkClick r:id="rId5"/>
              </a:rPr>
              <a:t>anguage</a:t>
            </a:r>
            <a:r>
              <a:rPr lang="en-US" sz="2800" dirty="0" smtClean="0">
                <a:solidFill>
                  <a:srgbClr val="000000"/>
                </a:solidFill>
              </a:rPr>
              <a:t> </a:t>
            </a:r>
            <a:endParaRPr lang="en-US" sz="2800" b="1" dirty="0" smtClean="0">
              <a:solidFill>
                <a:srgbClr val="000000"/>
              </a:solidFill>
            </a:endParaRPr>
          </a:p>
          <a:p>
            <a:pPr marL="342900" indent="-342900">
              <a:defRPr/>
            </a:pPr>
            <a:r>
              <a:rPr lang="en-US" sz="2800" b="1" dirty="0" smtClean="0">
                <a:solidFill>
                  <a:srgbClr val="000000"/>
                </a:solidFill>
                <a:hlinkClick r:id="rId6"/>
              </a:rPr>
              <a:t>Exploiting hardware </a:t>
            </a:r>
            <a:r>
              <a:rPr lang="en-US" sz="2800" b="1" dirty="0">
                <a:solidFill>
                  <a:srgbClr val="000000"/>
                </a:solidFill>
                <a:hlinkClick r:id="rId6"/>
              </a:rPr>
              <a:t>p</a:t>
            </a:r>
            <a:r>
              <a:rPr lang="en-US" sz="2800" b="1" dirty="0" smtClean="0">
                <a:solidFill>
                  <a:srgbClr val="000000"/>
                </a:solidFill>
                <a:hlinkClick r:id="rId6"/>
              </a:rPr>
              <a:t>erformance </a:t>
            </a:r>
            <a:r>
              <a:rPr lang="en-US" sz="2800" b="1" dirty="0">
                <a:solidFill>
                  <a:srgbClr val="000000"/>
                </a:solidFill>
                <a:hlinkClick r:id="rId6"/>
              </a:rPr>
              <a:t>c</a:t>
            </a:r>
            <a:r>
              <a:rPr lang="en-US" sz="2800" b="1" dirty="0" smtClean="0">
                <a:solidFill>
                  <a:srgbClr val="000000"/>
                </a:solidFill>
                <a:hlinkClick r:id="rId6"/>
              </a:rPr>
              <a:t>ounters with flow and context </a:t>
            </a:r>
            <a:r>
              <a:rPr lang="en-US" sz="2800" b="1" dirty="0">
                <a:solidFill>
                  <a:srgbClr val="000000"/>
                </a:solidFill>
                <a:hlinkClick r:id="rId6"/>
              </a:rPr>
              <a:t>s</a:t>
            </a:r>
            <a:r>
              <a:rPr lang="en-US" sz="2800" b="1" dirty="0" smtClean="0">
                <a:solidFill>
                  <a:srgbClr val="000000"/>
                </a:solidFill>
                <a:hlinkClick r:id="rId6"/>
              </a:rPr>
              <a:t>ensitive </a:t>
            </a:r>
            <a:r>
              <a:rPr lang="en-US" sz="2800" b="1" dirty="0">
                <a:solidFill>
                  <a:srgbClr val="000000"/>
                </a:solidFill>
                <a:hlinkClick r:id="rId6"/>
              </a:rPr>
              <a:t>p</a:t>
            </a:r>
            <a:r>
              <a:rPr lang="en-US" sz="2800" b="1" dirty="0" smtClean="0">
                <a:solidFill>
                  <a:srgbClr val="000000"/>
                </a:solidFill>
                <a:hlinkClick r:id="rId6"/>
              </a:rPr>
              <a:t>rofiling</a:t>
            </a:r>
            <a:endParaRPr lang="en-US" sz="2800" b="1" dirty="0" smtClean="0">
              <a:solidFill>
                <a:srgbClr val="000000"/>
              </a:solidFill>
            </a:endParaRPr>
          </a:p>
          <a:p>
            <a:pPr marL="342900" indent="-342900">
              <a:defRPr/>
            </a:pPr>
            <a:r>
              <a:rPr lang="en-US" sz="2800" b="1" dirty="0" smtClean="0">
                <a:solidFill>
                  <a:srgbClr val="000000"/>
                </a:solidFill>
                <a:hlinkClick r:id="rId7"/>
              </a:rPr>
              <a:t>TIL: A type-directed </a:t>
            </a:r>
            <a:r>
              <a:rPr lang="en-US" sz="2800" b="1" dirty="0">
                <a:solidFill>
                  <a:srgbClr val="000000"/>
                </a:solidFill>
                <a:hlinkClick r:id="rId7"/>
              </a:rPr>
              <a:t>o</a:t>
            </a:r>
            <a:r>
              <a:rPr lang="en-US" sz="2800" b="1" dirty="0" smtClean="0">
                <a:solidFill>
                  <a:srgbClr val="000000"/>
                </a:solidFill>
                <a:hlinkClick r:id="rId7"/>
              </a:rPr>
              <a:t>ptimizing </a:t>
            </a:r>
            <a:r>
              <a:rPr lang="en-US" sz="2800" b="1" dirty="0">
                <a:solidFill>
                  <a:srgbClr val="000000"/>
                </a:solidFill>
                <a:hlinkClick r:id="rId7"/>
              </a:rPr>
              <a:t>c</a:t>
            </a:r>
            <a:r>
              <a:rPr lang="en-US" sz="2800" b="1" dirty="0" smtClean="0">
                <a:solidFill>
                  <a:srgbClr val="000000"/>
                </a:solidFill>
                <a:hlinkClick r:id="rId7"/>
              </a:rPr>
              <a:t>ompiler for ML</a:t>
            </a:r>
            <a:r>
              <a:rPr lang="en-US" sz="2800" dirty="0" smtClean="0">
                <a:solidFill>
                  <a:srgbClr val="000000"/>
                </a:solidFill>
              </a:rPr>
              <a:t> </a:t>
            </a:r>
            <a:endParaRPr lang="en-US" sz="2800" b="1" dirty="0" smtClean="0">
              <a:solidFill>
                <a:srgbClr val="000000"/>
              </a:solidFill>
            </a:endParaRPr>
          </a:p>
          <a:p>
            <a:pPr marL="342900" indent="-342900">
              <a:defRPr/>
            </a:pPr>
            <a:r>
              <a:rPr lang="en-US" sz="2800" b="1" dirty="0" smtClean="0">
                <a:solidFill>
                  <a:srgbClr val="000000"/>
                </a:solidFill>
                <a:hlinkClick r:id="rId8"/>
              </a:rPr>
              <a:t>Selective specialization for object-oriented </a:t>
            </a:r>
            <a:r>
              <a:rPr lang="en-US" sz="2800" b="1" dirty="0">
                <a:solidFill>
                  <a:srgbClr val="000000"/>
                </a:solidFill>
                <a:hlinkClick r:id="rId8"/>
              </a:rPr>
              <a:t>l</a:t>
            </a:r>
            <a:r>
              <a:rPr lang="en-US" sz="2800" b="1" dirty="0" smtClean="0">
                <a:solidFill>
                  <a:srgbClr val="000000"/>
                </a:solidFill>
                <a:hlinkClick r:id="rId8"/>
              </a:rPr>
              <a:t>anguages</a:t>
            </a:r>
            <a:r>
              <a:rPr lang="en-US" sz="2800" dirty="0" smtClean="0">
                <a:solidFill>
                  <a:srgbClr val="000000"/>
                </a:solidFill>
              </a:rPr>
              <a:t> </a:t>
            </a:r>
            <a:endParaRPr lang="en-US" sz="2800" b="1" dirty="0" smtClean="0">
              <a:solidFill>
                <a:srgbClr val="000000"/>
              </a:solidFill>
            </a:endParaRPr>
          </a:p>
          <a:p>
            <a:pPr marL="590550" lvl="1" indent="-304800" algn="r">
              <a:buFontTx/>
              <a:buNone/>
              <a:defRPr/>
            </a:pPr>
            <a:r>
              <a:rPr lang="en-US" sz="2600" b="1" dirty="0">
                <a:solidFill>
                  <a:schemeClr val="accent1"/>
                </a:solidFill>
              </a:rPr>
              <a:t>[http://</a:t>
            </a:r>
            <a:r>
              <a:rPr lang="en-US" sz="2600" b="1" dirty="0" err="1">
                <a:solidFill>
                  <a:schemeClr val="accent1"/>
                </a:solidFill>
              </a:rPr>
              <a:t>www.sigplan.org</a:t>
            </a:r>
            <a:r>
              <a:rPr lang="en-US" sz="2600" b="1" dirty="0">
                <a:solidFill>
                  <a:schemeClr val="accent1"/>
                </a:solidFill>
              </a:rPr>
              <a:t>/Awards/Conferences/PLDI/Main]</a:t>
            </a:r>
            <a:r>
              <a:rPr lang="en-US" b="1" dirty="0">
                <a:solidFill>
                  <a:schemeClr val="accent1"/>
                </a:solidFill>
              </a:rPr>
              <a:t>    </a:t>
            </a:r>
            <a:endParaRPr lang="en-US"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5362" name="Rectangle 2"/>
          <p:cNvSpPr>
            <a:spLocks noGrp="1" noChangeArrowheads="1"/>
          </p:cNvSpPr>
          <p:nvPr>
            <p:ph type="title"/>
          </p:nvPr>
        </p:nvSpPr>
        <p:spPr>
          <a:xfrm>
            <a:off x="193675" y="73025"/>
            <a:ext cx="8950325" cy="838200"/>
          </a:xfrm>
        </p:spPr>
        <p:txBody>
          <a:bodyPr>
            <a:normAutofit/>
          </a:bodyPr>
          <a:lstStyle/>
          <a:p>
            <a:pPr>
              <a:defRPr/>
            </a:pPr>
            <a:r>
              <a:rPr lang="en-US" sz="3600" b="1" dirty="0" smtClean="0">
                <a:solidFill>
                  <a:srgbClr val="0000FF"/>
                </a:solidFill>
                <a:cs typeface="+mj-cs"/>
              </a:rPr>
              <a:t>5. Software</a:t>
            </a:r>
            <a:r>
              <a:rPr lang="en-US" sz="3600" b="1" dirty="0" smtClean="0">
                <a:solidFill>
                  <a:srgbClr val="0000FF"/>
                </a:solidFill>
              </a:rPr>
              <a:t> and Programming Languages</a:t>
            </a:r>
            <a:endParaRPr lang="en-US" sz="3600" b="1" dirty="0" smtClean="0">
              <a:solidFill>
                <a:srgbClr val="0000FF"/>
              </a:solidFill>
              <a:cs typeface="+mj-cs"/>
            </a:endParaRPr>
          </a:p>
        </p:txBody>
      </p:sp>
      <p:sp>
        <p:nvSpPr>
          <p:cNvPr id="1295363" name="Rectangle 3"/>
          <p:cNvSpPr>
            <a:spLocks noGrp="1" noChangeArrowheads="1"/>
          </p:cNvSpPr>
          <p:nvPr>
            <p:ph type="body" idx="1"/>
          </p:nvPr>
        </p:nvSpPr>
        <p:spPr>
          <a:xfrm>
            <a:off x="193675" y="919163"/>
            <a:ext cx="8950325" cy="5435600"/>
          </a:xfrm>
        </p:spPr>
        <p:txBody>
          <a:bodyPr/>
          <a:lstStyle/>
          <a:p>
            <a:pPr marL="342900" indent="-342900">
              <a:spcBef>
                <a:spcPct val="0"/>
              </a:spcBef>
              <a:buFontTx/>
              <a:buNone/>
              <a:defRPr/>
            </a:pPr>
            <a:r>
              <a:rPr lang="en-US" sz="2800" b="1" dirty="0" smtClean="0">
                <a:cs typeface="+mn-cs"/>
              </a:rPr>
              <a:t>How much software does the world use today?</a:t>
            </a:r>
          </a:p>
          <a:p>
            <a:pPr marL="342900" indent="-342900">
              <a:spcBef>
                <a:spcPct val="0"/>
              </a:spcBef>
              <a:buFontTx/>
              <a:buNone/>
              <a:defRPr/>
            </a:pPr>
            <a:endParaRPr lang="en-US" sz="2800" b="1" dirty="0" smtClean="0">
              <a:cs typeface="+mn-cs"/>
            </a:endParaRPr>
          </a:p>
          <a:p>
            <a:pPr marL="841375" lvl="2" indent="-266700">
              <a:spcBef>
                <a:spcPct val="0"/>
              </a:spcBef>
              <a:buFontTx/>
              <a:buNone/>
              <a:defRPr/>
            </a:pPr>
            <a:r>
              <a:rPr lang="en-US" sz="2400" b="1" dirty="0" smtClean="0">
                <a:solidFill>
                  <a:schemeClr val="tx2">
                    <a:lumMod val="60000"/>
                    <a:lumOff val="40000"/>
                  </a:schemeClr>
                </a:solidFill>
              </a:rPr>
              <a:t>Guesstimate: around one trillion lines of source code</a:t>
            </a:r>
          </a:p>
          <a:p>
            <a:pPr marL="342900" indent="-342900">
              <a:spcBef>
                <a:spcPct val="0"/>
              </a:spcBef>
              <a:buFontTx/>
              <a:buNone/>
              <a:defRPr/>
            </a:pPr>
            <a:endParaRPr lang="en-US" sz="2800" b="1" dirty="0" smtClean="0">
              <a:solidFill>
                <a:schemeClr val="tx2"/>
              </a:solidFill>
              <a:cs typeface="+mn-cs"/>
            </a:endParaRPr>
          </a:p>
          <a:p>
            <a:pPr marL="342900" indent="-342900">
              <a:spcBef>
                <a:spcPct val="0"/>
              </a:spcBef>
              <a:buFontTx/>
              <a:buNone/>
              <a:defRPr/>
            </a:pPr>
            <a:r>
              <a:rPr lang="en-US" sz="2800" b="1" dirty="0" smtClean="0">
                <a:cs typeface="+mn-cs"/>
              </a:rPr>
              <a:t>What is the sunk cost of the legacy software base?</a:t>
            </a:r>
          </a:p>
          <a:p>
            <a:pPr marL="342900" indent="-342900">
              <a:spcBef>
                <a:spcPct val="0"/>
              </a:spcBef>
              <a:buFontTx/>
              <a:buNone/>
              <a:defRPr/>
            </a:pPr>
            <a:endParaRPr lang="en-US" sz="2800" b="1" dirty="0" smtClean="0">
              <a:solidFill>
                <a:srgbClr val="558ED5"/>
              </a:solidFill>
              <a:cs typeface="+mn-cs"/>
            </a:endParaRPr>
          </a:p>
          <a:p>
            <a:pPr marL="841375" lvl="2" indent="-266700">
              <a:spcBef>
                <a:spcPct val="0"/>
              </a:spcBef>
              <a:buFontTx/>
              <a:buNone/>
              <a:defRPr/>
            </a:pPr>
            <a:r>
              <a:rPr lang="en-US" sz="2400" b="1" dirty="0" smtClean="0">
                <a:solidFill>
                  <a:srgbClr val="558ED5"/>
                </a:solidFill>
              </a:rPr>
              <a:t>$100 per line of finished, tested source code</a:t>
            </a:r>
          </a:p>
          <a:p>
            <a:pPr marL="342900" indent="-342900">
              <a:spcBef>
                <a:spcPct val="0"/>
              </a:spcBef>
              <a:buFontTx/>
              <a:buNone/>
              <a:defRPr/>
            </a:pPr>
            <a:endParaRPr lang="en-US" sz="2800" b="1" dirty="0" smtClean="0">
              <a:cs typeface="+mn-cs"/>
            </a:endParaRPr>
          </a:p>
          <a:p>
            <a:pPr marL="342900" indent="-342900">
              <a:spcBef>
                <a:spcPct val="0"/>
              </a:spcBef>
              <a:buFontTx/>
              <a:buNone/>
              <a:defRPr/>
            </a:pPr>
            <a:r>
              <a:rPr lang="en-US" sz="2800" b="1" dirty="0" smtClean="0">
                <a:cs typeface="+mn-cs"/>
              </a:rPr>
              <a:t>How many bugs are there in the legacy base?</a:t>
            </a:r>
          </a:p>
          <a:p>
            <a:pPr marL="342900" indent="-342900">
              <a:spcBef>
                <a:spcPct val="0"/>
              </a:spcBef>
              <a:buFontTx/>
              <a:buNone/>
              <a:defRPr/>
            </a:pPr>
            <a:endParaRPr lang="en-US" sz="2800" b="1" dirty="0" smtClean="0">
              <a:solidFill>
                <a:srgbClr val="558ED5"/>
              </a:solidFill>
              <a:cs typeface="+mn-cs"/>
            </a:endParaRPr>
          </a:p>
          <a:p>
            <a:pPr marL="841375" lvl="2" indent="-266700">
              <a:spcBef>
                <a:spcPct val="0"/>
              </a:spcBef>
              <a:buFontTx/>
              <a:buNone/>
              <a:defRPr/>
            </a:pPr>
            <a:r>
              <a:rPr lang="en-US" sz="2400" b="1" dirty="0" smtClean="0">
                <a:solidFill>
                  <a:srgbClr val="558ED5"/>
                </a:solidFill>
              </a:rPr>
              <a:t>10 to 10,000 defects per million lines of source code</a:t>
            </a:r>
            <a:endParaRPr lang="en-US" sz="2800" b="1" dirty="0" smtClean="0">
              <a:solidFill>
                <a:srgbClr val="558ED5"/>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9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536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9536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9536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953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2354"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cs typeface="+mj-cs"/>
              </a:rPr>
              <a:t>Issues in Programming Language Design</a:t>
            </a:r>
          </a:p>
        </p:txBody>
      </p:sp>
      <p:sp>
        <p:nvSpPr>
          <p:cNvPr id="1252355" name="Rectangle 3"/>
          <p:cNvSpPr>
            <a:spLocks noGrp="1" noChangeArrowheads="1"/>
          </p:cNvSpPr>
          <p:nvPr>
            <p:ph type="body" idx="1"/>
          </p:nvPr>
        </p:nvSpPr>
        <p:spPr>
          <a:xfrm>
            <a:off x="192997" y="919163"/>
            <a:ext cx="8951003" cy="5029200"/>
          </a:xfrm>
        </p:spPr>
        <p:txBody>
          <a:bodyPr/>
          <a:lstStyle/>
          <a:p>
            <a:pPr marL="342900" indent="-342900">
              <a:lnSpc>
                <a:spcPct val="90000"/>
              </a:lnSpc>
              <a:spcBef>
                <a:spcPct val="60000"/>
              </a:spcBef>
              <a:defRPr/>
            </a:pPr>
            <a:r>
              <a:rPr lang="en-US" sz="2400" b="1" dirty="0" smtClean="0">
                <a:cs typeface="+mn-cs"/>
              </a:rPr>
              <a:t>Domain of application</a:t>
            </a:r>
          </a:p>
          <a:p>
            <a:pPr marL="590550" lvl="1" indent="-304800">
              <a:lnSpc>
                <a:spcPct val="90000"/>
              </a:lnSpc>
              <a:spcBef>
                <a:spcPct val="60000"/>
              </a:spcBef>
              <a:buClr>
                <a:schemeClr val="tx2"/>
              </a:buClr>
              <a:defRPr/>
            </a:pPr>
            <a:r>
              <a:rPr lang="en-US" sz="2000" b="1" dirty="0" smtClean="0">
                <a:solidFill>
                  <a:schemeClr val="tx2">
                    <a:lumMod val="60000"/>
                    <a:lumOff val="40000"/>
                  </a:schemeClr>
                </a:solidFill>
              </a:rPr>
              <a:t>exploit domain restrictions for expressiveness, performance</a:t>
            </a:r>
          </a:p>
          <a:p>
            <a:pPr marL="342900" indent="-342900">
              <a:lnSpc>
                <a:spcPct val="90000"/>
              </a:lnSpc>
              <a:spcBef>
                <a:spcPct val="60000"/>
              </a:spcBef>
              <a:defRPr/>
            </a:pPr>
            <a:r>
              <a:rPr lang="en-US" sz="2400" b="1" dirty="0" smtClean="0">
                <a:cs typeface="+mn-cs"/>
              </a:rPr>
              <a:t>Computational model</a:t>
            </a:r>
          </a:p>
          <a:p>
            <a:pPr marL="590550" lvl="1" indent="-304800">
              <a:lnSpc>
                <a:spcPct val="90000"/>
              </a:lnSpc>
              <a:spcBef>
                <a:spcPct val="60000"/>
              </a:spcBef>
              <a:buClr>
                <a:schemeClr val="tx2"/>
              </a:buClr>
              <a:defRPr/>
            </a:pPr>
            <a:r>
              <a:rPr lang="en-US" sz="2000" b="1" dirty="0" smtClean="0">
                <a:solidFill>
                  <a:srgbClr val="558ED5"/>
                </a:solidFill>
              </a:rPr>
              <a:t>simplicity, ease of expression</a:t>
            </a:r>
          </a:p>
          <a:p>
            <a:pPr marL="342900" indent="-342900">
              <a:lnSpc>
                <a:spcPct val="90000"/>
              </a:lnSpc>
              <a:spcBef>
                <a:spcPct val="60000"/>
              </a:spcBef>
              <a:defRPr/>
            </a:pPr>
            <a:r>
              <a:rPr lang="en-US" sz="2400" b="1" dirty="0" smtClean="0">
                <a:cs typeface="+mn-cs"/>
              </a:rPr>
              <a:t>Abstraction mechanisms</a:t>
            </a:r>
          </a:p>
          <a:p>
            <a:pPr marL="590550" lvl="1" indent="-304800">
              <a:lnSpc>
                <a:spcPct val="90000"/>
              </a:lnSpc>
              <a:spcBef>
                <a:spcPct val="60000"/>
              </a:spcBef>
              <a:buClr>
                <a:schemeClr val="tx2"/>
              </a:buClr>
              <a:defRPr/>
            </a:pPr>
            <a:r>
              <a:rPr lang="en-US" sz="2000" b="1" dirty="0" smtClean="0">
                <a:solidFill>
                  <a:srgbClr val="558ED5"/>
                </a:solidFill>
              </a:rPr>
              <a:t>reuse, </a:t>
            </a:r>
            <a:r>
              <a:rPr lang="en-US" sz="2000" b="1" dirty="0" err="1" smtClean="0">
                <a:solidFill>
                  <a:srgbClr val="558ED5"/>
                </a:solidFill>
              </a:rPr>
              <a:t>suggestivity</a:t>
            </a:r>
            <a:endParaRPr lang="en-US" sz="2000" b="1" dirty="0" smtClean="0">
              <a:solidFill>
                <a:srgbClr val="558ED5"/>
              </a:solidFill>
            </a:endParaRPr>
          </a:p>
          <a:p>
            <a:pPr marL="342900" indent="-342900">
              <a:lnSpc>
                <a:spcPct val="90000"/>
              </a:lnSpc>
              <a:spcBef>
                <a:spcPct val="60000"/>
              </a:spcBef>
              <a:defRPr/>
            </a:pPr>
            <a:r>
              <a:rPr lang="en-US" sz="2400" b="1" dirty="0" smtClean="0">
                <a:cs typeface="+mn-cs"/>
              </a:rPr>
              <a:t>Type system</a:t>
            </a:r>
          </a:p>
          <a:p>
            <a:pPr marL="590550" lvl="1" indent="-304800">
              <a:lnSpc>
                <a:spcPct val="90000"/>
              </a:lnSpc>
              <a:spcBef>
                <a:spcPct val="60000"/>
              </a:spcBef>
              <a:buClr>
                <a:schemeClr val="tx2"/>
              </a:buClr>
              <a:defRPr/>
            </a:pPr>
            <a:r>
              <a:rPr lang="en-US" sz="2000" b="1" dirty="0" smtClean="0">
                <a:solidFill>
                  <a:srgbClr val="558ED5"/>
                </a:solidFill>
              </a:rPr>
              <a:t>reliability, security</a:t>
            </a:r>
          </a:p>
          <a:p>
            <a:pPr marL="342900" indent="-342900">
              <a:lnSpc>
                <a:spcPct val="90000"/>
              </a:lnSpc>
              <a:spcBef>
                <a:spcPct val="60000"/>
              </a:spcBef>
              <a:defRPr/>
            </a:pPr>
            <a:r>
              <a:rPr lang="en-US" sz="2400" b="1" dirty="0" smtClean="0">
                <a:cs typeface="+mn-cs"/>
              </a:rPr>
              <a:t>Usability</a:t>
            </a:r>
          </a:p>
          <a:p>
            <a:pPr marL="590550" lvl="1" indent="-304800">
              <a:lnSpc>
                <a:spcPct val="90000"/>
              </a:lnSpc>
              <a:spcBef>
                <a:spcPct val="60000"/>
              </a:spcBef>
              <a:buClr>
                <a:schemeClr val="tx2"/>
              </a:buClr>
              <a:defRPr/>
            </a:pPr>
            <a:r>
              <a:rPr lang="en-US" sz="2000" b="1" dirty="0" smtClean="0">
                <a:solidFill>
                  <a:srgbClr val="558ED5"/>
                </a:solidFill>
              </a:rPr>
              <a:t>readability, </a:t>
            </a:r>
            <a:r>
              <a:rPr lang="en-US" sz="2000" b="1" dirty="0" err="1" smtClean="0">
                <a:solidFill>
                  <a:srgbClr val="558ED5"/>
                </a:solidFill>
              </a:rPr>
              <a:t>writability</a:t>
            </a:r>
            <a:r>
              <a:rPr lang="en-US" sz="2000" b="1" dirty="0" smtClean="0">
                <a:solidFill>
                  <a:srgbClr val="558ED5"/>
                </a:solidFill>
              </a:rPr>
              <a:t>, efficiency, learnability, scalability, portability</a:t>
            </a:r>
          </a:p>
          <a:p>
            <a:pPr marL="342900" indent="-342900">
              <a:lnSpc>
                <a:spcPct val="90000"/>
              </a:lnSpc>
              <a:spcBef>
                <a:spcPct val="60000"/>
              </a:spcBef>
              <a:buFontTx/>
              <a:buNone/>
              <a:defRPr/>
            </a:pPr>
            <a:endParaRPr lang="en-US" sz="2800" b="1" dirty="0" smtClean="0">
              <a:solidFill>
                <a:schemeClr val="tx2"/>
              </a:solidFill>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523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235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5235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523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5235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5235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5235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52355">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5235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523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rPr>
              <a:t>Kinds of Languages - I</a:t>
            </a:r>
            <a:endParaRPr lang="en-US" sz="3600" b="1" dirty="0" smtClean="0">
              <a:solidFill>
                <a:srgbClr val="0000FF"/>
              </a:solidFill>
              <a:cs typeface="+mj-cs"/>
            </a:endParaRPr>
          </a:p>
        </p:txBody>
      </p:sp>
      <p:sp>
        <p:nvSpPr>
          <p:cNvPr id="1296387" name="Rectangle 3"/>
          <p:cNvSpPr>
            <a:spLocks noGrp="1" noChangeArrowheads="1"/>
          </p:cNvSpPr>
          <p:nvPr>
            <p:ph type="body" idx="1"/>
          </p:nvPr>
        </p:nvSpPr>
        <p:spPr>
          <a:xfrm>
            <a:off x="192997" y="919163"/>
            <a:ext cx="8951003" cy="5435600"/>
          </a:xfrm>
        </p:spPr>
        <p:txBody>
          <a:bodyPr>
            <a:normAutofit lnSpcReduction="10000"/>
          </a:bodyPr>
          <a:lstStyle/>
          <a:p>
            <a:pPr>
              <a:defRPr/>
            </a:pPr>
            <a:r>
              <a:rPr lang="en-US" sz="2800" b="1" dirty="0" smtClean="0"/>
              <a:t>Declarative</a:t>
            </a:r>
          </a:p>
          <a:p>
            <a:pPr lvl="1">
              <a:defRPr/>
            </a:pPr>
            <a:r>
              <a:rPr lang="en-US" b="1" dirty="0" smtClean="0">
                <a:solidFill>
                  <a:srgbClr val="558ED5"/>
                </a:solidFill>
              </a:rPr>
              <a:t>Program specifies what computation is to be done</a:t>
            </a:r>
          </a:p>
          <a:p>
            <a:pPr lvl="1">
              <a:defRPr/>
            </a:pPr>
            <a:r>
              <a:rPr lang="en-US" b="1" dirty="0" smtClean="0">
                <a:solidFill>
                  <a:srgbClr val="558ED5"/>
                </a:solidFill>
              </a:rPr>
              <a:t>Examples: Haskell, ML, Prolog</a:t>
            </a:r>
          </a:p>
          <a:p>
            <a:pPr>
              <a:defRPr/>
            </a:pPr>
            <a:r>
              <a:rPr lang="en-US" sz="2800" b="1" dirty="0" smtClean="0"/>
              <a:t>Domain </a:t>
            </a:r>
            <a:r>
              <a:rPr lang="en-US" sz="2800" b="1" dirty="0" smtClean="0"/>
              <a:t>specific</a:t>
            </a:r>
            <a:endParaRPr lang="en-US" sz="2800" b="1" dirty="0" smtClean="0"/>
          </a:p>
          <a:p>
            <a:pPr lvl="1">
              <a:defRPr/>
            </a:pPr>
            <a:r>
              <a:rPr lang="en-US" b="1" dirty="0" smtClean="0">
                <a:solidFill>
                  <a:srgbClr val="558ED5"/>
                </a:solidFill>
              </a:rPr>
              <a:t>Many areas have special-purpose languages for creating applications</a:t>
            </a:r>
          </a:p>
          <a:p>
            <a:pPr lvl="1">
              <a:defRPr/>
            </a:pPr>
            <a:r>
              <a:rPr lang="en-US" b="1" dirty="0" smtClean="0">
                <a:solidFill>
                  <a:srgbClr val="558ED5"/>
                </a:solidFill>
              </a:rPr>
              <a:t>Examples: </a:t>
            </a:r>
            <a:r>
              <a:rPr lang="en-US" b="1" dirty="0" err="1" smtClean="0">
                <a:solidFill>
                  <a:srgbClr val="558ED5"/>
                </a:solidFill>
              </a:rPr>
              <a:t>Lex</a:t>
            </a:r>
            <a:r>
              <a:rPr lang="en-US" b="1" dirty="0" smtClean="0">
                <a:solidFill>
                  <a:srgbClr val="558ED5"/>
                </a:solidFill>
              </a:rPr>
              <a:t> for scanners, </a:t>
            </a:r>
            <a:r>
              <a:rPr lang="en-US" b="1" dirty="0" err="1" smtClean="0">
                <a:solidFill>
                  <a:srgbClr val="558ED5"/>
                </a:solidFill>
              </a:rPr>
              <a:t>Yacc</a:t>
            </a:r>
            <a:r>
              <a:rPr lang="en-US" b="1" dirty="0" smtClean="0">
                <a:solidFill>
                  <a:srgbClr val="558ED5"/>
                </a:solidFill>
              </a:rPr>
              <a:t> for parsers</a:t>
            </a:r>
          </a:p>
          <a:p>
            <a:pPr>
              <a:defRPr/>
            </a:pPr>
            <a:r>
              <a:rPr lang="en-US" sz="2800" b="1" dirty="0" smtClean="0"/>
              <a:t>Functional</a:t>
            </a:r>
          </a:p>
          <a:p>
            <a:pPr lvl="1">
              <a:defRPr/>
            </a:pPr>
            <a:r>
              <a:rPr lang="en-US" b="1" dirty="0" smtClean="0">
                <a:solidFill>
                  <a:srgbClr val="558ED5"/>
                </a:solidFill>
              </a:rPr>
              <a:t>One whose computational model is based on lambda calculus</a:t>
            </a:r>
          </a:p>
          <a:p>
            <a:pPr lvl="1">
              <a:defRPr/>
            </a:pPr>
            <a:r>
              <a:rPr lang="en-US" b="1" dirty="0" smtClean="0">
                <a:solidFill>
                  <a:srgbClr val="558ED5"/>
                </a:solidFill>
              </a:rPr>
              <a:t>Examples: Haskell, ML</a:t>
            </a:r>
          </a:p>
          <a:p>
            <a:pPr marL="0" indent="0">
              <a:buNone/>
              <a:defRPr/>
            </a:pPr>
            <a:endParaRPr lang="en-US" sz="2800" b="1" dirty="0" smtClean="0">
              <a:solidFill>
                <a:srgbClr val="000000"/>
              </a:solidFill>
            </a:endParaRPr>
          </a:p>
          <a:p>
            <a:pPr>
              <a:defRPr/>
            </a:pPr>
            <a:endParaRPr lang="en-US" sz="2800"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p:txBody>
      </p:sp>
    </p:spTree>
    <p:extLst>
      <p:ext uri="{BB962C8B-B14F-4D97-AF65-F5344CB8AC3E}">
        <p14:creationId xmlns:p14="http://schemas.microsoft.com/office/powerpoint/2010/main" val="35271403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rPr>
              <a:t>Kinds of Languages - II</a:t>
            </a:r>
            <a:endParaRPr lang="en-US" sz="3600" b="1" dirty="0" smtClean="0">
              <a:solidFill>
                <a:srgbClr val="0000FF"/>
              </a:solidFill>
              <a:cs typeface="+mj-cs"/>
            </a:endParaRPr>
          </a:p>
        </p:txBody>
      </p:sp>
      <p:sp>
        <p:nvSpPr>
          <p:cNvPr id="1296387" name="Rectangle 3"/>
          <p:cNvSpPr>
            <a:spLocks noGrp="1" noChangeArrowheads="1"/>
          </p:cNvSpPr>
          <p:nvPr>
            <p:ph type="body" idx="1"/>
          </p:nvPr>
        </p:nvSpPr>
        <p:spPr>
          <a:xfrm>
            <a:off x="192997" y="919163"/>
            <a:ext cx="8951003" cy="5435600"/>
          </a:xfrm>
        </p:spPr>
        <p:txBody>
          <a:bodyPr>
            <a:normAutofit fontScale="92500" lnSpcReduction="10000"/>
          </a:bodyPr>
          <a:lstStyle/>
          <a:p>
            <a:pPr>
              <a:defRPr/>
            </a:pPr>
            <a:r>
              <a:rPr lang="en-US" sz="2800" b="1" dirty="0" smtClean="0"/>
              <a:t>Imperative</a:t>
            </a:r>
          </a:p>
          <a:p>
            <a:pPr lvl="1">
              <a:defRPr/>
            </a:pPr>
            <a:r>
              <a:rPr lang="en-US" b="1" dirty="0" smtClean="0">
                <a:solidFill>
                  <a:srgbClr val="558ED5"/>
                </a:solidFill>
              </a:rPr>
              <a:t>Program specifies how a computation is to be done</a:t>
            </a:r>
          </a:p>
          <a:p>
            <a:pPr lvl="1">
              <a:defRPr/>
            </a:pPr>
            <a:r>
              <a:rPr lang="en-US" b="1" dirty="0" smtClean="0">
                <a:solidFill>
                  <a:srgbClr val="558ED5"/>
                </a:solidFill>
              </a:rPr>
              <a:t>Examples: C, C++, C#, Fortran, Java</a:t>
            </a:r>
          </a:p>
          <a:p>
            <a:pPr>
              <a:defRPr/>
            </a:pPr>
            <a:r>
              <a:rPr lang="en-US" sz="2800" b="1" dirty="0" smtClean="0"/>
              <a:t>Markup</a:t>
            </a:r>
          </a:p>
          <a:p>
            <a:pPr lvl="1">
              <a:defRPr/>
            </a:pPr>
            <a:r>
              <a:rPr lang="en-US" b="1" dirty="0">
                <a:solidFill>
                  <a:srgbClr val="558ED5"/>
                </a:solidFill>
              </a:rPr>
              <a:t>One designed for the presentation of </a:t>
            </a:r>
            <a:r>
              <a:rPr lang="en-US" b="1" dirty="0" smtClean="0">
                <a:solidFill>
                  <a:srgbClr val="558ED5"/>
                </a:solidFill>
              </a:rPr>
              <a:t>text</a:t>
            </a:r>
          </a:p>
          <a:p>
            <a:pPr lvl="1">
              <a:defRPr/>
            </a:pPr>
            <a:r>
              <a:rPr lang="en-US" b="1" dirty="0" smtClean="0">
                <a:solidFill>
                  <a:srgbClr val="558ED5"/>
                </a:solidFill>
              </a:rPr>
              <a:t>Usually not Turing complete</a:t>
            </a:r>
            <a:endParaRPr lang="en-US" b="1" dirty="0">
              <a:solidFill>
                <a:srgbClr val="558ED5"/>
              </a:solidFill>
            </a:endParaRPr>
          </a:p>
          <a:p>
            <a:pPr lvl="1">
              <a:defRPr/>
            </a:pPr>
            <a:r>
              <a:rPr lang="en-US" b="1" dirty="0">
                <a:solidFill>
                  <a:srgbClr val="558ED5"/>
                </a:solidFill>
              </a:rPr>
              <a:t>Examples: HTML, XHTML, XML</a:t>
            </a:r>
          </a:p>
          <a:p>
            <a:pPr>
              <a:defRPr/>
            </a:pPr>
            <a:r>
              <a:rPr lang="en-US" sz="2800" b="1" dirty="0" smtClean="0"/>
              <a:t>Object </a:t>
            </a:r>
            <a:r>
              <a:rPr lang="en-US" sz="2800" b="1" dirty="0" smtClean="0"/>
              <a:t>oriented</a:t>
            </a:r>
            <a:endParaRPr lang="en-US" sz="2800" b="1" dirty="0" smtClean="0"/>
          </a:p>
          <a:p>
            <a:pPr lvl="1">
              <a:defRPr/>
            </a:pPr>
            <a:r>
              <a:rPr lang="en-US" b="1" dirty="0" smtClean="0">
                <a:solidFill>
                  <a:srgbClr val="558ED5"/>
                </a:solidFill>
              </a:rPr>
              <a:t>Program consists of interacting objects</a:t>
            </a:r>
          </a:p>
          <a:p>
            <a:pPr lvl="1">
              <a:defRPr/>
            </a:pPr>
            <a:r>
              <a:rPr lang="en-US" b="1" dirty="0" smtClean="0">
                <a:solidFill>
                  <a:srgbClr val="558ED5"/>
                </a:solidFill>
              </a:rPr>
              <a:t>Uses encapsulation, modularity, polymorphism, and inheritance</a:t>
            </a:r>
          </a:p>
          <a:p>
            <a:pPr lvl="1">
              <a:defRPr/>
            </a:pPr>
            <a:r>
              <a:rPr lang="en-US" b="1" dirty="0" smtClean="0">
                <a:solidFill>
                  <a:srgbClr val="558ED5"/>
                </a:solidFill>
              </a:rPr>
              <a:t>Examples: C++, C#, Java, </a:t>
            </a:r>
            <a:r>
              <a:rPr lang="en-US" b="1" dirty="0" err="1" smtClean="0">
                <a:solidFill>
                  <a:srgbClr val="558ED5"/>
                </a:solidFill>
              </a:rPr>
              <a:t>OCaml</a:t>
            </a:r>
            <a:r>
              <a:rPr lang="en-US" b="1" dirty="0" smtClean="0">
                <a:solidFill>
                  <a:srgbClr val="558ED5"/>
                </a:solidFill>
              </a:rPr>
              <a:t>, Smalltalk</a:t>
            </a:r>
          </a:p>
          <a:p>
            <a:pPr marL="0" indent="0">
              <a:buNone/>
              <a:defRPr/>
            </a:pPr>
            <a:endParaRPr lang="en-US" sz="2800" b="1" dirty="0" smtClean="0">
              <a:solidFill>
                <a:srgbClr val="000000"/>
              </a:solidFill>
            </a:endParaRPr>
          </a:p>
          <a:p>
            <a:pPr>
              <a:defRPr/>
            </a:pPr>
            <a:endParaRPr lang="en-US" sz="2800"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p:txBody>
      </p:sp>
    </p:spTree>
    <p:extLst>
      <p:ext uri="{BB962C8B-B14F-4D97-AF65-F5344CB8AC3E}">
        <p14:creationId xmlns:p14="http://schemas.microsoft.com/office/powerpoint/2010/main" val="30895470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rPr>
              <a:t>Kinds of Languages - III</a:t>
            </a:r>
            <a:endParaRPr lang="en-US" sz="3600" b="1" dirty="0" smtClean="0">
              <a:solidFill>
                <a:srgbClr val="0000FF"/>
              </a:solidFill>
              <a:cs typeface="+mj-cs"/>
            </a:endParaRPr>
          </a:p>
        </p:txBody>
      </p:sp>
      <p:sp>
        <p:nvSpPr>
          <p:cNvPr id="1296387" name="Rectangle 3"/>
          <p:cNvSpPr>
            <a:spLocks noGrp="1" noChangeArrowheads="1"/>
          </p:cNvSpPr>
          <p:nvPr>
            <p:ph type="body" idx="1"/>
          </p:nvPr>
        </p:nvSpPr>
        <p:spPr>
          <a:xfrm>
            <a:off x="192997" y="919163"/>
            <a:ext cx="8951003" cy="5435600"/>
          </a:xfrm>
        </p:spPr>
        <p:txBody>
          <a:bodyPr>
            <a:normAutofit fontScale="92500" lnSpcReduction="20000"/>
          </a:bodyPr>
          <a:lstStyle/>
          <a:p>
            <a:pPr>
              <a:defRPr/>
            </a:pPr>
            <a:r>
              <a:rPr lang="en-US" sz="2800" b="1" dirty="0" smtClean="0"/>
              <a:t>Parallel</a:t>
            </a:r>
          </a:p>
          <a:p>
            <a:pPr lvl="1">
              <a:defRPr/>
            </a:pPr>
            <a:r>
              <a:rPr lang="en-US" b="1" dirty="0" smtClean="0">
                <a:solidFill>
                  <a:srgbClr val="558ED5"/>
                </a:solidFill>
              </a:rPr>
              <a:t>One that allows a computation to run concurrently on multiple processors</a:t>
            </a:r>
          </a:p>
          <a:p>
            <a:pPr lvl="1">
              <a:defRPr/>
            </a:pPr>
            <a:r>
              <a:rPr lang="en-US" b="1" dirty="0" smtClean="0">
                <a:solidFill>
                  <a:srgbClr val="558ED5"/>
                </a:solidFill>
              </a:rPr>
              <a:t>Examples: CUDA, </a:t>
            </a:r>
            <a:r>
              <a:rPr lang="en-US" b="1" dirty="0" err="1" smtClean="0">
                <a:solidFill>
                  <a:srgbClr val="558ED5"/>
                </a:solidFill>
              </a:rPr>
              <a:t>Cilk</a:t>
            </a:r>
            <a:r>
              <a:rPr lang="en-US" b="1" dirty="0" smtClean="0">
                <a:solidFill>
                  <a:srgbClr val="558ED5"/>
                </a:solidFill>
              </a:rPr>
              <a:t>, MPI, POSIX threads, X10</a:t>
            </a:r>
          </a:p>
          <a:p>
            <a:pPr>
              <a:defRPr/>
            </a:pPr>
            <a:r>
              <a:rPr lang="en-US" b="1" dirty="0" smtClean="0">
                <a:solidFill>
                  <a:srgbClr val="000000"/>
                </a:solidFill>
              </a:rPr>
              <a:t>S</a:t>
            </a:r>
            <a:r>
              <a:rPr lang="en-US" b="1" dirty="0" smtClean="0"/>
              <a:t>cripting</a:t>
            </a:r>
          </a:p>
          <a:p>
            <a:pPr lvl="1">
              <a:defRPr/>
            </a:pPr>
            <a:r>
              <a:rPr lang="en-US" b="1" dirty="0" smtClean="0">
                <a:solidFill>
                  <a:srgbClr val="558ED5"/>
                </a:solidFill>
              </a:rPr>
              <a:t>An interpreted language with high-level operators for “gluing together” computations</a:t>
            </a:r>
          </a:p>
          <a:p>
            <a:pPr lvl="1">
              <a:defRPr/>
            </a:pPr>
            <a:r>
              <a:rPr lang="en-US" b="1" dirty="0" smtClean="0">
                <a:solidFill>
                  <a:srgbClr val="558ED5"/>
                </a:solidFill>
              </a:rPr>
              <a:t>Examples: </a:t>
            </a:r>
            <a:r>
              <a:rPr lang="en-US" b="1" dirty="0" err="1" smtClean="0">
                <a:solidFill>
                  <a:srgbClr val="558ED5"/>
                </a:solidFill>
              </a:rPr>
              <a:t>Awk</a:t>
            </a:r>
            <a:r>
              <a:rPr lang="en-US" b="1" dirty="0" smtClean="0">
                <a:solidFill>
                  <a:srgbClr val="558ED5"/>
                </a:solidFill>
              </a:rPr>
              <a:t>, Perl, PHP, Python, Ruby</a:t>
            </a:r>
          </a:p>
          <a:p>
            <a:pPr>
              <a:defRPr/>
            </a:pPr>
            <a:r>
              <a:rPr lang="en-US" b="1" dirty="0" smtClean="0">
                <a:solidFill>
                  <a:srgbClr val="404040"/>
                </a:solidFill>
              </a:rPr>
              <a:t>von Neumann</a:t>
            </a:r>
          </a:p>
          <a:p>
            <a:pPr lvl="1">
              <a:defRPr/>
            </a:pPr>
            <a:r>
              <a:rPr lang="en-US" b="1" dirty="0" smtClean="0">
                <a:solidFill>
                  <a:srgbClr val="558ED5"/>
                </a:solidFill>
              </a:rPr>
              <a:t>One whose computational model is based on the von Neumann architecture</a:t>
            </a:r>
          </a:p>
          <a:p>
            <a:pPr lvl="1">
              <a:defRPr/>
            </a:pPr>
            <a:r>
              <a:rPr lang="en-US" b="1" dirty="0" smtClean="0">
                <a:solidFill>
                  <a:schemeClr val="tx2">
                    <a:lumMod val="60000"/>
                    <a:lumOff val="40000"/>
                  </a:schemeClr>
                </a:solidFill>
              </a:rPr>
              <a:t>Computation is done by modifying variables</a:t>
            </a:r>
          </a:p>
          <a:p>
            <a:pPr lvl="1">
              <a:defRPr/>
            </a:pPr>
            <a:r>
              <a:rPr lang="en-US" b="1" dirty="0" smtClean="0">
                <a:solidFill>
                  <a:schemeClr val="tx2">
                    <a:lumMod val="60000"/>
                    <a:lumOff val="40000"/>
                  </a:schemeClr>
                </a:solidFill>
              </a:rPr>
              <a:t>Examples: C, C++. C#, Fortran, Java</a:t>
            </a:r>
          </a:p>
          <a:p>
            <a:pPr marL="0" indent="0">
              <a:buNone/>
              <a:defRPr/>
            </a:pPr>
            <a:endParaRPr lang="en-US" sz="2800" b="1" dirty="0" smtClean="0">
              <a:solidFill>
                <a:srgbClr val="000000"/>
              </a:solidFill>
            </a:endParaRPr>
          </a:p>
          <a:p>
            <a:pPr>
              <a:defRPr/>
            </a:pPr>
            <a:endParaRPr lang="en-US" sz="2800"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p:txBody>
      </p:sp>
    </p:spTree>
    <p:extLst>
      <p:ext uri="{BB962C8B-B14F-4D97-AF65-F5344CB8AC3E}">
        <p14:creationId xmlns:p14="http://schemas.microsoft.com/office/powerpoint/2010/main" val="29086142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rPr>
              <a:t>Major Application Areas - I</a:t>
            </a:r>
            <a:endParaRPr lang="en-US" sz="3600" b="1" dirty="0" smtClean="0">
              <a:solidFill>
                <a:srgbClr val="0000FF"/>
              </a:solidFill>
              <a:cs typeface="+mj-cs"/>
            </a:endParaRPr>
          </a:p>
        </p:txBody>
      </p:sp>
      <p:sp>
        <p:nvSpPr>
          <p:cNvPr id="1296387" name="Rectangle 3"/>
          <p:cNvSpPr>
            <a:spLocks noGrp="1" noChangeArrowheads="1"/>
          </p:cNvSpPr>
          <p:nvPr>
            <p:ph type="body" idx="1"/>
          </p:nvPr>
        </p:nvSpPr>
        <p:spPr>
          <a:xfrm>
            <a:off x="192997" y="919163"/>
            <a:ext cx="8951003" cy="5435600"/>
          </a:xfrm>
        </p:spPr>
        <p:txBody>
          <a:bodyPr>
            <a:normAutofit/>
          </a:bodyPr>
          <a:lstStyle/>
          <a:p>
            <a:pPr>
              <a:defRPr/>
            </a:pPr>
            <a:r>
              <a:rPr lang="en-US" sz="2800" b="1" dirty="0" smtClean="0"/>
              <a:t>Big data</a:t>
            </a:r>
          </a:p>
          <a:p>
            <a:pPr lvl="1">
              <a:defRPr/>
            </a:pPr>
            <a:r>
              <a:rPr lang="en-US" b="1" dirty="0" smtClean="0">
                <a:solidFill>
                  <a:srgbClr val="558ED5"/>
                </a:solidFill>
              </a:rPr>
              <a:t>C++, Python, R, SQL, and </a:t>
            </a:r>
            <a:r>
              <a:rPr lang="en-US" b="1" dirty="0" err="1" smtClean="0">
                <a:solidFill>
                  <a:srgbClr val="558ED5"/>
                </a:solidFill>
              </a:rPr>
              <a:t>Hadoop</a:t>
            </a:r>
            <a:r>
              <a:rPr lang="en-US" b="1" dirty="0" smtClean="0">
                <a:solidFill>
                  <a:srgbClr val="558ED5"/>
                </a:solidFill>
              </a:rPr>
              <a:t>-based languages</a:t>
            </a:r>
            <a:endParaRPr lang="en-US" b="1" dirty="0" smtClean="0">
              <a:solidFill>
                <a:srgbClr val="558ED5"/>
              </a:solidFill>
            </a:endParaRPr>
          </a:p>
          <a:p>
            <a:pPr>
              <a:defRPr/>
            </a:pPr>
            <a:r>
              <a:rPr lang="en-US" sz="3000" b="1" dirty="0" smtClean="0"/>
              <a:t>Scientific computing</a:t>
            </a:r>
          </a:p>
          <a:p>
            <a:pPr lvl="1">
              <a:defRPr/>
            </a:pPr>
            <a:r>
              <a:rPr lang="en-US" b="1" dirty="0" smtClean="0">
                <a:solidFill>
                  <a:schemeClr val="tx2">
                    <a:lumMod val="60000"/>
                    <a:lumOff val="40000"/>
                  </a:schemeClr>
                </a:solidFill>
              </a:rPr>
              <a:t>Fortran, C++</a:t>
            </a:r>
          </a:p>
          <a:p>
            <a:pPr>
              <a:defRPr/>
            </a:pPr>
            <a:r>
              <a:rPr lang="en-US" sz="2800" b="1" dirty="0" smtClean="0">
                <a:solidFill>
                  <a:srgbClr val="000000"/>
                </a:solidFill>
              </a:rPr>
              <a:t>S</a:t>
            </a:r>
            <a:r>
              <a:rPr lang="en-US" sz="2800" b="1" dirty="0" smtClean="0"/>
              <a:t>cripting applications</a:t>
            </a:r>
          </a:p>
          <a:p>
            <a:pPr lvl="1">
              <a:defRPr/>
            </a:pPr>
            <a:r>
              <a:rPr lang="en-US" b="1" dirty="0" err="1" smtClean="0">
                <a:solidFill>
                  <a:srgbClr val="558ED5"/>
                </a:solidFill>
              </a:rPr>
              <a:t>Awk</a:t>
            </a:r>
            <a:r>
              <a:rPr lang="en-US" b="1" dirty="0" smtClean="0">
                <a:solidFill>
                  <a:srgbClr val="558ED5"/>
                </a:solidFill>
              </a:rPr>
              <a:t>, Perl, </a:t>
            </a:r>
            <a:r>
              <a:rPr lang="en-US" b="1" dirty="0" smtClean="0">
                <a:solidFill>
                  <a:srgbClr val="558ED5"/>
                </a:solidFill>
              </a:rPr>
              <a:t>Python, </a:t>
            </a:r>
            <a:r>
              <a:rPr lang="en-US" b="1" dirty="0" err="1" smtClean="0">
                <a:solidFill>
                  <a:srgbClr val="558ED5"/>
                </a:solidFill>
              </a:rPr>
              <a:t>Tcl</a:t>
            </a:r>
            <a:endParaRPr lang="en-US" b="1" dirty="0" smtClean="0">
              <a:solidFill>
                <a:srgbClr val="558ED5"/>
              </a:solidFill>
            </a:endParaRPr>
          </a:p>
          <a:p>
            <a:pPr>
              <a:defRPr/>
            </a:pPr>
            <a:r>
              <a:rPr lang="en-US" sz="2800" b="1" dirty="0" smtClean="0">
                <a:solidFill>
                  <a:srgbClr val="404040"/>
                </a:solidFill>
              </a:rPr>
              <a:t>Specialized applications</a:t>
            </a:r>
          </a:p>
          <a:p>
            <a:pPr lvl="1">
              <a:defRPr/>
            </a:pPr>
            <a:r>
              <a:rPr lang="en-US" b="1" dirty="0" err="1" smtClean="0">
                <a:solidFill>
                  <a:srgbClr val="558ED5"/>
                </a:solidFill>
              </a:rPr>
              <a:t>LaTex</a:t>
            </a:r>
            <a:r>
              <a:rPr lang="en-US" b="1" dirty="0" smtClean="0">
                <a:solidFill>
                  <a:srgbClr val="558ED5"/>
                </a:solidFill>
              </a:rPr>
              <a:t> for typesetting</a:t>
            </a:r>
          </a:p>
          <a:p>
            <a:pPr lvl="1">
              <a:defRPr/>
            </a:pPr>
            <a:r>
              <a:rPr lang="en-US" b="1" dirty="0" smtClean="0">
                <a:solidFill>
                  <a:schemeClr val="tx2">
                    <a:lumMod val="60000"/>
                    <a:lumOff val="40000"/>
                  </a:schemeClr>
                </a:solidFill>
              </a:rPr>
              <a:t>SQL for database applications</a:t>
            </a:r>
          </a:p>
          <a:p>
            <a:pPr lvl="1">
              <a:defRPr/>
            </a:pPr>
            <a:r>
              <a:rPr lang="en-US" b="1" dirty="0" smtClean="0">
                <a:solidFill>
                  <a:schemeClr val="tx2">
                    <a:lumMod val="60000"/>
                    <a:lumOff val="40000"/>
                  </a:schemeClr>
                </a:solidFill>
              </a:rPr>
              <a:t>VB macros for spreadsheets</a:t>
            </a:r>
          </a:p>
          <a:p>
            <a:pPr marL="0" indent="0">
              <a:buNone/>
              <a:defRPr/>
            </a:pPr>
            <a:endParaRPr lang="en-US" sz="2800" b="1" dirty="0" smtClean="0">
              <a:solidFill>
                <a:srgbClr val="000000"/>
              </a:solidFill>
            </a:endParaRPr>
          </a:p>
          <a:p>
            <a:pPr>
              <a:defRPr/>
            </a:pPr>
            <a:endParaRPr lang="en-US" sz="2800"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p:txBody>
      </p:sp>
    </p:spTree>
    <p:extLst>
      <p:ext uri="{BB962C8B-B14F-4D97-AF65-F5344CB8AC3E}">
        <p14:creationId xmlns:p14="http://schemas.microsoft.com/office/powerpoint/2010/main" val="12635007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rPr>
              <a:t>Major Application Areas - II</a:t>
            </a:r>
            <a:endParaRPr lang="en-US" sz="3600" b="1" dirty="0" smtClean="0">
              <a:solidFill>
                <a:srgbClr val="0000FF"/>
              </a:solidFill>
              <a:cs typeface="+mj-cs"/>
            </a:endParaRPr>
          </a:p>
        </p:txBody>
      </p:sp>
      <p:sp>
        <p:nvSpPr>
          <p:cNvPr id="1296387" name="Rectangle 3"/>
          <p:cNvSpPr>
            <a:spLocks noGrp="1" noChangeArrowheads="1"/>
          </p:cNvSpPr>
          <p:nvPr>
            <p:ph type="body" idx="1"/>
          </p:nvPr>
        </p:nvSpPr>
        <p:spPr>
          <a:xfrm>
            <a:off x="192997" y="919163"/>
            <a:ext cx="8951003" cy="5435600"/>
          </a:xfrm>
        </p:spPr>
        <p:txBody>
          <a:bodyPr>
            <a:normAutofit/>
          </a:bodyPr>
          <a:lstStyle/>
          <a:p>
            <a:pPr>
              <a:defRPr/>
            </a:pPr>
            <a:r>
              <a:rPr lang="en-US" sz="2800" b="1" dirty="0" smtClean="0"/>
              <a:t>Symbolic programming</a:t>
            </a:r>
          </a:p>
          <a:p>
            <a:pPr lvl="1">
              <a:defRPr/>
            </a:pPr>
            <a:r>
              <a:rPr lang="en-US" b="1" dirty="0" smtClean="0">
                <a:solidFill>
                  <a:srgbClr val="558ED5"/>
                </a:solidFill>
              </a:rPr>
              <a:t>F#, Haskell, Lisp, ML, </a:t>
            </a:r>
            <a:r>
              <a:rPr lang="en-US" b="1" dirty="0" err="1" smtClean="0">
                <a:solidFill>
                  <a:srgbClr val="558ED5"/>
                </a:solidFill>
              </a:rPr>
              <a:t>Ocaml</a:t>
            </a:r>
            <a:endParaRPr lang="en-US" b="1" dirty="0" smtClean="0">
              <a:solidFill>
                <a:srgbClr val="558ED5"/>
              </a:solidFill>
            </a:endParaRPr>
          </a:p>
          <a:p>
            <a:pPr>
              <a:defRPr/>
            </a:pPr>
            <a:r>
              <a:rPr lang="en-US" sz="2800" b="1" dirty="0" smtClean="0">
                <a:solidFill>
                  <a:srgbClr val="000000"/>
                </a:solidFill>
              </a:rPr>
              <a:t>S</a:t>
            </a:r>
            <a:r>
              <a:rPr lang="en-US" sz="2800" b="1" dirty="0" smtClean="0"/>
              <a:t>ystems programming</a:t>
            </a:r>
          </a:p>
          <a:p>
            <a:pPr lvl="1">
              <a:defRPr/>
            </a:pPr>
            <a:r>
              <a:rPr lang="en-US" b="1" dirty="0" smtClean="0">
                <a:solidFill>
                  <a:srgbClr val="558ED5"/>
                </a:solidFill>
              </a:rPr>
              <a:t>C, C++, C#, Java, Objective-C</a:t>
            </a:r>
          </a:p>
          <a:p>
            <a:pPr>
              <a:defRPr/>
            </a:pPr>
            <a:r>
              <a:rPr lang="en-US" sz="2800" b="1" dirty="0" smtClean="0">
                <a:solidFill>
                  <a:srgbClr val="404040"/>
                </a:solidFill>
              </a:rPr>
              <a:t>Web programming</a:t>
            </a:r>
          </a:p>
          <a:p>
            <a:pPr lvl="1">
              <a:defRPr/>
            </a:pPr>
            <a:r>
              <a:rPr lang="en-US" b="1" dirty="0" smtClean="0">
                <a:solidFill>
                  <a:srgbClr val="558ED5"/>
                </a:solidFill>
              </a:rPr>
              <a:t>CGI</a:t>
            </a:r>
          </a:p>
          <a:p>
            <a:pPr lvl="1">
              <a:defRPr/>
            </a:pPr>
            <a:r>
              <a:rPr lang="en-US" b="1" dirty="0" smtClean="0">
                <a:solidFill>
                  <a:srgbClr val="558ED5"/>
                </a:solidFill>
              </a:rPr>
              <a:t>HTML</a:t>
            </a:r>
          </a:p>
          <a:p>
            <a:pPr lvl="1">
              <a:defRPr/>
            </a:pPr>
            <a:r>
              <a:rPr lang="en-US" b="1" dirty="0" smtClean="0">
                <a:solidFill>
                  <a:schemeClr val="tx2">
                    <a:lumMod val="60000"/>
                    <a:lumOff val="40000"/>
                  </a:schemeClr>
                </a:solidFill>
              </a:rPr>
              <a:t>JavaScript</a:t>
            </a:r>
          </a:p>
          <a:p>
            <a:pPr lvl="1">
              <a:defRPr/>
            </a:pPr>
            <a:r>
              <a:rPr lang="en-US" b="1" dirty="0" smtClean="0">
                <a:solidFill>
                  <a:schemeClr val="tx2">
                    <a:lumMod val="60000"/>
                    <a:lumOff val="40000"/>
                  </a:schemeClr>
                </a:solidFill>
              </a:rPr>
              <a:t>Ruby on </a:t>
            </a:r>
            <a:r>
              <a:rPr lang="en-US" b="1" dirty="0" smtClean="0">
                <a:solidFill>
                  <a:schemeClr val="tx2">
                    <a:lumMod val="60000"/>
                    <a:lumOff val="40000"/>
                  </a:schemeClr>
                </a:solidFill>
              </a:rPr>
              <a:t>Rails</a:t>
            </a:r>
          </a:p>
          <a:p>
            <a:pPr>
              <a:defRPr/>
            </a:pPr>
            <a:r>
              <a:rPr lang="en-US" b="1" dirty="0" smtClean="0">
                <a:solidFill>
                  <a:srgbClr val="000000"/>
                </a:solidFill>
              </a:rPr>
              <a:t>Countless other application areas</a:t>
            </a:r>
            <a:endParaRPr lang="en-US" b="1" dirty="0" smtClean="0"/>
          </a:p>
          <a:p>
            <a:pPr marL="0" indent="0">
              <a:buNone/>
              <a:defRPr/>
            </a:pPr>
            <a:endParaRPr lang="en-US" sz="2800" b="1" dirty="0" smtClean="0">
              <a:solidFill>
                <a:srgbClr val="000000"/>
              </a:solidFill>
            </a:endParaRPr>
          </a:p>
          <a:p>
            <a:pPr>
              <a:defRPr/>
            </a:pPr>
            <a:endParaRPr lang="en-US" sz="2800"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p:txBody>
      </p:sp>
    </p:spTree>
    <p:extLst>
      <p:ext uri="{BB962C8B-B14F-4D97-AF65-F5344CB8AC3E}">
        <p14:creationId xmlns:p14="http://schemas.microsoft.com/office/powerpoint/2010/main" val="17713455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4" name="Rectangle 6"/>
          <p:cNvSpPr>
            <a:spLocks noGrp="1" noChangeArrowheads="1"/>
          </p:cNvSpPr>
          <p:nvPr>
            <p:ph type="body" sz="half" idx="2"/>
          </p:nvPr>
        </p:nvSpPr>
        <p:spPr>
          <a:xfrm>
            <a:off x="587086" y="1216025"/>
            <a:ext cx="2243138" cy="5413375"/>
          </a:xfrm>
        </p:spPr>
        <p:txBody>
          <a:bodyPr>
            <a:normAutofit/>
          </a:bodyPr>
          <a:lstStyle/>
          <a:p>
            <a:pPr algn="ctr">
              <a:buFontTx/>
              <a:buNone/>
              <a:defRPr/>
            </a:pPr>
            <a:r>
              <a:rPr lang="en-US" sz="2400" b="1" dirty="0" err="1" smtClean="0">
                <a:cs typeface="+mn-cs"/>
              </a:rPr>
              <a:t>tiobe.com</a:t>
            </a:r>
            <a:endParaRPr lang="en-US" sz="2000" b="1" dirty="0" smtClean="0">
              <a:solidFill>
                <a:schemeClr val="accent1"/>
              </a:solidFill>
              <a:cs typeface="+mn-cs"/>
            </a:endParaRPr>
          </a:p>
          <a:p>
            <a:pPr algn="ctr">
              <a:buFontTx/>
              <a:buNone/>
              <a:defRPr/>
            </a:pPr>
            <a:r>
              <a:rPr lang="en-US" sz="2000" b="1" dirty="0" smtClean="0">
                <a:solidFill>
                  <a:schemeClr val="accent1"/>
                </a:solidFill>
                <a:cs typeface="+mn-cs"/>
              </a:rPr>
              <a:t>C</a:t>
            </a:r>
          </a:p>
          <a:p>
            <a:pPr algn="ctr">
              <a:buFontTx/>
              <a:buNone/>
              <a:defRPr/>
            </a:pPr>
            <a:r>
              <a:rPr lang="en-US" sz="2000" b="1" dirty="0" smtClean="0">
                <a:solidFill>
                  <a:schemeClr val="accent1"/>
                </a:solidFill>
                <a:cs typeface="+mn-cs"/>
              </a:rPr>
              <a:t>Java</a:t>
            </a:r>
          </a:p>
          <a:p>
            <a:pPr algn="ctr">
              <a:buFontTx/>
              <a:buNone/>
              <a:defRPr/>
            </a:pPr>
            <a:r>
              <a:rPr lang="en-US" sz="2000" b="1" dirty="0" smtClean="0">
                <a:solidFill>
                  <a:schemeClr val="accent1"/>
                </a:solidFill>
                <a:cs typeface="+mn-cs"/>
              </a:rPr>
              <a:t>Objective-C</a:t>
            </a:r>
          </a:p>
          <a:p>
            <a:pPr algn="ctr">
              <a:buFontTx/>
              <a:buNone/>
              <a:defRPr/>
            </a:pPr>
            <a:r>
              <a:rPr lang="en-US" sz="2000" b="1" dirty="0" smtClean="0">
                <a:solidFill>
                  <a:schemeClr val="accent1"/>
                </a:solidFill>
                <a:cs typeface="+mn-cs"/>
              </a:rPr>
              <a:t>C++</a:t>
            </a:r>
          </a:p>
          <a:p>
            <a:pPr algn="ctr">
              <a:buFontTx/>
              <a:buNone/>
              <a:defRPr/>
            </a:pPr>
            <a:r>
              <a:rPr lang="en-US" sz="2000" b="1" dirty="0" smtClean="0">
                <a:solidFill>
                  <a:schemeClr val="accent1"/>
                </a:solidFill>
              </a:rPr>
              <a:t>Basic</a:t>
            </a:r>
            <a:endParaRPr lang="en-US" sz="2000" b="1" dirty="0" smtClean="0">
              <a:solidFill>
                <a:schemeClr val="accent1"/>
              </a:solidFill>
              <a:cs typeface="+mn-cs"/>
            </a:endParaRPr>
          </a:p>
          <a:p>
            <a:pPr algn="ctr">
              <a:buFontTx/>
              <a:buNone/>
              <a:defRPr/>
            </a:pPr>
            <a:r>
              <a:rPr lang="en-US" sz="2000" b="1" dirty="0" smtClean="0">
                <a:solidFill>
                  <a:schemeClr val="accent1"/>
                </a:solidFill>
                <a:cs typeface="+mn-cs"/>
              </a:rPr>
              <a:t>C#</a:t>
            </a:r>
          </a:p>
          <a:p>
            <a:pPr algn="ctr">
              <a:buFontTx/>
              <a:buNone/>
              <a:defRPr/>
            </a:pPr>
            <a:r>
              <a:rPr lang="en-US" sz="2000" b="1" dirty="0" smtClean="0">
                <a:solidFill>
                  <a:schemeClr val="accent1"/>
                </a:solidFill>
                <a:cs typeface="+mn-cs"/>
              </a:rPr>
              <a:t>Python</a:t>
            </a:r>
          </a:p>
          <a:p>
            <a:pPr algn="ctr">
              <a:buFontTx/>
              <a:buNone/>
              <a:defRPr/>
            </a:pPr>
            <a:r>
              <a:rPr lang="en-US" sz="2000" b="1" dirty="0" smtClean="0">
                <a:solidFill>
                  <a:schemeClr val="accent1"/>
                </a:solidFill>
                <a:cs typeface="+mn-cs"/>
              </a:rPr>
              <a:t>PHP</a:t>
            </a:r>
          </a:p>
          <a:p>
            <a:pPr algn="ctr">
              <a:buFontTx/>
              <a:buNone/>
              <a:defRPr/>
            </a:pPr>
            <a:r>
              <a:rPr lang="en-US" sz="2000" b="1" dirty="0" smtClean="0">
                <a:solidFill>
                  <a:schemeClr val="accent1"/>
                </a:solidFill>
              </a:rPr>
              <a:t>Perl</a:t>
            </a:r>
            <a:endParaRPr lang="en-US" sz="2000" b="1" dirty="0" smtClean="0">
              <a:solidFill>
                <a:schemeClr val="accent1"/>
              </a:solidFill>
              <a:cs typeface="+mn-cs"/>
            </a:endParaRPr>
          </a:p>
          <a:p>
            <a:pPr algn="ctr">
              <a:buFontTx/>
              <a:buNone/>
              <a:defRPr/>
            </a:pPr>
            <a:r>
              <a:rPr lang="en-US" sz="2000" b="1" dirty="0" smtClean="0">
                <a:solidFill>
                  <a:schemeClr val="accent1"/>
                </a:solidFill>
              </a:rPr>
              <a:t>JavaScript</a:t>
            </a:r>
            <a:endParaRPr lang="en-US" sz="2000" b="1" dirty="0" smtClean="0">
              <a:solidFill>
                <a:schemeClr val="accent1"/>
              </a:solidFill>
              <a:cs typeface="+mn-cs"/>
            </a:endParaRPr>
          </a:p>
          <a:p>
            <a:pPr algn="ctr">
              <a:buFontTx/>
              <a:buNone/>
              <a:defRPr/>
            </a:pPr>
            <a:endParaRPr lang="en-US" sz="2000" b="1" dirty="0" smtClean="0">
              <a:solidFill>
                <a:schemeClr val="accent1"/>
              </a:solidFill>
              <a:cs typeface="+mn-cs"/>
            </a:endParaRPr>
          </a:p>
          <a:p>
            <a:pPr algn="ctr">
              <a:spcBef>
                <a:spcPct val="0"/>
              </a:spcBef>
              <a:buClrTx/>
              <a:buSzTx/>
              <a:buFontTx/>
              <a:buNone/>
              <a:defRPr/>
            </a:pPr>
            <a:r>
              <a:rPr lang="en-US" sz="1400" b="1" dirty="0" smtClean="0">
                <a:solidFill>
                  <a:schemeClr val="accent1"/>
                </a:solidFill>
                <a:cs typeface="+mn-cs"/>
              </a:rPr>
              <a:t>[</a:t>
            </a:r>
            <a:r>
              <a:rPr lang="en-US" sz="1400" b="1" dirty="0" err="1" smtClean="0">
                <a:solidFill>
                  <a:schemeClr val="accent1"/>
                </a:solidFill>
                <a:cs typeface="+mn-cs"/>
              </a:rPr>
              <a:t>www.tiobe.com</a:t>
            </a:r>
            <a:r>
              <a:rPr lang="en-US" sz="1400" b="1" dirty="0" smtClean="0">
                <a:solidFill>
                  <a:schemeClr val="accent1"/>
                </a:solidFill>
                <a:cs typeface="+mn-cs"/>
              </a:rPr>
              <a:t>,</a:t>
            </a:r>
          </a:p>
          <a:p>
            <a:pPr algn="ctr">
              <a:spcBef>
                <a:spcPct val="0"/>
              </a:spcBef>
              <a:buClrTx/>
              <a:buSzTx/>
              <a:buFontTx/>
              <a:buNone/>
              <a:defRPr/>
            </a:pPr>
            <a:r>
              <a:rPr lang="en-US" sz="1400" b="1" dirty="0" smtClean="0">
                <a:solidFill>
                  <a:schemeClr val="accent1"/>
                </a:solidFill>
                <a:cs typeface="+mn-cs"/>
              </a:rPr>
              <a:t> </a:t>
            </a:r>
            <a:r>
              <a:rPr lang="en-US" sz="1400" b="1" dirty="0" smtClean="0">
                <a:solidFill>
                  <a:schemeClr val="accent1"/>
                </a:solidFill>
              </a:rPr>
              <a:t>August</a:t>
            </a:r>
            <a:r>
              <a:rPr lang="en-US" sz="1400" b="1" dirty="0" smtClean="0">
                <a:solidFill>
                  <a:schemeClr val="accent1"/>
                </a:solidFill>
                <a:cs typeface="+mn-cs"/>
              </a:rPr>
              <a:t> 2014</a:t>
            </a:r>
          </a:p>
          <a:p>
            <a:pPr algn="ctr">
              <a:spcBef>
                <a:spcPct val="0"/>
              </a:spcBef>
              <a:buClrTx/>
              <a:buSzTx/>
              <a:buFontTx/>
              <a:buNone/>
              <a:defRPr/>
            </a:pPr>
            <a:r>
              <a:rPr lang="en-US" sz="1400" b="1" dirty="0" smtClean="0">
                <a:solidFill>
                  <a:schemeClr val="accent1"/>
                </a:solidFill>
              </a:rPr>
              <a:t>Data from search engines</a:t>
            </a:r>
            <a:r>
              <a:rPr lang="en-US" sz="1400" b="1" dirty="0" smtClean="0">
                <a:solidFill>
                  <a:schemeClr val="accent1"/>
                </a:solidFill>
                <a:cs typeface="+mn-cs"/>
              </a:rPr>
              <a:t>]</a:t>
            </a:r>
          </a:p>
          <a:p>
            <a:pPr marL="0" indent="0" algn="ctr">
              <a:buNone/>
              <a:defRPr/>
            </a:pPr>
            <a:endParaRPr lang="en-US" sz="2400" dirty="0" smtClean="0">
              <a:cs typeface="+mn-cs"/>
            </a:endParaRPr>
          </a:p>
        </p:txBody>
      </p:sp>
      <p:sp>
        <p:nvSpPr>
          <p:cNvPr id="6" name="Rectangle 6"/>
          <p:cNvSpPr txBox="1">
            <a:spLocks noChangeArrowheads="1"/>
          </p:cNvSpPr>
          <p:nvPr/>
        </p:nvSpPr>
        <p:spPr>
          <a:xfrm>
            <a:off x="2393917" y="1216025"/>
            <a:ext cx="2243138" cy="54133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ctr">
              <a:buFontTx/>
              <a:buNone/>
              <a:defRPr/>
            </a:pPr>
            <a:r>
              <a:rPr lang="en-US" sz="2400" b="1" dirty="0" err="1" smtClean="0"/>
              <a:t>PyPL</a:t>
            </a:r>
            <a:r>
              <a:rPr lang="en-US" sz="2400" b="1" dirty="0" smtClean="0"/>
              <a:t> Index</a:t>
            </a:r>
            <a:endParaRPr lang="en-US" sz="2000" b="1" dirty="0" smtClean="0">
              <a:solidFill>
                <a:schemeClr val="accent1"/>
              </a:solidFill>
            </a:endParaRPr>
          </a:p>
          <a:p>
            <a:pPr algn="ctr">
              <a:buFontTx/>
              <a:buNone/>
              <a:defRPr/>
            </a:pPr>
            <a:r>
              <a:rPr lang="en-US" sz="2000" b="1" dirty="0" smtClean="0">
                <a:solidFill>
                  <a:schemeClr val="accent1"/>
                </a:solidFill>
              </a:rPr>
              <a:t>Java</a:t>
            </a:r>
          </a:p>
          <a:p>
            <a:pPr algn="ctr">
              <a:buFontTx/>
              <a:buNone/>
              <a:defRPr/>
            </a:pPr>
            <a:r>
              <a:rPr lang="en-US" sz="2000" b="1" dirty="0" smtClean="0">
                <a:solidFill>
                  <a:schemeClr val="accent1"/>
                </a:solidFill>
              </a:rPr>
              <a:t>PHP</a:t>
            </a:r>
          </a:p>
          <a:p>
            <a:pPr algn="ctr">
              <a:buFontTx/>
              <a:buNone/>
              <a:defRPr/>
            </a:pPr>
            <a:r>
              <a:rPr lang="en-US" sz="2000" b="1" dirty="0" smtClean="0">
                <a:solidFill>
                  <a:schemeClr val="accent1"/>
                </a:solidFill>
              </a:rPr>
              <a:t>Python</a:t>
            </a:r>
          </a:p>
          <a:p>
            <a:pPr algn="ctr">
              <a:buFontTx/>
              <a:buNone/>
              <a:defRPr/>
            </a:pPr>
            <a:r>
              <a:rPr lang="en-US" sz="2000" b="1" dirty="0" smtClean="0">
                <a:solidFill>
                  <a:schemeClr val="accent1"/>
                </a:solidFill>
              </a:rPr>
              <a:t>C#</a:t>
            </a:r>
          </a:p>
          <a:p>
            <a:pPr algn="ctr">
              <a:buFontTx/>
              <a:buNone/>
              <a:defRPr/>
            </a:pPr>
            <a:r>
              <a:rPr lang="en-US" sz="2000" b="1" dirty="0" smtClean="0">
                <a:solidFill>
                  <a:schemeClr val="accent1"/>
                </a:solidFill>
              </a:rPr>
              <a:t>C++</a:t>
            </a:r>
          </a:p>
          <a:p>
            <a:pPr algn="ctr">
              <a:buFontTx/>
              <a:buNone/>
              <a:defRPr/>
            </a:pPr>
            <a:r>
              <a:rPr lang="en-US" sz="2000" b="1" dirty="0" smtClean="0">
                <a:solidFill>
                  <a:schemeClr val="accent1"/>
                </a:solidFill>
              </a:rPr>
              <a:t>C</a:t>
            </a:r>
          </a:p>
          <a:p>
            <a:pPr algn="ctr">
              <a:buFontTx/>
              <a:buNone/>
              <a:defRPr/>
            </a:pPr>
            <a:r>
              <a:rPr lang="en-US" sz="2000" b="1" dirty="0" err="1" smtClean="0">
                <a:solidFill>
                  <a:schemeClr val="accent1"/>
                </a:solidFill>
              </a:rPr>
              <a:t>Javascript</a:t>
            </a:r>
            <a:endParaRPr lang="en-US" sz="2000" b="1" dirty="0" smtClean="0">
              <a:solidFill>
                <a:schemeClr val="accent1"/>
              </a:solidFill>
            </a:endParaRPr>
          </a:p>
          <a:p>
            <a:pPr algn="ctr">
              <a:buFontTx/>
              <a:buNone/>
              <a:defRPr/>
            </a:pPr>
            <a:r>
              <a:rPr lang="en-US" sz="2000" b="1" dirty="0" smtClean="0">
                <a:solidFill>
                  <a:schemeClr val="accent1"/>
                </a:solidFill>
              </a:rPr>
              <a:t>Objective-C</a:t>
            </a:r>
          </a:p>
          <a:p>
            <a:pPr algn="ctr">
              <a:buFontTx/>
              <a:buNone/>
              <a:defRPr/>
            </a:pPr>
            <a:r>
              <a:rPr lang="en-US" sz="2000" b="1" dirty="0" smtClean="0">
                <a:solidFill>
                  <a:schemeClr val="accent1"/>
                </a:solidFill>
              </a:rPr>
              <a:t>Ruby</a:t>
            </a:r>
          </a:p>
          <a:p>
            <a:pPr algn="ctr">
              <a:buFontTx/>
              <a:buNone/>
              <a:defRPr/>
            </a:pPr>
            <a:r>
              <a:rPr lang="en-US" sz="2000" b="1" dirty="0" smtClean="0">
                <a:solidFill>
                  <a:schemeClr val="accent1"/>
                </a:solidFill>
              </a:rPr>
              <a:t>Basic</a:t>
            </a:r>
          </a:p>
          <a:p>
            <a:pPr algn="ctr">
              <a:buFontTx/>
              <a:buNone/>
              <a:defRPr/>
            </a:pPr>
            <a:endParaRPr lang="en-US" sz="2000" b="1" dirty="0" smtClean="0">
              <a:solidFill>
                <a:schemeClr val="accent1"/>
              </a:solidFill>
            </a:endParaRPr>
          </a:p>
          <a:p>
            <a:pPr algn="ctr">
              <a:spcBef>
                <a:spcPct val="0"/>
              </a:spcBef>
              <a:buFontTx/>
              <a:buNone/>
              <a:defRPr/>
            </a:pPr>
            <a:r>
              <a:rPr lang="en-US" sz="1400" b="1" dirty="0" smtClean="0">
                <a:solidFill>
                  <a:schemeClr val="accent1"/>
                </a:solidFill>
              </a:rPr>
              <a:t>[</a:t>
            </a:r>
            <a:r>
              <a:rPr lang="en-US" sz="1400" b="1" dirty="0" err="1" smtClean="0">
                <a:solidFill>
                  <a:schemeClr val="accent1"/>
                </a:solidFill>
              </a:rPr>
              <a:t>PyPL</a:t>
            </a:r>
            <a:r>
              <a:rPr lang="en-US" sz="1400" b="1" dirty="0" smtClean="0">
                <a:solidFill>
                  <a:schemeClr val="accent1"/>
                </a:solidFill>
              </a:rPr>
              <a:t> Index,</a:t>
            </a:r>
          </a:p>
          <a:p>
            <a:pPr algn="ctr">
              <a:spcBef>
                <a:spcPct val="0"/>
              </a:spcBef>
              <a:buFontTx/>
              <a:buNone/>
              <a:defRPr/>
            </a:pPr>
            <a:r>
              <a:rPr lang="en-US" sz="1400" b="1" dirty="0" smtClean="0">
                <a:solidFill>
                  <a:schemeClr val="accent1"/>
                </a:solidFill>
              </a:rPr>
              <a:t> August 2014</a:t>
            </a:r>
          </a:p>
          <a:p>
            <a:pPr algn="ctr">
              <a:spcBef>
                <a:spcPct val="0"/>
              </a:spcBef>
              <a:buFontTx/>
              <a:buNone/>
              <a:defRPr/>
            </a:pPr>
            <a:r>
              <a:rPr lang="en-US" sz="1400" b="1" dirty="0" smtClean="0">
                <a:solidFill>
                  <a:schemeClr val="accent1"/>
                </a:solidFill>
              </a:rPr>
              <a:t>Tutorial searches</a:t>
            </a:r>
          </a:p>
          <a:p>
            <a:pPr algn="ctr">
              <a:spcBef>
                <a:spcPct val="0"/>
              </a:spcBef>
              <a:buFontTx/>
              <a:buNone/>
              <a:defRPr/>
            </a:pPr>
            <a:r>
              <a:rPr lang="en-US" sz="1400" b="1" dirty="0">
                <a:solidFill>
                  <a:schemeClr val="accent1"/>
                </a:solidFill>
              </a:rPr>
              <a:t>o</a:t>
            </a:r>
            <a:r>
              <a:rPr lang="en-US" sz="1400" b="1" dirty="0" smtClean="0">
                <a:solidFill>
                  <a:schemeClr val="accent1"/>
                </a:solidFill>
              </a:rPr>
              <a:t>n Google]</a:t>
            </a:r>
          </a:p>
          <a:p>
            <a:pPr algn="ctr">
              <a:defRPr/>
            </a:pPr>
            <a:endParaRPr lang="en-US" sz="2400" dirty="0" smtClean="0"/>
          </a:p>
          <a:p>
            <a:pPr>
              <a:buFontTx/>
              <a:buNone/>
              <a:defRPr/>
            </a:pPr>
            <a:endParaRPr lang="en-US" sz="1600" dirty="0" smtClean="0">
              <a:solidFill>
                <a:schemeClr val="accent1"/>
              </a:solidFill>
            </a:endParaRPr>
          </a:p>
        </p:txBody>
      </p:sp>
      <p:sp>
        <p:nvSpPr>
          <p:cNvPr id="8" name="Rectangle 2"/>
          <p:cNvSpPr txBox="1">
            <a:spLocks noChangeArrowheads="1"/>
          </p:cNvSpPr>
          <p:nvPr/>
        </p:nvSpPr>
        <p:spPr>
          <a:xfrm>
            <a:off x="179388" y="73025"/>
            <a:ext cx="8964612" cy="838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smtClean="0">
                <a:solidFill>
                  <a:srgbClr val="0000FF"/>
                </a:solidFill>
              </a:rPr>
              <a:t>What are Today’s </a:t>
            </a:r>
            <a:r>
              <a:rPr lang="en-US" sz="3600" b="1" dirty="0">
                <a:solidFill>
                  <a:srgbClr val="0000FF"/>
                </a:solidFill>
              </a:rPr>
              <a:t>M</a:t>
            </a:r>
            <a:r>
              <a:rPr lang="en-US" sz="3600" b="1" dirty="0" smtClean="0">
                <a:solidFill>
                  <a:srgbClr val="0000FF"/>
                </a:solidFill>
              </a:rPr>
              <a:t>ost </a:t>
            </a:r>
            <a:r>
              <a:rPr lang="en-US" sz="3600" b="1" dirty="0">
                <a:solidFill>
                  <a:srgbClr val="0000FF"/>
                </a:solidFill>
              </a:rPr>
              <a:t>P</a:t>
            </a:r>
            <a:r>
              <a:rPr lang="en-US" sz="3600" b="1" dirty="0" smtClean="0">
                <a:solidFill>
                  <a:srgbClr val="0000FF"/>
                </a:solidFill>
              </a:rPr>
              <a:t>opular PLs?</a:t>
            </a:r>
          </a:p>
        </p:txBody>
      </p:sp>
      <p:sp>
        <p:nvSpPr>
          <p:cNvPr id="5" name="Rectangle 6"/>
          <p:cNvSpPr txBox="1">
            <a:spLocks noChangeArrowheads="1"/>
          </p:cNvSpPr>
          <p:nvPr/>
        </p:nvSpPr>
        <p:spPr>
          <a:xfrm>
            <a:off x="4239541" y="1195945"/>
            <a:ext cx="2243138" cy="54133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ctr">
              <a:buFontTx/>
              <a:buNone/>
              <a:defRPr/>
            </a:pPr>
            <a:r>
              <a:rPr lang="en-US" sz="2400" b="1" dirty="0" err="1" smtClean="0"/>
              <a:t>RedMonk</a:t>
            </a:r>
            <a:endParaRPr lang="en-US" sz="2000" b="1" dirty="0" smtClean="0">
              <a:solidFill>
                <a:schemeClr val="accent1"/>
              </a:solidFill>
            </a:endParaRPr>
          </a:p>
          <a:p>
            <a:pPr algn="ctr">
              <a:buFontTx/>
              <a:buNone/>
              <a:defRPr/>
            </a:pPr>
            <a:r>
              <a:rPr lang="en-US" sz="2000" b="1" dirty="0" smtClean="0">
                <a:solidFill>
                  <a:schemeClr val="accent1"/>
                </a:solidFill>
              </a:rPr>
              <a:t>Java/JavaScript</a:t>
            </a:r>
          </a:p>
          <a:p>
            <a:pPr algn="ctr">
              <a:buFontTx/>
              <a:buNone/>
              <a:defRPr/>
            </a:pPr>
            <a:endParaRPr lang="en-US" sz="2000" b="1" dirty="0" smtClean="0">
              <a:solidFill>
                <a:schemeClr val="accent1"/>
              </a:solidFill>
            </a:endParaRPr>
          </a:p>
          <a:p>
            <a:pPr algn="ctr">
              <a:buFontTx/>
              <a:buNone/>
              <a:defRPr/>
            </a:pPr>
            <a:r>
              <a:rPr lang="en-US" sz="2000" b="1" dirty="0" smtClean="0">
                <a:solidFill>
                  <a:schemeClr val="accent1"/>
                </a:solidFill>
              </a:rPr>
              <a:t>PHP</a:t>
            </a:r>
          </a:p>
          <a:p>
            <a:pPr algn="ctr">
              <a:buFontTx/>
              <a:buNone/>
              <a:defRPr/>
            </a:pPr>
            <a:r>
              <a:rPr lang="en-US" sz="2000" b="1" dirty="0" smtClean="0">
                <a:solidFill>
                  <a:schemeClr val="accent1"/>
                </a:solidFill>
              </a:rPr>
              <a:t>Python</a:t>
            </a:r>
          </a:p>
          <a:p>
            <a:pPr algn="ctr">
              <a:buFontTx/>
              <a:buNone/>
              <a:defRPr/>
            </a:pPr>
            <a:r>
              <a:rPr lang="en-US" sz="2000" b="1" dirty="0" smtClean="0">
                <a:solidFill>
                  <a:schemeClr val="accent1"/>
                </a:solidFill>
              </a:rPr>
              <a:t>C#</a:t>
            </a:r>
          </a:p>
          <a:p>
            <a:pPr algn="ctr">
              <a:buFontTx/>
              <a:buNone/>
              <a:defRPr/>
            </a:pPr>
            <a:r>
              <a:rPr lang="en-US" sz="2000" b="1" dirty="0" smtClean="0">
                <a:solidFill>
                  <a:schemeClr val="accent1"/>
                </a:solidFill>
              </a:rPr>
              <a:t>C++/Ruby</a:t>
            </a:r>
          </a:p>
          <a:p>
            <a:pPr algn="ctr">
              <a:buFontTx/>
              <a:buNone/>
              <a:defRPr/>
            </a:pPr>
            <a:endParaRPr lang="en-US" sz="2000" b="1" dirty="0" smtClean="0">
              <a:solidFill>
                <a:schemeClr val="accent1"/>
              </a:solidFill>
            </a:endParaRPr>
          </a:p>
          <a:p>
            <a:pPr algn="ctr">
              <a:buFontTx/>
              <a:buNone/>
              <a:defRPr/>
            </a:pPr>
            <a:r>
              <a:rPr lang="en-US" sz="2000" b="1" dirty="0" smtClean="0">
                <a:solidFill>
                  <a:schemeClr val="accent1"/>
                </a:solidFill>
              </a:rPr>
              <a:t>CSS</a:t>
            </a:r>
          </a:p>
          <a:p>
            <a:pPr algn="ctr">
              <a:buFontTx/>
              <a:buNone/>
              <a:defRPr/>
            </a:pPr>
            <a:r>
              <a:rPr lang="en-US" sz="2000" b="1" dirty="0">
                <a:solidFill>
                  <a:schemeClr val="accent1"/>
                </a:solidFill>
              </a:rPr>
              <a:t>C</a:t>
            </a:r>
            <a:endParaRPr lang="en-US" sz="2000" b="1" dirty="0" smtClean="0">
              <a:solidFill>
                <a:schemeClr val="accent1"/>
              </a:solidFill>
            </a:endParaRPr>
          </a:p>
          <a:p>
            <a:pPr algn="ctr">
              <a:buFontTx/>
              <a:buNone/>
              <a:defRPr/>
            </a:pPr>
            <a:r>
              <a:rPr lang="en-US" sz="2000" b="1" dirty="0" smtClean="0">
                <a:solidFill>
                  <a:schemeClr val="accent1"/>
                </a:solidFill>
              </a:rPr>
              <a:t>Objective-C</a:t>
            </a:r>
          </a:p>
          <a:p>
            <a:pPr algn="ctr">
              <a:buFontTx/>
              <a:buNone/>
              <a:defRPr/>
            </a:pPr>
            <a:endParaRPr lang="en-US" sz="2000" b="1" dirty="0" smtClean="0">
              <a:solidFill>
                <a:schemeClr val="accent1"/>
              </a:solidFill>
            </a:endParaRPr>
          </a:p>
          <a:p>
            <a:pPr algn="ctr">
              <a:spcBef>
                <a:spcPct val="0"/>
              </a:spcBef>
              <a:buFontTx/>
              <a:buNone/>
              <a:defRPr/>
            </a:pPr>
            <a:r>
              <a:rPr lang="en-US" sz="1400" b="1" dirty="0" smtClean="0">
                <a:solidFill>
                  <a:schemeClr val="accent1"/>
                </a:solidFill>
              </a:rPr>
              <a:t>[</a:t>
            </a:r>
            <a:r>
              <a:rPr lang="en-US" sz="1400" b="1" dirty="0" err="1" smtClean="0">
                <a:solidFill>
                  <a:schemeClr val="accent1"/>
                </a:solidFill>
              </a:rPr>
              <a:t>redmonk.com</a:t>
            </a:r>
            <a:r>
              <a:rPr lang="en-US" sz="1400" b="1" dirty="0" smtClean="0">
                <a:solidFill>
                  <a:schemeClr val="accent1"/>
                </a:solidFill>
              </a:rPr>
              <a:t>,</a:t>
            </a:r>
          </a:p>
          <a:p>
            <a:pPr algn="ctr">
              <a:spcBef>
                <a:spcPct val="0"/>
              </a:spcBef>
              <a:buFontTx/>
              <a:buNone/>
              <a:defRPr/>
            </a:pPr>
            <a:r>
              <a:rPr lang="en-US" sz="1400" b="1" dirty="0" smtClean="0">
                <a:solidFill>
                  <a:schemeClr val="accent1"/>
                </a:solidFill>
              </a:rPr>
              <a:t> June 2014</a:t>
            </a:r>
          </a:p>
          <a:p>
            <a:pPr algn="ctr">
              <a:spcBef>
                <a:spcPct val="0"/>
              </a:spcBef>
              <a:buFontTx/>
              <a:buNone/>
              <a:defRPr/>
            </a:pPr>
            <a:r>
              <a:rPr lang="en-US" sz="1400" b="1" dirty="0" smtClean="0">
                <a:solidFill>
                  <a:schemeClr val="accent1"/>
                </a:solidFill>
              </a:rPr>
              <a:t>Data from </a:t>
            </a:r>
            <a:r>
              <a:rPr lang="en-US" sz="1400" b="1" dirty="0" err="1" smtClean="0">
                <a:solidFill>
                  <a:schemeClr val="accent1"/>
                </a:solidFill>
              </a:rPr>
              <a:t>GitHub</a:t>
            </a:r>
            <a:r>
              <a:rPr lang="en-US" sz="1400" b="1" dirty="0" smtClean="0">
                <a:solidFill>
                  <a:schemeClr val="accent1"/>
                </a:solidFill>
              </a:rPr>
              <a:t>]</a:t>
            </a:r>
          </a:p>
          <a:p>
            <a:pPr algn="ctr">
              <a:defRPr/>
            </a:pPr>
            <a:endParaRPr lang="en-US" sz="2400" dirty="0" smtClean="0"/>
          </a:p>
          <a:p>
            <a:pPr>
              <a:buFontTx/>
              <a:buNone/>
              <a:defRPr/>
            </a:pPr>
            <a:endParaRPr lang="en-US" sz="1600" dirty="0" smtClean="0">
              <a:solidFill>
                <a:schemeClr val="accent1"/>
              </a:solidFill>
            </a:endParaRPr>
          </a:p>
        </p:txBody>
      </p:sp>
      <p:sp>
        <p:nvSpPr>
          <p:cNvPr id="7" name="Rectangle 6"/>
          <p:cNvSpPr txBox="1">
            <a:spLocks noChangeArrowheads="1"/>
          </p:cNvSpPr>
          <p:nvPr/>
        </p:nvSpPr>
        <p:spPr>
          <a:xfrm>
            <a:off x="6371749" y="1195945"/>
            <a:ext cx="2243138" cy="54133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ctr">
              <a:buFontTx/>
              <a:buNone/>
              <a:defRPr/>
            </a:pPr>
            <a:r>
              <a:rPr lang="en-US" sz="2400" b="1" dirty="0" err="1" smtClean="0"/>
              <a:t>StackOverflow</a:t>
            </a:r>
            <a:endParaRPr lang="en-US" sz="2400" b="1" dirty="0" smtClean="0"/>
          </a:p>
          <a:p>
            <a:pPr algn="ctr">
              <a:buFontTx/>
              <a:buNone/>
              <a:defRPr/>
            </a:pPr>
            <a:r>
              <a:rPr lang="en-US" sz="2000" b="1" dirty="0" smtClean="0">
                <a:solidFill>
                  <a:schemeClr val="accent1"/>
                </a:solidFill>
              </a:rPr>
              <a:t>Java</a:t>
            </a:r>
          </a:p>
          <a:p>
            <a:pPr algn="ctr">
              <a:buFontTx/>
              <a:buNone/>
              <a:defRPr/>
            </a:pPr>
            <a:r>
              <a:rPr lang="en-US" sz="2000" b="1" dirty="0" smtClean="0">
                <a:solidFill>
                  <a:schemeClr val="accent1"/>
                </a:solidFill>
              </a:rPr>
              <a:t>C#</a:t>
            </a:r>
          </a:p>
          <a:p>
            <a:pPr algn="ctr">
              <a:buFontTx/>
              <a:buNone/>
              <a:defRPr/>
            </a:pPr>
            <a:r>
              <a:rPr lang="en-US" sz="2000" b="1" dirty="0" smtClean="0">
                <a:solidFill>
                  <a:schemeClr val="accent1"/>
                </a:solidFill>
              </a:rPr>
              <a:t>JavaScript</a:t>
            </a:r>
          </a:p>
          <a:p>
            <a:pPr algn="ctr">
              <a:buFontTx/>
              <a:buNone/>
              <a:defRPr/>
            </a:pPr>
            <a:r>
              <a:rPr lang="en-US" sz="2000" b="1" dirty="0" smtClean="0">
                <a:solidFill>
                  <a:schemeClr val="accent1"/>
                </a:solidFill>
              </a:rPr>
              <a:t>PHP</a:t>
            </a:r>
          </a:p>
          <a:p>
            <a:pPr algn="ctr">
              <a:buFontTx/>
              <a:buNone/>
              <a:defRPr/>
            </a:pPr>
            <a:r>
              <a:rPr lang="en-US" sz="2000" b="1" dirty="0" smtClean="0">
                <a:solidFill>
                  <a:schemeClr val="accent1"/>
                </a:solidFill>
              </a:rPr>
              <a:t>Python</a:t>
            </a:r>
          </a:p>
          <a:p>
            <a:pPr algn="ctr">
              <a:buFontTx/>
              <a:buNone/>
              <a:defRPr/>
            </a:pPr>
            <a:r>
              <a:rPr lang="en-US" sz="2000" b="1" dirty="0" smtClean="0">
                <a:solidFill>
                  <a:schemeClr val="accent1"/>
                </a:solidFill>
              </a:rPr>
              <a:t>C++</a:t>
            </a:r>
          </a:p>
          <a:p>
            <a:pPr algn="ctr">
              <a:buFontTx/>
              <a:buNone/>
              <a:defRPr/>
            </a:pPr>
            <a:r>
              <a:rPr lang="en-US" sz="2000" b="1" dirty="0" smtClean="0">
                <a:solidFill>
                  <a:schemeClr val="accent1"/>
                </a:solidFill>
              </a:rPr>
              <a:t>SQL</a:t>
            </a:r>
          </a:p>
          <a:p>
            <a:pPr algn="ctr">
              <a:buFontTx/>
              <a:buNone/>
              <a:defRPr/>
            </a:pPr>
            <a:r>
              <a:rPr lang="en-US" sz="2000" b="1" dirty="0" smtClean="0">
                <a:solidFill>
                  <a:schemeClr val="accent1"/>
                </a:solidFill>
              </a:rPr>
              <a:t>Objective-C</a:t>
            </a:r>
          </a:p>
          <a:p>
            <a:pPr algn="ctr">
              <a:buFontTx/>
              <a:buNone/>
              <a:defRPr/>
            </a:pPr>
            <a:r>
              <a:rPr lang="en-US" sz="2000" b="1" dirty="0">
                <a:solidFill>
                  <a:schemeClr val="accent1"/>
                </a:solidFill>
              </a:rPr>
              <a:t>C</a:t>
            </a:r>
            <a:endParaRPr lang="en-US" sz="2000" b="1" dirty="0" smtClean="0">
              <a:solidFill>
                <a:schemeClr val="accent1"/>
              </a:solidFill>
            </a:endParaRPr>
          </a:p>
          <a:p>
            <a:pPr algn="ctr">
              <a:buFontTx/>
              <a:buNone/>
              <a:defRPr/>
            </a:pPr>
            <a:r>
              <a:rPr lang="en-US" sz="2000" b="1" dirty="0" smtClean="0">
                <a:solidFill>
                  <a:schemeClr val="accent1"/>
                </a:solidFill>
              </a:rPr>
              <a:t>Ruby</a:t>
            </a:r>
          </a:p>
          <a:p>
            <a:pPr algn="ctr">
              <a:buFontTx/>
              <a:buNone/>
              <a:defRPr/>
            </a:pPr>
            <a:endParaRPr lang="en-US" sz="2000" b="1" dirty="0" smtClean="0">
              <a:solidFill>
                <a:schemeClr val="accent1"/>
              </a:solidFill>
            </a:endParaRPr>
          </a:p>
          <a:p>
            <a:pPr algn="ctr">
              <a:spcBef>
                <a:spcPct val="0"/>
              </a:spcBef>
              <a:buFontTx/>
              <a:buNone/>
              <a:defRPr/>
            </a:pPr>
            <a:r>
              <a:rPr lang="en-US" sz="1400" b="1" dirty="0" smtClean="0">
                <a:solidFill>
                  <a:schemeClr val="accent1"/>
                </a:solidFill>
              </a:rPr>
              <a:t>[</a:t>
            </a:r>
            <a:r>
              <a:rPr lang="en-US" sz="1400" b="1" dirty="0" err="1" smtClean="0">
                <a:solidFill>
                  <a:schemeClr val="accent1"/>
                </a:solidFill>
              </a:rPr>
              <a:t>langpop.corger.nl</a:t>
            </a:r>
            <a:r>
              <a:rPr lang="en-US" sz="1400" b="1" dirty="0" smtClean="0">
                <a:solidFill>
                  <a:schemeClr val="accent1"/>
                </a:solidFill>
              </a:rPr>
              <a:t>,</a:t>
            </a:r>
          </a:p>
          <a:p>
            <a:pPr algn="ctr">
              <a:spcBef>
                <a:spcPct val="0"/>
              </a:spcBef>
              <a:buFontTx/>
              <a:buNone/>
              <a:defRPr/>
            </a:pPr>
            <a:r>
              <a:rPr lang="en-US" sz="1400" b="1" dirty="0" smtClean="0">
                <a:solidFill>
                  <a:schemeClr val="accent1"/>
                </a:solidFill>
              </a:rPr>
              <a:t> August 2014</a:t>
            </a:r>
          </a:p>
          <a:p>
            <a:pPr algn="ctr">
              <a:spcBef>
                <a:spcPct val="0"/>
              </a:spcBef>
              <a:buFontTx/>
              <a:buNone/>
              <a:defRPr/>
            </a:pPr>
            <a:r>
              <a:rPr lang="en-US" sz="1400" b="1" dirty="0" smtClean="0">
                <a:solidFill>
                  <a:schemeClr val="accent1"/>
                </a:solidFill>
              </a:rPr>
              <a:t>Data from </a:t>
            </a:r>
            <a:r>
              <a:rPr lang="en-US" sz="1400" b="1" dirty="0" err="1" smtClean="0">
                <a:solidFill>
                  <a:schemeClr val="accent1"/>
                </a:solidFill>
              </a:rPr>
              <a:t>GitHub</a:t>
            </a:r>
            <a:r>
              <a:rPr lang="en-US" sz="1400" b="1" dirty="0" smtClean="0">
                <a:solidFill>
                  <a:schemeClr val="accent1"/>
                </a:solidFill>
              </a:rPr>
              <a:t>]</a:t>
            </a:r>
          </a:p>
          <a:p>
            <a:pPr algn="ctr">
              <a:defRPr/>
            </a:pPr>
            <a:endParaRPr lang="en-US" sz="2400" dirty="0" smtClean="0"/>
          </a:p>
          <a:p>
            <a:pPr>
              <a:buFontTx/>
              <a:buNone/>
              <a:defRPr/>
            </a:pPr>
            <a:endParaRPr lang="en-US" sz="1600" dirty="0" smtClean="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1522" name="Rectangle 2"/>
          <p:cNvSpPr>
            <a:spLocks noGrp="1" noChangeArrowheads="1"/>
          </p:cNvSpPr>
          <p:nvPr>
            <p:ph type="title"/>
          </p:nvPr>
        </p:nvSpPr>
        <p:spPr>
          <a:xfrm>
            <a:off x="179388" y="73025"/>
            <a:ext cx="8964612" cy="838200"/>
          </a:xfrm>
        </p:spPr>
        <p:txBody>
          <a:bodyPr>
            <a:normAutofit/>
          </a:bodyPr>
          <a:lstStyle/>
          <a:p>
            <a:pPr>
              <a:defRPr/>
            </a:pPr>
            <a:r>
              <a:rPr lang="en-US" sz="3600" b="1" dirty="0" smtClean="0">
                <a:solidFill>
                  <a:srgbClr val="0000FF"/>
                </a:solidFill>
                <a:cs typeface="+mj-cs"/>
              </a:rPr>
              <a:t>Evolutionary Forces Driving </a:t>
            </a:r>
            <a:r>
              <a:rPr lang="en-US" sz="3600" b="1" dirty="0" smtClean="0">
                <a:solidFill>
                  <a:srgbClr val="0000FF"/>
                </a:solidFill>
              </a:rPr>
              <a:t>PL Changes</a:t>
            </a:r>
            <a:endParaRPr lang="en-US" sz="3600" b="1" dirty="0" smtClean="0">
              <a:solidFill>
                <a:srgbClr val="0000FF"/>
              </a:solidFill>
              <a:cs typeface="+mj-cs"/>
            </a:endParaRPr>
          </a:p>
        </p:txBody>
      </p:sp>
      <p:sp>
        <p:nvSpPr>
          <p:cNvPr id="1131523" name="Rectangle 3"/>
          <p:cNvSpPr>
            <a:spLocks noGrp="1" noChangeArrowheads="1"/>
          </p:cNvSpPr>
          <p:nvPr>
            <p:ph type="body" idx="1"/>
          </p:nvPr>
        </p:nvSpPr>
        <p:spPr>
          <a:xfrm>
            <a:off x="304800" y="911225"/>
            <a:ext cx="5700713" cy="5334000"/>
          </a:xfrm>
        </p:spPr>
        <p:txBody>
          <a:bodyPr/>
          <a:lstStyle/>
          <a:p>
            <a:pPr>
              <a:lnSpc>
                <a:spcPct val="50000"/>
              </a:lnSpc>
              <a:buFontTx/>
              <a:buNone/>
              <a:defRPr/>
            </a:pPr>
            <a:endParaRPr lang="en-US" sz="2400" b="1" dirty="0" smtClean="0">
              <a:cs typeface="+mn-cs"/>
            </a:endParaRPr>
          </a:p>
          <a:p>
            <a:pPr>
              <a:spcBef>
                <a:spcPct val="50000"/>
              </a:spcBef>
              <a:buFontTx/>
              <a:buNone/>
              <a:defRPr/>
            </a:pPr>
            <a:r>
              <a:rPr lang="en-US" sz="2000" b="1" dirty="0" smtClean="0">
                <a:cs typeface="+mn-cs"/>
              </a:rPr>
              <a:t>Increasing diversity of applications</a:t>
            </a:r>
          </a:p>
          <a:p>
            <a:pPr>
              <a:spcBef>
                <a:spcPct val="50000"/>
              </a:spcBef>
              <a:buFontTx/>
              <a:buNone/>
              <a:defRPr/>
            </a:pPr>
            <a:r>
              <a:rPr lang="en-US" sz="2000" b="1" dirty="0" smtClean="0">
                <a:cs typeface="+mn-cs"/>
              </a:rPr>
              <a:t>Stress on increasing programmer productivity and shortening time to market </a:t>
            </a:r>
          </a:p>
          <a:p>
            <a:pPr>
              <a:spcBef>
                <a:spcPct val="50000"/>
              </a:spcBef>
              <a:buFontTx/>
              <a:buNone/>
              <a:defRPr/>
            </a:pPr>
            <a:r>
              <a:rPr lang="en-US" sz="2000" b="1" dirty="0" smtClean="0">
                <a:cs typeface="+mn-cs"/>
              </a:rPr>
              <a:t>Need to improve software security, reliability and maintainability</a:t>
            </a:r>
          </a:p>
          <a:p>
            <a:pPr>
              <a:spcBef>
                <a:spcPct val="50000"/>
              </a:spcBef>
              <a:buFontTx/>
              <a:buNone/>
              <a:defRPr/>
            </a:pPr>
            <a:r>
              <a:rPr lang="en-US" sz="2000" b="1" dirty="0" smtClean="0">
                <a:cs typeface="+mn-cs"/>
              </a:rPr>
              <a:t>Emphasis on mobility and distribution</a:t>
            </a:r>
          </a:p>
          <a:p>
            <a:pPr>
              <a:spcBef>
                <a:spcPct val="50000"/>
              </a:spcBef>
              <a:buFontTx/>
              <a:buNone/>
              <a:defRPr/>
            </a:pPr>
            <a:r>
              <a:rPr lang="en-US" sz="2000" b="1" dirty="0" smtClean="0">
                <a:cs typeface="+mn-cs"/>
              </a:rPr>
              <a:t>Support for parallelism and concurrency</a:t>
            </a:r>
          </a:p>
          <a:p>
            <a:pPr>
              <a:spcBef>
                <a:spcPct val="50000"/>
              </a:spcBef>
              <a:buFontTx/>
              <a:buNone/>
              <a:defRPr/>
            </a:pPr>
            <a:r>
              <a:rPr lang="en-US" sz="2000" b="1" dirty="0" smtClean="0">
                <a:cs typeface="+mn-cs"/>
              </a:rPr>
              <a:t>New mechanisms for </a:t>
            </a:r>
            <a:r>
              <a:rPr lang="en-US" sz="2000" b="1" dirty="0" smtClean="0">
                <a:cs typeface="+mn-cs"/>
              </a:rPr>
              <a:t>modularity and scalability</a:t>
            </a:r>
            <a:endParaRPr lang="en-US" sz="2000" b="1" dirty="0" smtClean="0">
              <a:cs typeface="+mn-cs"/>
            </a:endParaRPr>
          </a:p>
          <a:p>
            <a:pPr>
              <a:spcBef>
                <a:spcPct val="50000"/>
              </a:spcBef>
              <a:buFontTx/>
              <a:buNone/>
              <a:defRPr/>
            </a:pPr>
            <a:r>
              <a:rPr lang="en-US" sz="2000" b="1" dirty="0" smtClean="0">
                <a:cs typeface="+mn-cs"/>
              </a:rPr>
              <a:t>Trend toward multi-paradigm programming</a:t>
            </a:r>
          </a:p>
          <a:p>
            <a:pPr>
              <a:buFontTx/>
              <a:buNone/>
              <a:defRPr/>
            </a:pPr>
            <a:endParaRPr lang="en-US" sz="2000" b="1" dirty="0" smtClean="0">
              <a:cs typeface="+mn-cs"/>
            </a:endParaRPr>
          </a:p>
          <a:p>
            <a:pPr>
              <a:buFontTx/>
              <a:buNone/>
              <a:defRPr/>
            </a:pPr>
            <a:endParaRPr lang="en-US" sz="2400" b="1" dirty="0" smtClean="0">
              <a:cs typeface="+mn-cs"/>
            </a:endParaRPr>
          </a:p>
          <a:p>
            <a:pPr>
              <a:lnSpc>
                <a:spcPct val="50000"/>
              </a:lnSpc>
              <a:buFontTx/>
              <a:buNone/>
              <a:defRPr/>
            </a:pPr>
            <a:endParaRPr lang="en-US" sz="2400" b="1" dirty="0" smtClean="0">
              <a:cs typeface="+mn-cs"/>
            </a:endParaRPr>
          </a:p>
          <a:p>
            <a:pPr>
              <a:lnSpc>
                <a:spcPct val="50000"/>
              </a:lnSpc>
              <a:buFontTx/>
              <a:buNone/>
              <a:defRPr/>
            </a:pPr>
            <a:endParaRPr lang="en-US" sz="2400" b="1" dirty="0" smtClean="0">
              <a:cs typeface="+mn-cs"/>
            </a:endParaRPr>
          </a:p>
          <a:p>
            <a:pPr>
              <a:lnSpc>
                <a:spcPct val="50000"/>
              </a:lnSpc>
              <a:buFontTx/>
              <a:buNone/>
              <a:defRPr/>
            </a:pPr>
            <a:endParaRPr lang="en-US" sz="2400" b="1" dirty="0" smtClean="0">
              <a:cs typeface="+mn-cs"/>
            </a:endParaRPr>
          </a:p>
          <a:p>
            <a:pPr>
              <a:buFontTx/>
              <a:buNone/>
              <a:defRPr/>
            </a:pPr>
            <a:endParaRPr lang="en-US" sz="2400" dirty="0" smtClean="0">
              <a:solidFill>
                <a:schemeClr val="accent1"/>
              </a:solidFill>
              <a:cs typeface="+mn-cs"/>
            </a:endParaRPr>
          </a:p>
        </p:txBody>
      </p:sp>
      <p:sp>
        <p:nvSpPr>
          <p:cNvPr id="1131524" name="Text Box 4"/>
          <p:cNvSpPr txBox="1">
            <a:spLocks noChangeArrowheads="1"/>
          </p:cNvSpPr>
          <p:nvPr/>
        </p:nvSpPr>
        <p:spPr bwMode="auto">
          <a:xfrm>
            <a:off x="3586163" y="3249613"/>
            <a:ext cx="180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latin typeface="Consolas" charset="0"/>
              <a:cs typeface="+mn-cs"/>
            </a:endParaRPr>
          </a:p>
        </p:txBody>
      </p:sp>
      <p:pic>
        <p:nvPicPr>
          <p:cNvPr id="20484" name="Picture 5" descr="j02008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363" y="1417638"/>
            <a:ext cx="23907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rPr>
              <a:t>Lecture Outline</a:t>
            </a:r>
          </a:p>
        </p:txBody>
      </p:sp>
      <p:sp>
        <p:nvSpPr>
          <p:cNvPr id="1296387" name="Rectangle 3"/>
          <p:cNvSpPr>
            <a:spLocks noGrp="1" noChangeArrowheads="1"/>
          </p:cNvSpPr>
          <p:nvPr>
            <p:ph type="body" idx="1"/>
          </p:nvPr>
        </p:nvSpPr>
        <p:spPr>
          <a:xfrm>
            <a:off x="192997" y="919163"/>
            <a:ext cx="8951003" cy="5435600"/>
          </a:xfrm>
        </p:spPr>
        <p:txBody>
          <a:bodyPr/>
          <a:lstStyle/>
          <a:p>
            <a:pPr marL="457200" indent="-457200">
              <a:buFont typeface="+mj-lt"/>
              <a:buAutoNum type="arabicPeriod"/>
              <a:defRPr/>
            </a:pPr>
            <a:r>
              <a:rPr lang="en-US" sz="2800" b="1" dirty="0" smtClean="0"/>
              <a:t>Introduction to course</a:t>
            </a:r>
            <a:endParaRPr lang="en-US" sz="2800" b="1" dirty="0" smtClean="0"/>
          </a:p>
          <a:p>
            <a:pPr marL="457200" indent="-457200">
              <a:buFont typeface="+mj-lt"/>
              <a:buAutoNum type="arabicPeriod"/>
              <a:defRPr/>
            </a:pPr>
            <a:r>
              <a:rPr lang="en-US" sz="2800" b="1" dirty="0" smtClean="0"/>
              <a:t>Course overview</a:t>
            </a:r>
          </a:p>
          <a:p>
            <a:pPr marL="457200" indent="-457200">
              <a:buFont typeface="+mj-lt"/>
              <a:buAutoNum type="arabicPeriod"/>
              <a:defRPr/>
            </a:pPr>
            <a:r>
              <a:rPr lang="en-US" sz="2800" b="1" dirty="0" smtClean="0"/>
              <a:t>Prerequisites and background text</a:t>
            </a:r>
          </a:p>
          <a:p>
            <a:pPr marL="457200" indent="-457200">
              <a:buFont typeface="+mj-lt"/>
              <a:buAutoNum type="arabicPeriod"/>
              <a:defRPr/>
            </a:pPr>
            <a:r>
              <a:rPr lang="en-US" sz="2800" b="1" dirty="0" smtClean="0"/>
              <a:t>Course project and grading</a:t>
            </a:r>
          </a:p>
          <a:p>
            <a:pPr marL="457200" indent="-457200">
              <a:buFont typeface="+mj-lt"/>
              <a:buAutoNum type="arabicPeriod"/>
              <a:defRPr/>
            </a:pPr>
            <a:r>
              <a:rPr lang="en-US" sz="2800" b="1" dirty="0" smtClean="0"/>
              <a:t>Software and programming languages</a:t>
            </a:r>
          </a:p>
          <a:p>
            <a:pPr marL="457200" indent="-457200">
              <a:buFont typeface="+mj-lt"/>
              <a:buAutoNum type="arabicPeriod"/>
              <a:defRPr/>
            </a:pPr>
            <a:r>
              <a:rPr lang="en-US" sz="2800" b="1" dirty="0" smtClean="0"/>
              <a:t>The implementation of programming</a:t>
            </a:r>
            <a:r>
              <a:rPr lang="en-US" sz="2800" b="1" dirty="0"/>
              <a:t> </a:t>
            </a:r>
            <a:r>
              <a:rPr lang="en-US" sz="2800" b="1" dirty="0" smtClean="0"/>
              <a:t>languages</a:t>
            </a:r>
          </a:p>
          <a:p>
            <a:pPr marL="457200" indent="-457200">
              <a:buFont typeface="+mj-lt"/>
              <a:buAutoNum type="arabicPeriod"/>
              <a:defRPr/>
            </a:pPr>
            <a:r>
              <a:rPr lang="en-US" sz="2800" b="1" dirty="0"/>
              <a:t>L</a:t>
            </a:r>
            <a:r>
              <a:rPr lang="en-US" sz="2800" b="1" dirty="0" smtClean="0"/>
              <a:t>ambda calculus − an overview</a:t>
            </a:r>
          </a:p>
          <a:p>
            <a:pPr marL="841375" lvl="2" indent="-266700">
              <a:spcBef>
                <a:spcPct val="60000"/>
              </a:spcBef>
              <a:buFontTx/>
              <a:buNone/>
              <a:defRPr/>
            </a:pPr>
            <a:endParaRPr lang="en-US" sz="2800" b="1" dirty="0" smtClean="0">
              <a:solidFill>
                <a:schemeClr val="tx2"/>
              </a:solidFill>
            </a:endParaRPr>
          </a:p>
          <a:p>
            <a:pPr marL="841375" lvl="2" indent="-266700">
              <a:spcBef>
                <a:spcPct val="60000"/>
              </a:spcBef>
              <a:buFontTx/>
              <a:buNone/>
              <a:defRPr/>
            </a:pPr>
            <a:endParaRPr lang="en-US" sz="2800"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p:txBody>
      </p:sp>
    </p:spTree>
    <p:extLst>
      <p:ext uri="{BB962C8B-B14F-4D97-AF65-F5344CB8AC3E}">
        <p14:creationId xmlns:p14="http://schemas.microsoft.com/office/powerpoint/2010/main" val="30326010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7618"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cs typeface="+mj-cs"/>
              </a:rPr>
              <a:t>Target Languages and Machines</a:t>
            </a:r>
          </a:p>
        </p:txBody>
      </p:sp>
      <p:sp>
        <p:nvSpPr>
          <p:cNvPr id="1007619" name="Rectangle 3"/>
          <p:cNvSpPr>
            <a:spLocks noGrp="1" noChangeArrowheads="1"/>
          </p:cNvSpPr>
          <p:nvPr>
            <p:ph type="body" idx="1"/>
          </p:nvPr>
        </p:nvSpPr>
        <p:spPr>
          <a:xfrm>
            <a:off x="192997" y="919163"/>
            <a:ext cx="8951003" cy="5029200"/>
          </a:xfrm>
        </p:spPr>
        <p:txBody>
          <a:bodyPr/>
          <a:lstStyle/>
          <a:p>
            <a:pPr marL="342900" indent="-342900">
              <a:lnSpc>
                <a:spcPct val="90000"/>
              </a:lnSpc>
              <a:spcBef>
                <a:spcPct val="60000"/>
              </a:spcBef>
              <a:buFontTx/>
              <a:buNone/>
              <a:defRPr/>
            </a:pPr>
            <a:endParaRPr lang="en-US" sz="2400" b="1" dirty="0" smtClean="0">
              <a:cs typeface="+mn-cs"/>
            </a:endParaRPr>
          </a:p>
          <a:p>
            <a:pPr marL="342900" indent="-342900">
              <a:lnSpc>
                <a:spcPct val="90000"/>
              </a:lnSpc>
              <a:spcBef>
                <a:spcPct val="60000"/>
              </a:spcBef>
              <a:buFontTx/>
              <a:buNone/>
              <a:defRPr/>
            </a:pPr>
            <a:r>
              <a:rPr lang="en-US" sz="2800" b="1" dirty="0" smtClean="0">
                <a:cs typeface="+mn-cs"/>
              </a:rPr>
              <a:t>Another programming language</a:t>
            </a:r>
          </a:p>
          <a:p>
            <a:pPr marL="342900" indent="-342900">
              <a:lnSpc>
                <a:spcPct val="90000"/>
              </a:lnSpc>
              <a:spcBef>
                <a:spcPct val="60000"/>
              </a:spcBef>
              <a:buFontTx/>
              <a:buNone/>
              <a:defRPr/>
            </a:pPr>
            <a:r>
              <a:rPr lang="en-US" sz="2800" b="1" dirty="0" smtClean="0">
                <a:cs typeface="+mn-cs"/>
              </a:rPr>
              <a:t>CISCs</a:t>
            </a:r>
          </a:p>
          <a:p>
            <a:pPr marL="342900" indent="-342900">
              <a:lnSpc>
                <a:spcPct val="90000"/>
              </a:lnSpc>
              <a:spcBef>
                <a:spcPct val="60000"/>
              </a:spcBef>
              <a:buFontTx/>
              <a:buNone/>
              <a:defRPr/>
            </a:pPr>
            <a:r>
              <a:rPr lang="en-US" sz="2800" b="1" dirty="0" smtClean="0">
                <a:cs typeface="+mn-cs"/>
              </a:rPr>
              <a:t>RISCs</a:t>
            </a:r>
          </a:p>
          <a:p>
            <a:pPr marL="342900" indent="-342900">
              <a:lnSpc>
                <a:spcPct val="90000"/>
              </a:lnSpc>
              <a:spcBef>
                <a:spcPct val="60000"/>
              </a:spcBef>
              <a:buFontTx/>
              <a:buNone/>
              <a:defRPr/>
            </a:pPr>
            <a:r>
              <a:rPr lang="en-US" sz="2800" b="1" dirty="0" smtClean="0">
                <a:cs typeface="+mn-cs"/>
              </a:rPr>
              <a:t>Parallel machines</a:t>
            </a:r>
          </a:p>
          <a:p>
            <a:pPr marL="342900" indent="-342900">
              <a:lnSpc>
                <a:spcPct val="90000"/>
              </a:lnSpc>
              <a:spcBef>
                <a:spcPct val="60000"/>
              </a:spcBef>
              <a:buFontTx/>
              <a:buNone/>
              <a:defRPr/>
            </a:pPr>
            <a:r>
              <a:rPr lang="en-US" sz="2800" b="1" dirty="0" smtClean="0">
                <a:cs typeface="+mn-cs"/>
              </a:rPr>
              <a:t>Multicores</a:t>
            </a:r>
          </a:p>
          <a:p>
            <a:pPr marL="342900" indent="-342900">
              <a:lnSpc>
                <a:spcPct val="90000"/>
              </a:lnSpc>
              <a:spcBef>
                <a:spcPct val="60000"/>
              </a:spcBef>
              <a:buFontTx/>
              <a:buNone/>
              <a:defRPr/>
            </a:pPr>
            <a:r>
              <a:rPr lang="en-US" sz="2800" b="1" dirty="0" smtClean="0">
                <a:cs typeface="+mn-cs"/>
              </a:rPr>
              <a:t>GPUs</a:t>
            </a:r>
          </a:p>
          <a:p>
            <a:pPr marL="342900" indent="-342900">
              <a:lnSpc>
                <a:spcPct val="90000"/>
              </a:lnSpc>
              <a:spcBef>
                <a:spcPct val="60000"/>
              </a:spcBef>
              <a:buFontTx/>
              <a:buNone/>
              <a:defRPr/>
            </a:pPr>
            <a:r>
              <a:rPr lang="en-US" sz="2800" b="1" dirty="0" smtClean="0">
                <a:cs typeface="+mn-cs"/>
              </a:rPr>
              <a:t>Quantum computers</a:t>
            </a:r>
          </a:p>
        </p:txBody>
      </p:sp>
      <p:pic>
        <p:nvPicPr>
          <p:cNvPr id="10076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700" y="940222"/>
            <a:ext cx="1807613" cy="230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076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222" y="3703639"/>
            <a:ext cx="3735421"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7" name="Rectangle 3"/>
          <p:cNvSpPr>
            <a:spLocks noGrp="1" noChangeArrowheads="1"/>
          </p:cNvSpPr>
          <p:nvPr>
            <p:ph type="body" idx="1"/>
          </p:nvPr>
        </p:nvSpPr>
        <p:spPr>
          <a:xfrm>
            <a:off x="457200" y="911225"/>
            <a:ext cx="8229600" cy="5591062"/>
          </a:xfrm>
        </p:spPr>
        <p:txBody>
          <a:bodyPr>
            <a:normAutofit/>
          </a:bodyPr>
          <a:lstStyle/>
          <a:p>
            <a:pPr>
              <a:defRPr/>
            </a:pPr>
            <a:r>
              <a:rPr lang="en-US" sz="2600" b="1" dirty="0" smtClean="0">
                <a:cs typeface="+mn-cs"/>
              </a:rPr>
              <a:t>Ruby is a dynamic, OO scripting language designed by Yukihiro Matsumoto in Japan in the mid 1990s</a:t>
            </a:r>
          </a:p>
          <a:p>
            <a:pPr>
              <a:defRPr/>
            </a:pPr>
            <a:r>
              <a:rPr lang="en-US" sz="2600" b="1" dirty="0" smtClean="0"/>
              <a:t>Characteristics</a:t>
            </a:r>
            <a:r>
              <a:rPr lang="en-US" sz="2600" b="1" dirty="0" smtClean="0"/>
              <a:t>: </a:t>
            </a:r>
            <a:r>
              <a:rPr lang="en-US" sz="2600" b="1" dirty="0" smtClean="0">
                <a:cs typeface="+mn-cs"/>
              </a:rPr>
              <a:t> </a:t>
            </a:r>
            <a:r>
              <a:rPr lang="en-US" sz="2600" b="1" dirty="0" smtClean="0">
                <a:cs typeface="+mn-cs"/>
              </a:rPr>
              <a:t>object oriented, dynamic, designed for the web, </a:t>
            </a:r>
            <a:r>
              <a:rPr lang="en-US" sz="2600" b="1" dirty="0" smtClean="0"/>
              <a:t>scripting</a:t>
            </a:r>
            <a:r>
              <a:rPr lang="en-US" sz="2600" b="1" dirty="0" smtClean="0">
                <a:cs typeface="+mn-cs"/>
              </a:rPr>
              <a:t>, reflective</a:t>
            </a:r>
          </a:p>
          <a:p>
            <a:pPr>
              <a:defRPr/>
            </a:pPr>
            <a:r>
              <a:rPr lang="en-US" sz="2600" b="1" dirty="0" smtClean="0">
                <a:cs typeface="+mn-cs"/>
              </a:rPr>
              <a:t>Supports multiple programming paradigms including functional, object oriented, and imperative</a:t>
            </a:r>
          </a:p>
          <a:p>
            <a:pPr>
              <a:defRPr/>
            </a:pPr>
            <a:r>
              <a:rPr lang="en-US" sz="2600" b="1" dirty="0" smtClean="0">
                <a:cs typeface="+mn-cs"/>
              </a:rPr>
              <a:t>The three pillars of Ruby</a:t>
            </a:r>
          </a:p>
          <a:p>
            <a:pPr lvl="1">
              <a:defRPr/>
            </a:pPr>
            <a:r>
              <a:rPr lang="en-US" sz="2000" b="1" dirty="0" smtClean="0">
                <a:solidFill>
                  <a:schemeClr val="accent1"/>
                </a:solidFill>
              </a:rPr>
              <a:t>everything is an object</a:t>
            </a:r>
          </a:p>
          <a:p>
            <a:pPr lvl="1">
              <a:defRPr/>
            </a:pPr>
            <a:r>
              <a:rPr lang="en-US" sz="2000" b="1" dirty="0" smtClean="0">
                <a:solidFill>
                  <a:schemeClr val="accent1"/>
                </a:solidFill>
              </a:rPr>
              <a:t>every operation is a method call</a:t>
            </a:r>
          </a:p>
          <a:p>
            <a:pPr lvl="1">
              <a:defRPr/>
            </a:pPr>
            <a:r>
              <a:rPr lang="en-US" sz="2000" b="1" dirty="0" smtClean="0">
                <a:solidFill>
                  <a:schemeClr val="accent1"/>
                </a:solidFill>
              </a:rPr>
              <a:t>all programming is </a:t>
            </a:r>
            <a:r>
              <a:rPr lang="en-US" sz="2000" b="1" dirty="0" err="1" smtClean="0">
                <a:solidFill>
                  <a:schemeClr val="accent1"/>
                </a:solidFill>
              </a:rPr>
              <a:t>metaprogramming</a:t>
            </a:r>
            <a:endParaRPr lang="en-US" sz="2000" b="1" dirty="0" smtClean="0">
              <a:solidFill>
                <a:schemeClr val="accent1"/>
              </a:solidFill>
            </a:endParaRPr>
          </a:p>
          <a:p>
            <a:pPr>
              <a:defRPr/>
            </a:pPr>
            <a:r>
              <a:rPr lang="en-US" sz="2400" b="1" dirty="0" smtClean="0"/>
              <a:t>Made popular by the web application framework Rails</a:t>
            </a:r>
          </a:p>
          <a:p>
            <a:pPr marL="0" indent="0">
              <a:buNone/>
              <a:defRPr/>
            </a:pPr>
            <a:endParaRPr lang="en-US" sz="2400" b="1" dirty="0" smtClean="0">
              <a:solidFill>
                <a:srgbClr val="0066FF"/>
              </a:solidFill>
            </a:endParaRPr>
          </a:p>
          <a:p>
            <a:pPr marL="457200" lvl="1" indent="0" algn="r">
              <a:buNone/>
              <a:defRPr/>
            </a:pPr>
            <a:r>
              <a:rPr lang="en-US" sz="2000" b="1" dirty="0">
                <a:solidFill>
                  <a:schemeClr val="accent1"/>
                </a:solidFill>
              </a:rPr>
              <a:t>http://</a:t>
            </a:r>
            <a:r>
              <a:rPr lang="en-US" sz="2000" b="1" dirty="0" err="1">
                <a:solidFill>
                  <a:schemeClr val="accent1"/>
                </a:solidFill>
              </a:rPr>
              <a:t>www.ruby-lang.org</a:t>
            </a:r>
            <a:r>
              <a:rPr lang="en-US" sz="2000" b="1" dirty="0">
                <a:solidFill>
                  <a:schemeClr val="accent1"/>
                </a:solidFill>
              </a:rPr>
              <a:t>/en/about/</a:t>
            </a:r>
            <a:endParaRPr lang="en-US" sz="2000" b="1" dirty="0" smtClean="0">
              <a:solidFill>
                <a:srgbClr val="0066FF"/>
              </a:solidFill>
            </a:endParaRPr>
          </a:p>
        </p:txBody>
      </p:sp>
      <p:pic>
        <p:nvPicPr>
          <p:cNvPr id="24579" name="Picture 7" descr="417gLrvSHS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438" y="3535658"/>
            <a:ext cx="11398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179388" y="73025"/>
            <a:ext cx="8964612" cy="838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smtClean="0">
                <a:solidFill>
                  <a:srgbClr val="0000FF"/>
                </a:solidFill>
              </a:rPr>
              <a:t>Case Study 1: Ruby</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3" name="Rectangle 3"/>
          <p:cNvSpPr>
            <a:spLocks noGrp="1" noChangeArrowheads="1"/>
          </p:cNvSpPr>
          <p:nvPr>
            <p:ph type="body" idx="1"/>
          </p:nvPr>
        </p:nvSpPr>
        <p:spPr>
          <a:xfrm>
            <a:off x="457200" y="1040366"/>
            <a:ext cx="8229600" cy="5085797"/>
          </a:xfrm>
        </p:spPr>
        <p:txBody>
          <a:bodyPr>
            <a:normAutofit fontScale="92500" lnSpcReduction="10000"/>
          </a:bodyPr>
          <a:lstStyle/>
          <a:p>
            <a:pPr>
              <a:defRPr/>
            </a:pPr>
            <a:r>
              <a:rPr lang="en-US" sz="2400" b="1" dirty="0" err="1" smtClean="0">
                <a:cs typeface="+mn-cs"/>
              </a:rPr>
              <a:t>Scala</a:t>
            </a:r>
            <a:r>
              <a:rPr lang="en-US" sz="2400" b="1" dirty="0" smtClean="0">
                <a:cs typeface="+mn-cs"/>
              </a:rPr>
              <a:t> is a multi-paradigm programming language designed by Martin </a:t>
            </a:r>
            <a:r>
              <a:rPr lang="en-US" sz="2400" b="1" dirty="0" err="1" smtClean="0">
                <a:cs typeface="+mn-cs"/>
              </a:rPr>
              <a:t>Odersky</a:t>
            </a:r>
            <a:r>
              <a:rPr lang="en-US" sz="2400" b="1" dirty="0" smtClean="0">
                <a:cs typeface="+mn-cs"/>
              </a:rPr>
              <a:t> at EPFL starting in 2001 </a:t>
            </a:r>
          </a:p>
          <a:p>
            <a:pPr>
              <a:defRPr/>
            </a:pPr>
            <a:r>
              <a:rPr lang="en-US" sz="2400" b="1" dirty="0" smtClean="0"/>
              <a:t>Characteristics</a:t>
            </a:r>
            <a:r>
              <a:rPr lang="en-US" sz="2400" b="1" dirty="0" smtClean="0"/>
              <a:t>: </a:t>
            </a:r>
            <a:r>
              <a:rPr lang="en-US" sz="2400" b="1" dirty="0" smtClean="0"/>
              <a:t>scalable, object oriented, functional, seamless Java </a:t>
            </a:r>
            <a:r>
              <a:rPr lang="en-US" sz="2400" b="1" dirty="0" smtClean="0"/>
              <a:t>interoperability, </a:t>
            </a:r>
            <a:r>
              <a:rPr lang="en-US" sz="2400" b="1" dirty="0" smtClean="0"/>
              <a:t>functions are objects, future-proof, fun</a:t>
            </a:r>
            <a:endParaRPr lang="en-US" sz="2400" b="1" dirty="0" smtClean="0">
              <a:cs typeface="+mn-cs"/>
            </a:endParaRPr>
          </a:p>
          <a:p>
            <a:pPr>
              <a:defRPr/>
            </a:pPr>
            <a:r>
              <a:rPr lang="en-US" sz="2400" b="1" dirty="0" smtClean="0">
                <a:cs typeface="+mn-cs"/>
              </a:rPr>
              <a:t>Integrates functional, imperative and object-oriented programming in a statically typed language</a:t>
            </a:r>
          </a:p>
          <a:p>
            <a:pPr>
              <a:defRPr/>
            </a:pPr>
            <a:r>
              <a:rPr lang="en-US" sz="2400" b="1" dirty="0" smtClean="0">
                <a:cs typeface="+mn-cs"/>
              </a:rPr>
              <a:t>Functional constructs used for parallelism and distributed computing</a:t>
            </a:r>
          </a:p>
          <a:p>
            <a:pPr>
              <a:defRPr/>
            </a:pPr>
            <a:r>
              <a:rPr lang="en-US" sz="2400" b="1" dirty="0" smtClean="0">
                <a:cs typeface="+mn-cs"/>
              </a:rPr>
              <a:t>Generates Java byte code</a:t>
            </a:r>
          </a:p>
          <a:p>
            <a:pPr>
              <a:defRPr/>
            </a:pPr>
            <a:r>
              <a:rPr lang="en-US" sz="2400" b="1" dirty="0" smtClean="0">
                <a:cs typeface="+mn-cs"/>
              </a:rPr>
              <a:t>Used to implement Twitter</a:t>
            </a:r>
          </a:p>
          <a:p>
            <a:pPr lvl="1">
              <a:defRPr/>
            </a:pPr>
            <a:r>
              <a:rPr lang="en-US" sz="2000" b="1" dirty="0" smtClean="0">
                <a:solidFill>
                  <a:schemeClr val="accent1"/>
                </a:solidFill>
              </a:rPr>
              <a:t>Katy Perry has 54 million followers</a:t>
            </a:r>
          </a:p>
          <a:p>
            <a:pPr lvl="1">
              <a:defRPr/>
            </a:pPr>
            <a:r>
              <a:rPr lang="en-US" sz="2000" b="1" dirty="0" smtClean="0">
                <a:solidFill>
                  <a:schemeClr val="accent1"/>
                </a:solidFill>
              </a:rPr>
              <a:t>Barack Obama has 44 million followers</a:t>
            </a:r>
            <a:endParaRPr lang="en-US" sz="2000" b="1" dirty="0" smtClean="0">
              <a:solidFill>
                <a:srgbClr val="0066FF"/>
              </a:solidFill>
            </a:endParaRPr>
          </a:p>
          <a:p>
            <a:pPr marL="914400" lvl="2" indent="0">
              <a:buNone/>
              <a:defRPr/>
            </a:pPr>
            <a:r>
              <a:rPr lang="en-US" sz="1400" b="1" dirty="0" smtClean="0">
                <a:latin typeface="Courier New" charset="0"/>
              </a:rPr>
              <a:t>                 </a:t>
            </a:r>
            <a:r>
              <a:rPr lang="en-US" sz="1600" b="1" dirty="0">
                <a:solidFill>
                  <a:schemeClr val="accent1"/>
                </a:solidFill>
              </a:rPr>
              <a:t>[http://</a:t>
            </a:r>
            <a:r>
              <a:rPr lang="en-US" sz="1600" b="1" dirty="0" err="1">
                <a:solidFill>
                  <a:schemeClr val="accent1"/>
                </a:solidFill>
              </a:rPr>
              <a:t>twitaholic.com</a:t>
            </a:r>
            <a:r>
              <a:rPr lang="en-US" sz="1600" b="1" dirty="0">
                <a:solidFill>
                  <a:schemeClr val="accent1"/>
                </a:solidFill>
              </a:rPr>
              <a:t>/]</a:t>
            </a:r>
          </a:p>
          <a:p>
            <a:pPr marL="457200" lvl="1" indent="0" algn="r">
              <a:buNone/>
              <a:defRPr/>
            </a:pPr>
            <a:endParaRPr lang="en-US" sz="2000" b="1" dirty="0" smtClean="0">
              <a:solidFill>
                <a:schemeClr val="accent1"/>
              </a:solidFill>
            </a:endParaRPr>
          </a:p>
          <a:p>
            <a:pPr marL="457200" lvl="1" indent="0" algn="r">
              <a:buNone/>
              <a:defRPr/>
            </a:pPr>
            <a:r>
              <a:rPr lang="en-US" sz="2000" b="1" dirty="0" smtClean="0">
                <a:solidFill>
                  <a:schemeClr val="accent1"/>
                </a:solidFill>
              </a:rPr>
              <a:t>http</a:t>
            </a:r>
            <a:r>
              <a:rPr lang="en-US" sz="2000" b="1" dirty="0">
                <a:solidFill>
                  <a:schemeClr val="accent1"/>
                </a:solidFill>
              </a:rPr>
              <a:t>://</a:t>
            </a:r>
            <a:r>
              <a:rPr lang="en-US" sz="2000" b="1" dirty="0" err="1">
                <a:solidFill>
                  <a:schemeClr val="accent1"/>
                </a:solidFill>
              </a:rPr>
              <a:t>www.scala-lang.org</a:t>
            </a:r>
            <a:r>
              <a:rPr lang="en-US" sz="2000" b="1" dirty="0">
                <a:solidFill>
                  <a:schemeClr val="accent1"/>
                </a:solidFill>
              </a:rPr>
              <a:t>/what-is-</a:t>
            </a:r>
            <a:r>
              <a:rPr lang="en-US" sz="2000" b="1" dirty="0" err="1">
                <a:solidFill>
                  <a:schemeClr val="accent1"/>
                </a:solidFill>
              </a:rPr>
              <a:t>scala.html</a:t>
            </a:r>
            <a:endParaRPr lang="en-US" sz="2000" b="1" dirty="0" smtClean="0">
              <a:solidFill>
                <a:srgbClr val="0066FF"/>
              </a:solidFill>
            </a:endParaRPr>
          </a:p>
        </p:txBody>
      </p:sp>
      <p:pic>
        <p:nvPicPr>
          <p:cNvPr id="22531" name="Picture 5" descr="ProgrammingInSca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638" y="3700561"/>
            <a:ext cx="126682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179388" y="73025"/>
            <a:ext cx="8964612" cy="838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smtClean="0">
                <a:solidFill>
                  <a:srgbClr val="0000FF"/>
                </a:solidFill>
              </a:rPr>
              <a:t>Case Study 2: </a:t>
            </a:r>
            <a:r>
              <a:rPr lang="en-US" sz="3600" b="1" dirty="0" err="1" smtClean="0">
                <a:solidFill>
                  <a:srgbClr val="0000FF"/>
                </a:solidFill>
              </a:rPr>
              <a:t>Scala</a:t>
            </a:r>
            <a:endParaRPr lang="en-US" sz="3600" b="1" dirty="0" smtClean="0">
              <a:solidFill>
                <a:srgbClr val="0000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608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608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60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02" name="Rectangle 2"/>
          <p:cNvSpPr>
            <a:spLocks noGrp="1" noChangeArrowheads="1"/>
          </p:cNvSpPr>
          <p:nvPr>
            <p:ph type="title"/>
          </p:nvPr>
        </p:nvSpPr>
        <p:spPr>
          <a:xfrm>
            <a:off x="179388" y="73025"/>
            <a:ext cx="8964612" cy="838200"/>
          </a:xfrm>
        </p:spPr>
        <p:txBody>
          <a:bodyPr>
            <a:normAutofit/>
          </a:bodyPr>
          <a:lstStyle/>
          <a:p>
            <a:pPr>
              <a:defRPr/>
            </a:pPr>
            <a:r>
              <a:rPr lang="en-US" sz="3600" b="1" dirty="0" smtClean="0">
                <a:solidFill>
                  <a:srgbClr val="0000FF"/>
                </a:solidFill>
              </a:rPr>
              <a:t>How Many PLs are There?</a:t>
            </a:r>
          </a:p>
        </p:txBody>
      </p:sp>
      <p:sp>
        <p:nvSpPr>
          <p:cNvPr id="972803" name="Rectangle 3"/>
          <p:cNvSpPr>
            <a:spLocks noGrp="1" noChangeArrowheads="1"/>
          </p:cNvSpPr>
          <p:nvPr>
            <p:ph type="body" idx="1"/>
          </p:nvPr>
        </p:nvSpPr>
        <p:spPr>
          <a:xfrm>
            <a:off x="193675" y="919163"/>
            <a:ext cx="8950325" cy="5029200"/>
          </a:xfrm>
        </p:spPr>
        <p:txBody>
          <a:bodyPr/>
          <a:lstStyle/>
          <a:p>
            <a:pPr marL="342900" indent="-342900">
              <a:buFontTx/>
              <a:buNone/>
              <a:defRPr/>
            </a:pPr>
            <a:endParaRPr lang="en-US" sz="2400" b="1" dirty="0" smtClean="0">
              <a:cs typeface="+mn-cs"/>
            </a:endParaRPr>
          </a:p>
          <a:p>
            <a:pPr marL="342900" indent="-342900">
              <a:buFontTx/>
              <a:buNone/>
              <a:defRPr/>
            </a:pPr>
            <a:r>
              <a:rPr lang="en-US" sz="2800" b="1" dirty="0" smtClean="0">
                <a:cs typeface="+mn-cs"/>
              </a:rPr>
              <a:t>Guesstimate: </a:t>
            </a:r>
            <a:r>
              <a:rPr lang="en-US" sz="2800" b="1" dirty="0" smtClean="0">
                <a:solidFill>
                  <a:schemeClr val="tx2">
                    <a:lumMod val="60000"/>
                    <a:lumOff val="40000"/>
                  </a:schemeClr>
                </a:solidFill>
                <a:cs typeface="+mn-cs"/>
              </a:rPr>
              <a:t>thousands</a:t>
            </a:r>
          </a:p>
          <a:p>
            <a:pPr marL="342900" indent="-342900">
              <a:buFontTx/>
              <a:buNone/>
              <a:defRPr/>
            </a:pPr>
            <a:endParaRPr lang="en-US" sz="2400" b="1" dirty="0" smtClean="0">
              <a:cs typeface="+mn-cs"/>
            </a:endParaRPr>
          </a:p>
        </p:txBody>
      </p:sp>
      <p:sp>
        <p:nvSpPr>
          <p:cNvPr id="972807" name="Text Box 7"/>
          <p:cNvSpPr txBox="1">
            <a:spLocks noChangeArrowheads="1"/>
          </p:cNvSpPr>
          <p:nvPr/>
        </p:nvSpPr>
        <p:spPr bwMode="auto">
          <a:xfrm>
            <a:off x="269875" y="2790825"/>
            <a:ext cx="86058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b="1">
                <a:cs typeface="+mn-cs"/>
              </a:rPr>
              <a:t>                        </a:t>
            </a:r>
            <a:r>
              <a:rPr lang="en-US" sz="2400" b="1">
                <a:cs typeface="+mn-cs"/>
              </a:rPr>
              <a:t>The website </a:t>
            </a:r>
            <a:r>
              <a:rPr lang="en-US" sz="2400" b="1">
                <a:solidFill>
                  <a:schemeClr val="accent1"/>
                </a:solidFill>
                <a:cs typeface="+mn-cs"/>
                <a:hlinkClick r:id="rId3"/>
              </a:rPr>
              <a:t>http://www.99-bottles-of-beer.net</a:t>
            </a:r>
            <a:endParaRPr lang="en-US" sz="2400" b="1">
              <a:solidFill>
                <a:schemeClr val="accent1"/>
              </a:solidFill>
              <a:cs typeface="+mn-cs"/>
            </a:endParaRPr>
          </a:p>
          <a:p>
            <a:pPr algn="l">
              <a:defRPr/>
            </a:pPr>
            <a:r>
              <a:rPr lang="en-US" sz="2400" b="1">
                <a:solidFill>
                  <a:schemeClr val="accent1"/>
                </a:solidFill>
                <a:cs typeface="+mn-cs"/>
              </a:rPr>
              <a:t>                  </a:t>
            </a:r>
            <a:r>
              <a:rPr lang="en-US" sz="2400" b="1">
                <a:cs typeface="+mn-cs"/>
              </a:rPr>
              <a:t>has programs in over 1,500 different </a:t>
            </a:r>
          </a:p>
          <a:p>
            <a:pPr algn="l">
              <a:defRPr/>
            </a:pPr>
            <a:r>
              <a:rPr lang="en-US" sz="2400" b="1">
                <a:cs typeface="+mn-cs"/>
              </a:rPr>
              <a:t>                  programming languages and variations to print</a:t>
            </a:r>
          </a:p>
          <a:p>
            <a:pPr algn="l">
              <a:defRPr/>
            </a:pPr>
            <a:r>
              <a:rPr lang="en-US" sz="2400" b="1">
                <a:cs typeface="+mn-cs"/>
              </a:rPr>
              <a:t>                  the lyrics to the song </a:t>
            </a:r>
            <a:r>
              <a:rPr lang="ja-JP" altLang="en-US" sz="2400" b="1">
                <a:latin typeface="Arial"/>
                <a:cs typeface="+mn-cs"/>
              </a:rPr>
              <a:t>“</a:t>
            </a:r>
            <a:r>
              <a:rPr lang="en-US" sz="2400" b="1">
                <a:cs typeface="+mn-cs"/>
              </a:rPr>
              <a:t>99 Bottles of Beer.</a:t>
            </a:r>
            <a:r>
              <a:rPr lang="ja-JP" altLang="en-US" sz="2400" b="1">
                <a:latin typeface="Arial"/>
                <a:cs typeface="+mn-cs"/>
              </a:rPr>
              <a:t>”</a:t>
            </a:r>
            <a:endParaRPr lang="en-US" sz="2400">
              <a:cs typeface="+mn-cs"/>
            </a:endParaRPr>
          </a:p>
        </p:txBody>
      </p:sp>
      <p:sp>
        <p:nvSpPr>
          <p:cNvPr id="972809" name="Text Box 9"/>
          <p:cNvSpPr txBox="1">
            <a:spLocks noChangeArrowheads="1"/>
          </p:cNvSpPr>
          <p:nvPr/>
        </p:nvSpPr>
        <p:spPr bwMode="auto">
          <a:xfrm>
            <a:off x="987425" y="5075238"/>
            <a:ext cx="15224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cs typeface="+mn-cs"/>
            </a:endParaRPr>
          </a:p>
        </p:txBody>
      </p:sp>
      <p:pic>
        <p:nvPicPr>
          <p:cNvPr id="10245" name="Picture 13" descr="ANd9GcT3dSOLlZEMk6feB97f-KgVLA8o2Fl5rbnxtEIAQlpX4b4eepX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2789238"/>
            <a:ext cx="1204912"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ChangeArrowheads="1"/>
          </p:cNvSpPr>
          <p:nvPr>
            <p:ph type="title"/>
          </p:nvPr>
        </p:nvSpPr>
        <p:spPr>
          <a:xfrm>
            <a:off x="179388" y="73025"/>
            <a:ext cx="7966075" cy="838200"/>
          </a:xfrm>
        </p:spPr>
        <p:txBody>
          <a:bodyPr>
            <a:normAutofit/>
          </a:bodyPr>
          <a:lstStyle/>
          <a:p>
            <a:pPr>
              <a:defRPr/>
            </a:pPr>
            <a:r>
              <a:rPr lang="ja-JP" altLang="en-US" sz="3600" b="1" dirty="0" smtClean="0">
                <a:solidFill>
                  <a:srgbClr val="0000FF"/>
                </a:solidFill>
                <a:cs typeface="+mj-cs"/>
              </a:rPr>
              <a:t>“</a:t>
            </a:r>
            <a:r>
              <a:rPr lang="en-US" sz="3600" b="1" dirty="0" smtClean="0">
                <a:solidFill>
                  <a:srgbClr val="0000FF"/>
                </a:solidFill>
                <a:cs typeface="+mj-cs"/>
              </a:rPr>
              <a:t>99 Bottles of Beer</a:t>
            </a:r>
            <a:r>
              <a:rPr lang="ja-JP" altLang="en-US" sz="3600" b="1" dirty="0" smtClean="0">
                <a:solidFill>
                  <a:srgbClr val="0000FF"/>
                </a:solidFill>
                <a:cs typeface="+mj-cs"/>
              </a:rPr>
              <a:t>”</a:t>
            </a:r>
            <a:endParaRPr lang="en-US" sz="3600" b="1" dirty="0" smtClean="0">
              <a:solidFill>
                <a:srgbClr val="0000FF"/>
              </a:solidFill>
              <a:cs typeface="+mj-cs"/>
            </a:endParaRPr>
          </a:p>
        </p:txBody>
      </p:sp>
      <p:sp>
        <p:nvSpPr>
          <p:cNvPr id="996355" name="Rectangle 3"/>
          <p:cNvSpPr>
            <a:spLocks noGrp="1" noChangeArrowheads="1"/>
          </p:cNvSpPr>
          <p:nvPr>
            <p:ph type="body" idx="1"/>
          </p:nvPr>
        </p:nvSpPr>
        <p:spPr>
          <a:xfrm>
            <a:off x="304800" y="911225"/>
            <a:ext cx="8659813" cy="5626100"/>
          </a:xfrm>
        </p:spPr>
        <p:txBody>
          <a:bodyPr>
            <a:normAutofit fontScale="62500" lnSpcReduction="20000"/>
          </a:bodyPr>
          <a:lstStyle/>
          <a:p>
            <a:pPr>
              <a:lnSpc>
                <a:spcPct val="90000"/>
              </a:lnSpc>
              <a:buFontTx/>
              <a:buNone/>
              <a:defRPr/>
            </a:pPr>
            <a:r>
              <a:rPr lang="en-US" b="1" dirty="0" smtClean="0">
                <a:latin typeface="Century Schoolbook" charset="0"/>
                <a:cs typeface="+mn-cs"/>
              </a:rPr>
              <a:t>99 bottles of beer on the wall, 99 bottles of beer.</a:t>
            </a:r>
          </a:p>
          <a:p>
            <a:pPr>
              <a:lnSpc>
                <a:spcPct val="90000"/>
              </a:lnSpc>
              <a:buFontTx/>
              <a:buNone/>
              <a:defRPr/>
            </a:pPr>
            <a:r>
              <a:rPr lang="en-US" b="1" dirty="0" smtClean="0">
                <a:latin typeface="Century Schoolbook" charset="0"/>
                <a:cs typeface="+mn-cs"/>
              </a:rPr>
              <a:t>Take one down and pass it around, 98 bottles of beer on the wall.</a:t>
            </a:r>
          </a:p>
          <a:p>
            <a:pPr>
              <a:lnSpc>
                <a:spcPct val="90000"/>
              </a:lnSpc>
              <a:buFontTx/>
              <a:buNone/>
              <a:defRPr/>
            </a:pPr>
            <a:endParaRPr lang="en-US" b="1" dirty="0" smtClean="0">
              <a:latin typeface="Century Schoolbook" charset="0"/>
              <a:cs typeface="+mn-cs"/>
            </a:endParaRPr>
          </a:p>
          <a:p>
            <a:pPr>
              <a:lnSpc>
                <a:spcPct val="90000"/>
              </a:lnSpc>
              <a:buFontTx/>
              <a:buNone/>
              <a:defRPr/>
            </a:pPr>
            <a:r>
              <a:rPr lang="en-US" b="1" dirty="0" smtClean="0">
                <a:solidFill>
                  <a:schemeClr val="accent1"/>
                </a:solidFill>
                <a:latin typeface="Century Schoolbook" charset="0"/>
                <a:cs typeface="+mn-cs"/>
              </a:rPr>
              <a:t>98 bottles of beer on the wall, 98 bottles of beer.</a:t>
            </a:r>
          </a:p>
          <a:p>
            <a:pPr>
              <a:lnSpc>
                <a:spcPct val="90000"/>
              </a:lnSpc>
              <a:buFontTx/>
              <a:buNone/>
              <a:defRPr/>
            </a:pPr>
            <a:r>
              <a:rPr lang="en-US" b="1" dirty="0" smtClean="0">
                <a:solidFill>
                  <a:schemeClr val="accent1"/>
                </a:solidFill>
                <a:latin typeface="Century Schoolbook" charset="0"/>
                <a:cs typeface="+mn-cs"/>
              </a:rPr>
              <a:t>Take one down and pass it around, 97 bottles of beer on the wall.</a:t>
            </a:r>
          </a:p>
          <a:p>
            <a:pPr>
              <a:lnSpc>
                <a:spcPct val="90000"/>
              </a:lnSpc>
              <a:buFontTx/>
              <a:buNone/>
              <a:defRPr/>
            </a:pPr>
            <a:r>
              <a:rPr lang="en-US" b="1" dirty="0" smtClean="0">
                <a:latin typeface="Century Schoolbook" charset="0"/>
                <a:cs typeface="+mn-cs"/>
              </a:rPr>
              <a:t>				.</a:t>
            </a:r>
          </a:p>
          <a:p>
            <a:pPr>
              <a:lnSpc>
                <a:spcPct val="90000"/>
              </a:lnSpc>
              <a:buFontTx/>
              <a:buNone/>
              <a:defRPr/>
            </a:pPr>
            <a:r>
              <a:rPr lang="en-US" b="1" dirty="0" smtClean="0">
                <a:latin typeface="Century Schoolbook" charset="0"/>
                <a:cs typeface="+mn-cs"/>
              </a:rPr>
              <a:t>				.</a:t>
            </a:r>
          </a:p>
          <a:p>
            <a:pPr>
              <a:lnSpc>
                <a:spcPct val="90000"/>
              </a:lnSpc>
              <a:buFontTx/>
              <a:buNone/>
              <a:defRPr/>
            </a:pPr>
            <a:r>
              <a:rPr lang="en-US" b="1" dirty="0" smtClean="0">
                <a:latin typeface="Century Schoolbook" charset="0"/>
                <a:cs typeface="+mn-cs"/>
              </a:rPr>
              <a:t>				.</a:t>
            </a:r>
          </a:p>
          <a:p>
            <a:pPr>
              <a:lnSpc>
                <a:spcPct val="90000"/>
              </a:lnSpc>
              <a:buFontTx/>
              <a:buNone/>
              <a:defRPr/>
            </a:pPr>
            <a:r>
              <a:rPr lang="en-US" b="1" dirty="0" smtClean="0">
                <a:latin typeface="Century Schoolbook" charset="0"/>
                <a:cs typeface="+mn-cs"/>
              </a:rPr>
              <a:t>2 bottles of beer on the wall, 2 bottles of beer.</a:t>
            </a:r>
          </a:p>
          <a:p>
            <a:pPr>
              <a:lnSpc>
                <a:spcPct val="90000"/>
              </a:lnSpc>
              <a:buFontTx/>
              <a:buNone/>
              <a:defRPr/>
            </a:pPr>
            <a:r>
              <a:rPr lang="en-US" b="1" dirty="0" smtClean="0">
                <a:latin typeface="Century Schoolbook" charset="0"/>
                <a:cs typeface="+mn-cs"/>
              </a:rPr>
              <a:t>Take one down and pass it around, 1 bottle of beer on the wall.</a:t>
            </a:r>
          </a:p>
          <a:p>
            <a:pPr>
              <a:lnSpc>
                <a:spcPct val="90000"/>
              </a:lnSpc>
              <a:buFontTx/>
              <a:buNone/>
              <a:defRPr/>
            </a:pPr>
            <a:endParaRPr lang="en-US" b="1" dirty="0" smtClean="0">
              <a:latin typeface="Century Schoolbook" charset="0"/>
              <a:cs typeface="+mn-cs"/>
            </a:endParaRPr>
          </a:p>
          <a:p>
            <a:pPr>
              <a:lnSpc>
                <a:spcPct val="90000"/>
              </a:lnSpc>
              <a:buFontTx/>
              <a:buNone/>
              <a:defRPr/>
            </a:pPr>
            <a:r>
              <a:rPr lang="en-US" b="1" dirty="0" smtClean="0">
                <a:solidFill>
                  <a:schemeClr val="accent1"/>
                </a:solidFill>
                <a:latin typeface="Century Schoolbook" charset="0"/>
                <a:cs typeface="+mn-cs"/>
              </a:rPr>
              <a:t>1 bottle of beer on the wall, 1 bottle of beer.</a:t>
            </a:r>
          </a:p>
          <a:p>
            <a:pPr>
              <a:lnSpc>
                <a:spcPct val="90000"/>
              </a:lnSpc>
              <a:buFontTx/>
              <a:buNone/>
              <a:defRPr/>
            </a:pPr>
            <a:r>
              <a:rPr lang="en-US" b="1" dirty="0" smtClean="0">
                <a:solidFill>
                  <a:schemeClr val="accent1"/>
                </a:solidFill>
                <a:latin typeface="Century Schoolbook" charset="0"/>
                <a:cs typeface="+mn-cs"/>
              </a:rPr>
              <a:t>Take one down and pass it around, no more bottles of beer</a:t>
            </a:r>
            <a:r>
              <a:rPr lang="en-US" b="1" dirty="0" smtClean="0">
                <a:latin typeface="Century Schoolbook" charset="0"/>
                <a:cs typeface="+mn-cs"/>
              </a:rPr>
              <a:t> </a:t>
            </a:r>
            <a:r>
              <a:rPr lang="en-US" b="1" dirty="0" smtClean="0">
                <a:solidFill>
                  <a:srgbClr val="4F81BD"/>
                </a:solidFill>
                <a:latin typeface="Century Schoolbook" charset="0"/>
                <a:cs typeface="+mn-cs"/>
              </a:rPr>
              <a:t>on the wall.</a:t>
            </a:r>
          </a:p>
          <a:p>
            <a:pPr>
              <a:lnSpc>
                <a:spcPct val="90000"/>
              </a:lnSpc>
              <a:buFontTx/>
              <a:buNone/>
              <a:defRPr/>
            </a:pPr>
            <a:endParaRPr lang="en-US" b="1" dirty="0" smtClean="0">
              <a:latin typeface="Century Schoolbook" charset="0"/>
              <a:cs typeface="+mn-cs"/>
            </a:endParaRPr>
          </a:p>
          <a:p>
            <a:pPr>
              <a:lnSpc>
                <a:spcPct val="90000"/>
              </a:lnSpc>
              <a:buFontTx/>
              <a:buNone/>
              <a:defRPr/>
            </a:pPr>
            <a:r>
              <a:rPr lang="en-US" b="1" dirty="0" smtClean="0">
                <a:latin typeface="Century Schoolbook" charset="0"/>
                <a:cs typeface="+mn-cs"/>
              </a:rPr>
              <a:t>No more bottles of beer on the wall, no more bottles of beer.</a:t>
            </a:r>
          </a:p>
          <a:p>
            <a:pPr>
              <a:lnSpc>
                <a:spcPct val="90000"/>
              </a:lnSpc>
              <a:buFontTx/>
              <a:buNone/>
              <a:defRPr/>
            </a:pPr>
            <a:r>
              <a:rPr lang="en-US" b="1" dirty="0" smtClean="0">
                <a:latin typeface="Century Schoolbook" charset="0"/>
                <a:cs typeface="+mn-cs"/>
              </a:rPr>
              <a:t>Go to the store and buy some more, 99 bottles of beer on the wall.</a:t>
            </a:r>
          </a:p>
          <a:p>
            <a:pPr algn="r">
              <a:lnSpc>
                <a:spcPct val="90000"/>
              </a:lnSpc>
              <a:buFontTx/>
              <a:buNone/>
              <a:defRPr/>
            </a:pPr>
            <a:r>
              <a:rPr lang="en-US" sz="1900" b="1" dirty="0" smtClean="0">
                <a:solidFill>
                  <a:schemeClr val="accent1"/>
                </a:solidFill>
                <a:cs typeface="+mn-cs"/>
              </a:rPr>
              <a:t>[Traditional]</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Grp="1" noChangeArrowheads="1"/>
          </p:cNvSpPr>
          <p:nvPr>
            <p:ph type="title"/>
          </p:nvPr>
        </p:nvSpPr>
        <p:spPr>
          <a:xfrm>
            <a:off x="179388" y="73025"/>
            <a:ext cx="7966075" cy="838200"/>
          </a:xfrm>
        </p:spPr>
        <p:txBody>
          <a:bodyPr>
            <a:normAutofit/>
          </a:bodyPr>
          <a:lstStyle/>
          <a:p>
            <a:pPr>
              <a:defRPr/>
            </a:pPr>
            <a:r>
              <a:rPr lang="ja-JP" altLang="en-US" sz="3600" b="1" dirty="0" smtClean="0">
                <a:solidFill>
                  <a:srgbClr val="0000FF"/>
                </a:solidFill>
                <a:cs typeface="+mj-cs"/>
              </a:rPr>
              <a:t>“</a:t>
            </a:r>
            <a:r>
              <a:rPr lang="en-US" sz="3600" b="1" dirty="0" smtClean="0">
                <a:solidFill>
                  <a:srgbClr val="0000FF"/>
                </a:solidFill>
                <a:cs typeface="+mj-cs"/>
              </a:rPr>
              <a:t>99 Bottles of Beer</a:t>
            </a:r>
            <a:r>
              <a:rPr lang="ja-JP" altLang="en-US" sz="3600" b="1" dirty="0" smtClean="0">
                <a:solidFill>
                  <a:srgbClr val="0000FF"/>
                </a:solidFill>
                <a:cs typeface="+mj-cs"/>
              </a:rPr>
              <a:t>”</a:t>
            </a:r>
            <a:r>
              <a:rPr lang="en-US" sz="3600" b="1" dirty="0" smtClean="0">
                <a:solidFill>
                  <a:srgbClr val="0000FF"/>
                </a:solidFill>
                <a:cs typeface="+mj-cs"/>
              </a:rPr>
              <a:t> in AWK</a:t>
            </a:r>
          </a:p>
        </p:txBody>
      </p:sp>
      <p:sp>
        <p:nvSpPr>
          <p:cNvPr id="995331" name="Rectangle 3"/>
          <p:cNvSpPr>
            <a:spLocks noGrp="1" noChangeArrowheads="1"/>
          </p:cNvSpPr>
          <p:nvPr>
            <p:ph type="body" idx="1"/>
          </p:nvPr>
        </p:nvSpPr>
        <p:spPr>
          <a:xfrm>
            <a:off x="304800" y="911225"/>
            <a:ext cx="8288338" cy="5626100"/>
          </a:xfrm>
        </p:spPr>
        <p:txBody>
          <a:bodyPr/>
          <a:lstStyle/>
          <a:p>
            <a:pPr>
              <a:lnSpc>
                <a:spcPct val="80000"/>
              </a:lnSpc>
              <a:buFontTx/>
              <a:buNone/>
              <a:defRPr/>
            </a:pPr>
            <a:endParaRPr lang="en-US" sz="1400" b="1" dirty="0" smtClean="0">
              <a:latin typeface="Courier New" charset="0"/>
              <a:cs typeface="+mn-cs"/>
            </a:endParaRPr>
          </a:p>
          <a:p>
            <a:pPr>
              <a:lnSpc>
                <a:spcPct val="80000"/>
              </a:lnSpc>
              <a:buFontTx/>
              <a:buNone/>
              <a:defRPr/>
            </a:pPr>
            <a:endParaRPr lang="en-US" sz="1400" b="1" dirty="0">
              <a:latin typeface="Courier New" charset="0"/>
            </a:endParaRPr>
          </a:p>
          <a:p>
            <a:pPr>
              <a:lnSpc>
                <a:spcPct val="80000"/>
              </a:lnSpc>
              <a:buFontTx/>
              <a:buNone/>
              <a:defRPr/>
            </a:pPr>
            <a:endParaRPr lang="en-US" sz="1400" b="1" dirty="0" smtClean="0">
              <a:latin typeface="Courier New" charset="0"/>
              <a:cs typeface="+mn-cs"/>
            </a:endParaRPr>
          </a:p>
          <a:p>
            <a:pPr>
              <a:lnSpc>
                <a:spcPct val="80000"/>
              </a:lnSpc>
              <a:buFontTx/>
              <a:buNone/>
              <a:defRPr/>
            </a:pPr>
            <a:r>
              <a:rPr lang="en-US" sz="1400" b="1" dirty="0" smtClean="0">
                <a:latin typeface="Courier New" charset="0"/>
                <a:cs typeface="+mn-cs"/>
              </a:rPr>
              <a:t>BEGIN {</a:t>
            </a:r>
          </a:p>
          <a:p>
            <a:pPr>
              <a:lnSpc>
                <a:spcPct val="80000"/>
              </a:lnSpc>
              <a:buFontTx/>
              <a:buNone/>
              <a:defRPr/>
            </a:pPr>
            <a:r>
              <a:rPr lang="en-US" sz="1400" b="1" dirty="0" smtClean="0">
                <a:latin typeface="Courier New" charset="0"/>
                <a:cs typeface="+mn-cs"/>
              </a:rPr>
              <a:t> for(</a:t>
            </a:r>
            <a:r>
              <a:rPr lang="en-US" sz="1400" b="1" dirty="0" err="1" smtClean="0">
                <a:latin typeface="Courier New" charset="0"/>
                <a:cs typeface="+mn-cs"/>
              </a:rPr>
              <a:t>i</a:t>
            </a:r>
            <a:r>
              <a:rPr lang="en-US" sz="1400" b="1" dirty="0" smtClean="0">
                <a:latin typeface="Courier New" charset="0"/>
                <a:cs typeface="+mn-cs"/>
              </a:rPr>
              <a:t> = 99; </a:t>
            </a:r>
            <a:r>
              <a:rPr lang="en-US" sz="1400" b="1" dirty="0" err="1" smtClean="0">
                <a:latin typeface="Courier New" charset="0"/>
                <a:cs typeface="+mn-cs"/>
              </a:rPr>
              <a:t>i</a:t>
            </a:r>
            <a:r>
              <a:rPr lang="en-US" sz="1400" b="1" dirty="0" smtClean="0">
                <a:latin typeface="Courier New" charset="0"/>
                <a:cs typeface="+mn-cs"/>
              </a:rPr>
              <a:t> &gt;= 0; </a:t>
            </a:r>
            <a:r>
              <a:rPr lang="en-US" sz="1400" b="1" dirty="0" err="1" smtClean="0">
                <a:latin typeface="Courier New" charset="0"/>
                <a:cs typeface="+mn-cs"/>
              </a:rPr>
              <a:t>i</a:t>
            </a:r>
            <a:r>
              <a:rPr lang="en-US" sz="1400" b="1" dirty="0" smtClean="0">
                <a:latin typeface="Courier New" charset="0"/>
                <a:cs typeface="+mn-cs"/>
              </a:rPr>
              <a:t>--) {</a:t>
            </a:r>
          </a:p>
          <a:p>
            <a:pPr>
              <a:lnSpc>
                <a:spcPct val="80000"/>
              </a:lnSpc>
              <a:buFontTx/>
              <a:buNone/>
              <a:defRPr/>
            </a:pPr>
            <a:r>
              <a:rPr lang="en-US" sz="1400" b="1" dirty="0" smtClean="0">
                <a:latin typeface="Courier New" charset="0"/>
                <a:cs typeface="+mn-cs"/>
              </a:rPr>
              <a:t>  print </a:t>
            </a:r>
            <a:r>
              <a:rPr lang="en-US" sz="1400" b="1" dirty="0" err="1" smtClean="0">
                <a:latin typeface="Courier New" charset="0"/>
                <a:cs typeface="+mn-cs"/>
              </a:rPr>
              <a:t>ubottle</a:t>
            </a:r>
            <a:r>
              <a:rPr lang="en-US" sz="1400" b="1" dirty="0" smtClean="0">
                <a:latin typeface="Courier New" charset="0"/>
                <a:cs typeface="+mn-cs"/>
              </a:rPr>
              <a:t>(</a:t>
            </a:r>
            <a:r>
              <a:rPr lang="en-US" sz="1400" b="1" dirty="0" err="1" smtClean="0">
                <a:latin typeface="Courier New" charset="0"/>
                <a:cs typeface="+mn-cs"/>
              </a:rPr>
              <a:t>i</a:t>
            </a:r>
            <a:r>
              <a:rPr lang="en-US" sz="1400" b="1" dirty="0" smtClean="0">
                <a:latin typeface="Courier New" charset="0"/>
                <a:cs typeface="+mn-cs"/>
              </a:rPr>
              <a:t>), "on the wall,", </a:t>
            </a:r>
            <a:r>
              <a:rPr lang="en-US" sz="1400" b="1" dirty="0" err="1" smtClean="0">
                <a:latin typeface="Courier New" charset="0"/>
                <a:cs typeface="+mn-cs"/>
              </a:rPr>
              <a:t>lbottle</a:t>
            </a:r>
            <a:r>
              <a:rPr lang="en-US" sz="1400" b="1" dirty="0" smtClean="0">
                <a:latin typeface="Courier New" charset="0"/>
                <a:cs typeface="+mn-cs"/>
              </a:rPr>
              <a:t>(</a:t>
            </a:r>
            <a:r>
              <a:rPr lang="en-US" sz="1400" b="1" dirty="0" err="1" smtClean="0">
                <a:latin typeface="Courier New" charset="0"/>
                <a:cs typeface="+mn-cs"/>
              </a:rPr>
              <a:t>i</a:t>
            </a:r>
            <a:r>
              <a:rPr lang="en-US" sz="1400" b="1" dirty="0" smtClean="0">
                <a:latin typeface="Courier New" charset="0"/>
                <a:cs typeface="+mn-cs"/>
              </a:rPr>
              <a:t>) "."</a:t>
            </a:r>
          </a:p>
          <a:p>
            <a:pPr>
              <a:lnSpc>
                <a:spcPct val="80000"/>
              </a:lnSpc>
              <a:buFontTx/>
              <a:buNone/>
              <a:defRPr/>
            </a:pPr>
            <a:r>
              <a:rPr lang="en-US" sz="1400" b="1" dirty="0" smtClean="0">
                <a:latin typeface="Courier New" charset="0"/>
                <a:cs typeface="+mn-cs"/>
              </a:rPr>
              <a:t>  print action(</a:t>
            </a:r>
            <a:r>
              <a:rPr lang="en-US" sz="1400" b="1" dirty="0" err="1" smtClean="0">
                <a:latin typeface="Courier New" charset="0"/>
                <a:cs typeface="+mn-cs"/>
              </a:rPr>
              <a:t>i</a:t>
            </a:r>
            <a:r>
              <a:rPr lang="en-US" sz="1400" b="1" dirty="0" smtClean="0">
                <a:latin typeface="Courier New" charset="0"/>
                <a:cs typeface="+mn-cs"/>
              </a:rPr>
              <a:t>), </a:t>
            </a:r>
            <a:r>
              <a:rPr lang="en-US" sz="1400" b="1" dirty="0" err="1" smtClean="0">
                <a:latin typeface="Courier New" charset="0"/>
                <a:cs typeface="+mn-cs"/>
              </a:rPr>
              <a:t>lbottle</a:t>
            </a:r>
            <a:r>
              <a:rPr lang="en-US" sz="1400" b="1" dirty="0" smtClean="0">
                <a:latin typeface="Courier New" charset="0"/>
                <a:cs typeface="+mn-cs"/>
              </a:rPr>
              <a:t>(</a:t>
            </a:r>
            <a:r>
              <a:rPr lang="en-US" sz="1400" b="1" dirty="0" err="1" smtClean="0">
                <a:latin typeface="Courier New" charset="0"/>
                <a:cs typeface="+mn-cs"/>
              </a:rPr>
              <a:t>inext</a:t>
            </a:r>
            <a:r>
              <a:rPr lang="en-US" sz="1400" b="1" dirty="0" smtClean="0">
                <a:latin typeface="Courier New" charset="0"/>
                <a:cs typeface="+mn-cs"/>
              </a:rPr>
              <a:t>(</a:t>
            </a:r>
            <a:r>
              <a:rPr lang="en-US" sz="1400" b="1" dirty="0" err="1" smtClean="0">
                <a:latin typeface="Courier New" charset="0"/>
                <a:cs typeface="+mn-cs"/>
              </a:rPr>
              <a:t>i</a:t>
            </a:r>
            <a:r>
              <a:rPr lang="en-US" sz="1400" b="1" dirty="0" smtClean="0">
                <a:latin typeface="Courier New" charset="0"/>
                <a:cs typeface="+mn-cs"/>
              </a:rPr>
              <a:t>)), "on the wall."</a:t>
            </a:r>
          </a:p>
          <a:p>
            <a:pPr>
              <a:lnSpc>
                <a:spcPct val="80000"/>
              </a:lnSpc>
              <a:buFontTx/>
              <a:buNone/>
              <a:defRPr/>
            </a:pPr>
            <a:r>
              <a:rPr lang="en-US" sz="1400" b="1" dirty="0" smtClean="0">
                <a:latin typeface="Courier New" charset="0"/>
                <a:cs typeface="+mn-cs"/>
              </a:rPr>
              <a:t>  print</a:t>
            </a:r>
          </a:p>
          <a:p>
            <a:pPr>
              <a:lnSpc>
                <a:spcPct val="80000"/>
              </a:lnSpc>
              <a:buFontTx/>
              <a:buNone/>
              <a:defRPr/>
            </a:pPr>
            <a:r>
              <a:rPr lang="en-US" sz="1400" b="1" dirty="0" smtClean="0">
                <a:latin typeface="Courier New" charset="0"/>
                <a:cs typeface="+mn-cs"/>
              </a:rPr>
              <a:t> }</a:t>
            </a:r>
          </a:p>
          <a:p>
            <a:pPr>
              <a:lnSpc>
                <a:spcPct val="80000"/>
              </a:lnSpc>
              <a:buFontTx/>
              <a:buNone/>
              <a:defRPr/>
            </a:pPr>
            <a:r>
              <a:rPr lang="en-US" sz="1400" b="1" dirty="0" smtClean="0">
                <a:latin typeface="Courier New" charset="0"/>
                <a:cs typeface="+mn-cs"/>
              </a:rPr>
              <a:t>}</a:t>
            </a:r>
          </a:p>
          <a:p>
            <a:pPr>
              <a:lnSpc>
                <a:spcPct val="80000"/>
              </a:lnSpc>
              <a:buFontTx/>
              <a:buNone/>
              <a:defRPr/>
            </a:pPr>
            <a:r>
              <a:rPr lang="en-US" sz="1400" b="1" dirty="0" smtClean="0">
                <a:latin typeface="Courier New" charset="0"/>
                <a:cs typeface="+mn-cs"/>
              </a:rPr>
              <a:t>function </a:t>
            </a:r>
            <a:r>
              <a:rPr lang="en-US" sz="1400" b="1" dirty="0" err="1" smtClean="0">
                <a:latin typeface="Courier New" charset="0"/>
                <a:cs typeface="+mn-cs"/>
              </a:rPr>
              <a:t>ubottle</a:t>
            </a:r>
            <a:r>
              <a:rPr lang="en-US" sz="1400" b="1" dirty="0" smtClean="0">
                <a:latin typeface="Courier New" charset="0"/>
                <a:cs typeface="+mn-cs"/>
              </a:rPr>
              <a:t>(n) {</a:t>
            </a:r>
          </a:p>
          <a:p>
            <a:pPr>
              <a:lnSpc>
                <a:spcPct val="80000"/>
              </a:lnSpc>
              <a:buFontTx/>
              <a:buNone/>
              <a:defRPr/>
            </a:pPr>
            <a:r>
              <a:rPr lang="en-US" sz="1400" b="1" dirty="0" smtClean="0">
                <a:latin typeface="Courier New" charset="0"/>
                <a:cs typeface="+mn-cs"/>
              </a:rPr>
              <a:t> return </a:t>
            </a:r>
            <a:r>
              <a:rPr lang="en-US" sz="1400" b="1" dirty="0" err="1" smtClean="0">
                <a:latin typeface="Courier New" charset="0"/>
                <a:cs typeface="+mn-cs"/>
              </a:rPr>
              <a:t>sprintf</a:t>
            </a:r>
            <a:r>
              <a:rPr lang="en-US" sz="1400" b="1" dirty="0" smtClean="0">
                <a:latin typeface="Courier New" charset="0"/>
                <a:cs typeface="+mn-cs"/>
              </a:rPr>
              <a:t>("%s </a:t>
            </a:r>
            <a:r>
              <a:rPr lang="en-US" sz="1400" b="1" dirty="0" err="1" smtClean="0">
                <a:latin typeface="Courier New" charset="0"/>
                <a:cs typeface="+mn-cs"/>
              </a:rPr>
              <a:t>bottle%s</a:t>
            </a:r>
            <a:r>
              <a:rPr lang="en-US" sz="1400" b="1" dirty="0" smtClean="0">
                <a:latin typeface="Courier New" charset="0"/>
                <a:cs typeface="+mn-cs"/>
              </a:rPr>
              <a:t> of beer", n ? n : "No more", n - 1 ? "s" : "")</a:t>
            </a:r>
          </a:p>
          <a:p>
            <a:pPr>
              <a:lnSpc>
                <a:spcPct val="80000"/>
              </a:lnSpc>
              <a:buFontTx/>
              <a:buNone/>
              <a:defRPr/>
            </a:pPr>
            <a:r>
              <a:rPr lang="en-US" sz="1400" b="1" dirty="0" smtClean="0">
                <a:latin typeface="Courier New" charset="0"/>
                <a:cs typeface="+mn-cs"/>
              </a:rPr>
              <a:t>}</a:t>
            </a:r>
          </a:p>
          <a:p>
            <a:pPr>
              <a:lnSpc>
                <a:spcPct val="80000"/>
              </a:lnSpc>
              <a:buFontTx/>
              <a:buNone/>
              <a:defRPr/>
            </a:pPr>
            <a:r>
              <a:rPr lang="en-US" sz="1400" b="1" dirty="0" smtClean="0">
                <a:latin typeface="Courier New" charset="0"/>
                <a:cs typeface="+mn-cs"/>
              </a:rPr>
              <a:t>function </a:t>
            </a:r>
            <a:r>
              <a:rPr lang="en-US" sz="1400" b="1" dirty="0" err="1" smtClean="0">
                <a:latin typeface="Courier New" charset="0"/>
                <a:cs typeface="+mn-cs"/>
              </a:rPr>
              <a:t>lbottle</a:t>
            </a:r>
            <a:r>
              <a:rPr lang="en-US" sz="1400" b="1" dirty="0" smtClean="0">
                <a:latin typeface="Courier New" charset="0"/>
                <a:cs typeface="+mn-cs"/>
              </a:rPr>
              <a:t>(n) {</a:t>
            </a:r>
          </a:p>
          <a:p>
            <a:pPr>
              <a:lnSpc>
                <a:spcPct val="80000"/>
              </a:lnSpc>
              <a:buFontTx/>
              <a:buNone/>
              <a:defRPr/>
            </a:pPr>
            <a:r>
              <a:rPr lang="en-US" sz="1400" b="1" dirty="0" smtClean="0">
                <a:latin typeface="Courier New" charset="0"/>
                <a:cs typeface="+mn-cs"/>
              </a:rPr>
              <a:t> return </a:t>
            </a:r>
            <a:r>
              <a:rPr lang="en-US" sz="1400" b="1" dirty="0" err="1" smtClean="0">
                <a:latin typeface="Courier New" charset="0"/>
                <a:cs typeface="+mn-cs"/>
              </a:rPr>
              <a:t>sprintf</a:t>
            </a:r>
            <a:r>
              <a:rPr lang="en-US" sz="1400" b="1" dirty="0" smtClean="0">
                <a:latin typeface="Courier New" charset="0"/>
                <a:cs typeface="+mn-cs"/>
              </a:rPr>
              <a:t>("%s </a:t>
            </a:r>
            <a:r>
              <a:rPr lang="en-US" sz="1400" b="1" dirty="0" err="1" smtClean="0">
                <a:latin typeface="Courier New" charset="0"/>
                <a:cs typeface="+mn-cs"/>
              </a:rPr>
              <a:t>bottle%s</a:t>
            </a:r>
            <a:r>
              <a:rPr lang="en-US" sz="1400" b="1" dirty="0" smtClean="0">
                <a:latin typeface="Courier New" charset="0"/>
                <a:cs typeface="+mn-cs"/>
              </a:rPr>
              <a:t> of beer", n ? n : "no more", n - 1 ? "s" : "")</a:t>
            </a:r>
          </a:p>
          <a:p>
            <a:pPr>
              <a:lnSpc>
                <a:spcPct val="80000"/>
              </a:lnSpc>
              <a:buFontTx/>
              <a:buNone/>
              <a:defRPr/>
            </a:pPr>
            <a:r>
              <a:rPr lang="en-US" sz="1400" b="1" dirty="0" smtClean="0">
                <a:latin typeface="Courier New" charset="0"/>
                <a:cs typeface="+mn-cs"/>
              </a:rPr>
              <a:t>}</a:t>
            </a:r>
          </a:p>
          <a:p>
            <a:pPr>
              <a:lnSpc>
                <a:spcPct val="80000"/>
              </a:lnSpc>
              <a:buFontTx/>
              <a:buNone/>
              <a:defRPr/>
            </a:pPr>
            <a:r>
              <a:rPr lang="en-US" sz="1400" b="1" dirty="0" smtClean="0">
                <a:latin typeface="Courier New" charset="0"/>
                <a:cs typeface="+mn-cs"/>
              </a:rPr>
              <a:t>function action(n) {</a:t>
            </a:r>
          </a:p>
          <a:p>
            <a:pPr>
              <a:lnSpc>
                <a:spcPct val="80000"/>
              </a:lnSpc>
              <a:buFontTx/>
              <a:buNone/>
              <a:defRPr/>
            </a:pPr>
            <a:r>
              <a:rPr lang="en-US" sz="1400" b="1" dirty="0" smtClean="0">
                <a:latin typeface="Courier New" charset="0"/>
                <a:cs typeface="+mn-cs"/>
              </a:rPr>
              <a:t> return </a:t>
            </a:r>
            <a:r>
              <a:rPr lang="en-US" sz="1400" b="1" dirty="0" err="1" smtClean="0">
                <a:latin typeface="Courier New" charset="0"/>
                <a:cs typeface="+mn-cs"/>
              </a:rPr>
              <a:t>sprintf</a:t>
            </a:r>
            <a:r>
              <a:rPr lang="en-US" sz="1400" b="1" dirty="0" smtClean="0">
                <a:latin typeface="Courier New" charset="0"/>
                <a:cs typeface="+mn-cs"/>
              </a:rPr>
              <a:t>("%s", n ? "Take one down and pass it around," : \</a:t>
            </a:r>
          </a:p>
          <a:p>
            <a:pPr>
              <a:lnSpc>
                <a:spcPct val="80000"/>
              </a:lnSpc>
              <a:buFontTx/>
              <a:buNone/>
              <a:defRPr/>
            </a:pPr>
            <a:r>
              <a:rPr lang="en-US" sz="1400" b="1" dirty="0" smtClean="0">
                <a:latin typeface="Courier New" charset="0"/>
                <a:cs typeface="+mn-cs"/>
              </a:rPr>
              <a:t>                           "Go to the store and buy some more,")</a:t>
            </a:r>
          </a:p>
          <a:p>
            <a:pPr>
              <a:lnSpc>
                <a:spcPct val="80000"/>
              </a:lnSpc>
              <a:buFontTx/>
              <a:buNone/>
              <a:defRPr/>
            </a:pPr>
            <a:r>
              <a:rPr lang="en-US" sz="1400" b="1" dirty="0" smtClean="0">
                <a:latin typeface="Courier New" charset="0"/>
                <a:cs typeface="+mn-cs"/>
              </a:rPr>
              <a:t>}</a:t>
            </a:r>
          </a:p>
          <a:p>
            <a:pPr>
              <a:lnSpc>
                <a:spcPct val="80000"/>
              </a:lnSpc>
              <a:buFontTx/>
              <a:buNone/>
              <a:defRPr/>
            </a:pPr>
            <a:r>
              <a:rPr lang="en-US" sz="1400" b="1" dirty="0" smtClean="0">
                <a:latin typeface="Courier New" charset="0"/>
                <a:cs typeface="+mn-cs"/>
              </a:rPr>
              <a:t>function </a:t>
            </a:r>
            <a:r>
              <a:rPr lang="en-US" sz="1400" b="1" dirty="0" err="1" smtClean="0">
                <a:latin typeface="Courier New" charset="0"/>
                <a:cs typeface="+mn-cs"/>
              </a:rPr>
              <a:t>inext</a:t>
            </a:r>
            <a:r>
              <a:rPr lang="en-US" sz="1400" b="1" dirty="0" smtClean="0">
                <a:latin typeface="Courier New" charset="0"/>
                <a:cs typeface="+mn-cs"/>
              </a:rPr>
              <a:t>(n) {</a:t>
            </a:r>
          </a:p>
          <a:p>
            <a:pPr>
              <a:lnSpc>
                <a:spcPct val="80000"/>
              </a:lnSpc>
              <a:buFontTx/>
              <a:buNone/>
              <a:defRPr/>
            </a:pPr>
            <a:r>
              <a:rPr lang="en-US" sz="1400" b="1" dirty="0" smtClean="0">
                <a:latin typeface="Courier New" charset="0"/>
                <a:cs typeface="+mn-cs"/>
              </a:rPr>
              <a:t> return n ? n - 1 : 99</a:t>
            </a:r>
          </a:p>
          <a:p>
            <a:pPr>
              <a:lnSpc>
                <a:spcPct val="80000"/>
              </a:lnSpc>
              <a:buFontTx/>
              <a:buNone/>
              <a:defRPr/>
            </a:pPr>
            <a:r>
              <a:rPr lang="en-US" sz="1400" b="1" dirty="0" smtClean="0">
                <a:latin typeface="Courier New" charset="0"/>
                <a:cs typeface="+mn-cs"/>
              </a:rPr>
              <a:t>}</a:t>
            </a:r>
          </a:p>
          <a:p>
            <a:pPr algn="r">
              <a:lnSpc>
                <a:spcPct val="80000"/>
              </a:lnSpc>
              <a:buFontTx/>
              <a:buNone/>
              <a:defRPr/>
            </a:pPr>
            <a:r>
              <a:rPr lang="en-US" sz="1200" b="1" dirty="0" smtClean="0">
                <a:latin typeface="Courier New" charset="0"/>
                <a:cs typeface="+mn-cs"/>
              </a:rPr>
              <a:t>    </a:t>
            </a:r>
            <a:r>
              <a:rPr lang="en-US" sz="1400" b="1" dirty="0" smtClean="0">
                <a:solidFill>
                  <a:schemeClr val="accent1"/>
                </a:solidFill>
                <a:cs typeface="+mn-cs"/>
              </a:rPr>
              <a:t>[Osamu Aoki,  http://</a:t>
            </a:r>
            <a:r>
              <a:rPr lang="en-US" sz="1400" b="1" dirty="0" err="1" smtClean="0">
                <a:solidFill>
                  <a:schemeClr val="accent1"/>
                </a:solidFill>
                <a:cs typeface="+mn-cs"/>
              </a:rPr>
              <a:t>people.debian.org</a:t>
            </a:r>
            <a:r>
              <a:rPr lang="en-US" sz="1400" b="1" dirty="0" smtClean="0">
                <a:solidFill>
                  <a:schemeClr val="accent1"/>
                </a:solidFill>
                <a:cs typeface="+mn-cs"/>
              </a:rPr>
              <a:t>/~</a:t>
            </a:r>
            <a:r>
              <a:rPr lang="en-US" sz="1400" b="1" dirty="0" err="1" smtClean="0">
                <a:solidFill>
                  <a:schemeClr val="accent1"/>
                </a:solidFill>
                <a:cs typeface="+mn-cs"/>
              </a:rPr>
              <a:t>osamu</a:t>
            </a:r>
            <a:r>
              <a:rPr lang="en-US" sz="1400" b="1" dirty="0" smtClean="0">
                <a:solidFill>
                  <a:schemeClr val="accent1"/>
                </a:solidFill>
                <a:cs typeface="+mn-cs"/>
              </a:rPr>
              <a:t>]</a:t>
            </a:r>
          </a:p>
        </p:txBody>
      </p:sp>
      <p:pic>
        <p:nvPicPr>
          <p:cNvPr id="9953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313" y="828675"/>
            <a:ext cx="2155825" cy="219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Grp="1" noChangeArrowheads="1"/>
          </p:cNvSpPr>
          <p:nvPr>
            <p:ph type="title"/>
          </p:nvPr>
        </p:nvSpPr>
        <p:spPr>
          <a:xfrm>
            <a:off x="179388" y="73025"/>
            <a:ext cx="7966075" cy="838200"/>
          </a:xfrm>
        </p:spPr>
        <p:txBody>
          <a:bodyPr>
            <a:normAutofit/>
          </a:bodyPr>
          <a:lstStyle/>
          <a:p>
            <a:pPr>
              <a:defRPr/>
            </a:pPr>
            <a:r>
              <a:rPr lang="ja-JP" altLang="en-US" sz="3600" b="1" dirty="0" smtClean="0">
                <a:solidFill>
                  <a:srgbClr val="0000FF"/>
                </a:solidFill>
                <a:cs typeface="+mj-cs"/>
              </a:rPr>
              <a:t>“</a:t>
            </a:r>
            <a:r>
              <a:rPr lang="en-US" sz="3600" b="1" dirty="0" smtClean="0">
                <a:solidFill>
                  <a:srgbClr val="0000FF"/>
                </a:solidFill>
                <a:cs typeface="+mj-cs"/>
              </a:rPr>
              <a:t>99 Bottles of Beer</a:t>
            </a:r>
            <a:r>
              <a:rPr lang="ja-JP" altLang="en-US" sz="3600" b="1" dirty="0" smtClean="0">
                <a:solidFill>
                  <a:srgbClr val="0000FF"/>
                </a:solidFill>
                <a:cs typeface="+mj-cs"/>
              </a:rPr>
              <a:t>”</a:t>
            </a:r>
            <a:r>
              <a:rPr lang="en-US" sz="3600" b="1" dirty="0" smtClean="0">
                <a:solidFill>
                  <a:srgbClr val="0000FF"/>
                </a:solidFill>
                <a:cs typeface="+mj-cs"/>
              </a:rPr>
              <a:t> in Perl</a:t>
            </a:r>
          </a:p>
        </p:txBody>
      </p:sp>
      <p:sp>
        <p:nvSpPr>
          <p:cNvPr id="1000451" name="Rectangle 3"/>
          <p:cNvSpPr>
            <a:spLocks noGrp="1" noChangeArrowheads="1"/>
          </p:cNvSpPr>
          <p:nvPr>
            <p:ph type="body" idx="1"/>
          </p:nvPr>
        </p:nvSpPr>
        <p:spPr>
          <a:xfrm>
            <a:off x="447675" y="777875"/>
            <a:ext cx="8696325" cy="5946775"/>
          </a:xfrm>
        </p:spPr>
        <p:txBody>
          <a:bodyPr/>
          <a:lstStyle/>
          <a:p>
            <a:pPr>
              <a:lnSpc>
                <a:spcPct val="80000"/>
              </a:lnSpc>
              <a:buFontTx/>
              <a:buNone/>
              <a:defRPr/>
            </a:pPr>
            <a:endParaRPr lang="en-US" sz="1400" b="1" dirty="0" smtClean="0">
              <a:latin typeface="Courier New" charset="0"/>
              <a:cs typeface="+mn-cs"/>
            </a:endParaRPr>
          </a:p>
          <a:p>
            <a:pPr>
              <a:lnSpc>
                <a:spcPct val="80000"/>
              </a:lnSpc>
              <a:buFontTx/>
              <a:buNone/>
              <a:defRPr/>
            </a:pPr>
            <a:endParaRPr lang="en-US" sz="1400" b="1" dirty="0">
              <a:latin typeface="Courier New" charset="0"/>
            </a:endParaRP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&amp;'=')        .(';'        &amp;'=')</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.'_\\{'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'`'|"\&amp;").(</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'+_,\\",'.(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'\\",_,\\"'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 </a:t>
            </a:r>
          </a:p>
          <a:p>
            <a:pPr algn="r">
              <a:lnSpc>
                <a:spcPct val="80000"/>
              </a:lnSpc>
              <a:buFontTx/>
              <a:buNone/>
              <a:defRPr/>
            </a:pPr>
            <a:endParaRPr lang="en-US" sz="1400" b="1" dirty="0" smtClean="0">
              <a:solidFill>
                <a:schemeClr val="accent1"/>
              </a:solidFill>
              <a:cs typeface="+mn-cs"/>
            </a:endParaRPr>
          </a:p>
          <a:p>
            <a:pPr algn="ctr">
              <a:lnSpc>
                <a:spcPct val="80000"/>
              </a:lnSpc>
              <a:buFontTx/>
              <a:buNone/>
              <a:defRPr/>
            </a:pPr>
            <a:r>
              <a:rPr lang="en-US" sz="1400" b="1" dirty="0" smtClean="0">
                <a:solidFill>
                  <a:schemeClr val="accent1"/>
                </a:solidFill>
                <a:cs typeface="+mn-cs"/>
              </a:rPr>
              <a:t>         [Andrew Savage, http://</a:t>
            </a:r>
            <a:r>
              <a:rPr lang="en-US" sz="1400" b="1" dirty="0" err="1" smtClean="0">
                <a:solidFill>
                  <a:schemeClr val="accent1"/>
                </a:solidFill>
                <a:cs typeface="+mn-cs"/>
              </a:rPr>
              <a:t>search.cpan.org</a:t>
            </a:r>
            <a:r>
              <a:rPr lang="en-US" sz="1400" b="1" dirty="0" smtClean="0">
                <a:solidFill>
                  <a:schemeClr val="accent1"/>
                </a:solidFill>
                <a:cs typeface="+mn-cs"/>
              </a:rPr>
              <a:t>/</a:t>
            </a:r>
            <a:r>
              <a:rPr lang="en-US" sz="1400" b="1" dirty="0" err="1" smtClean="0">
                <a:solidFill>
                  <a:schemeClr val="accent1"/>
                </a:solidFill>
                <a:cs typeface="+mn-cs"/>
              </a:rPr>
              <a:t>dist</a:t>
            </a:r>
            <a:r>
              <a:rPr lang="en-US" sz="1400" b="1" dirty="0" smtClean="0">
                <a:solidFill>
                  <a:schemeClr val="accent1"/>
                </a:solidFill>
                <a:cs typeface="+mn-cs"/>
              </a:rPr>
              <a:t>/Acme-</a:t>
            </a:r>
            <a:r>
              <a:rPr lang="en-US" sz="1400" b="1" dirty="0" err="1" smtClean="0">
                <a:solidFill>
                  <a:schemeClr val="accent1"/>
                </a:solidFill>
                <a:cs typeface="+mn-cs"/>
              </a:rPr>
              <a:t>EyeDrops</a:t>
            </a:r>
            <a:r>
              <a:rPr lang="en-US" sz="1400" b="1" dirty="0" smtClean="0">
                <a:solidFill>
                  <a:schemeClr val="accent1"/>
                </a:solidFill>
                <a:cs typeface="+mn-cs"/>
              </a:rPr>
              <a:t>/lib/Acme/</a:t>
            </a:r>
            <a:r>
              <a:rPr lang="en-US" sz="1400" b="1" dirty="0" err="1" smtClean="0">
                <a:solidFill>
                  <a:schemeClr val="accent1"/>
                </a:solidFill>
                <a:cs typeface="+mn-cs"/>
              </a:rPr>
              <a:t>EyeDrops.pm</a:t>
            </a:r>
            <a:r>
              <a:rPr lang="en-US" sz="1400" b="1" dirty="0" smtClean="0">
                <a:solidFill>
                  <a:schemeClr val="accent1"/>
                </a:solidFill>
                <a:cs typeface="+mn-cs"/>
              </a:rPr>
              <a:t>]         </a:t>
            </a:r>
            <a:r>
              <a:rPr lang="en-US" sz="1400" dirty="0" smtClean="0">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a:xfrm>
            <a:off x="179388" y="73025"/>
            <a:ext cx="8964612" cy="838200"/>
          </a:xfrm>
        </p:spPr>
        <p:txBody>
          <a:bodyPr>
            <a:noAutofit/>
          </a:bodyPr>
          <a:lstStyle/>
          <a:p>
            <a:pPr>
              <a:defRPr/>
            </a:pPr>
            <a:r>
              <a:rPr lang="ja-JP" altLang="en-US" sz="3200" b="1" dirty="0" smtClean="0">
                <a:solidFill>
                  <a:srgbClr val="0000FF"/>
                </a:solidFill>
                <a:cs typeface="+mj-cs"/>
              </a:rPr>
              <a:t>“</a:t>
            </a:r>
            <a:r>
              <a:rPr lang="en-US" sz="3200" b="1" dirty="0" smtClean="0">
                <a:solidFill>
                  <a:srgbClr val="0000FF"/>
                </a:solidFill>
                <a:cs typeface="+mj-cs"/>
              </a:rPr>
              <a:t>99 Bottles of Beer</a:t>
            </a:r>
            <a:r>
              <a:rPr lang="ja-JP" altLang="en-US" sz="3200" b="1" dirty="0" smtClean="0">
                <a:solidFill>
                  <a:srgbClr val="0000FF"/>
                </a:solidFill>
                <a:cs typeface="+mj-cs"/>
              </a:rPr>
              <a:t>”</a:t>
            </a:r>
            <a:r>
              <a:rPr lang="en-US" sz="3200" b="1" dirty="0" smtClean="0">
                <a:solidFill>
                  <a:srgbClr val="0000FF"/>
                </a:solidFill>
                <a:cs typeface="+mj-cs"/>
              </a:rPr>
              <a:t> in the Whitespace Language</a:t>
            </a:r>
          </a:p>
        </p:txBody>
      </p:sp>
      <p:sp>
        <p:nvSpPr>
          <p:cNvPr id="1130499" name="Rectangle 3"/>
          <p:cNvSpPr>
            <a:spLocks noGrp="1" noChangeArrowheads="1"/>
          </p:cNvSpPr>
          <p:nvPr>
            <p:ph type="body" idx="1"/>
          </p:nvPr>
        </p:nvSpPr>
        <p:spPr>
          <a:xfrm>
            <a:off x="304800" y="1216025"/>
            <a:ext cx="8288338" cy="5413375"/>
          </a:xfrm>
        </p:spPr>
        <p:txBody>
          <a:bodyPr/>
          <a:lstStyle/>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400" b="1" dirty="0" smtClean="0">
              <a:solidFill>
                <a:schemeClr val="accent1"/>
              </a:solidFill>
              <a:cs typeface="+mn-cs"/>
            </a:endParaRPr>
          </a:p>
          <a:p>
            <a:pPr algn="r">
              <a:buFontTx/>
              <a:buNone/>
              <a:defRPr/>
            </a:pPr>
            <a:r>
              <a:rPr lang="en-US" sz="1400" b="1" dirty="0" smtClean="0">
                <a:solidFill>
                  <a:schemeClr val="accent1"/>
                </a:solidFill>
                <a:cs typeface="+mn-cs"/>
              </a:rPr>
              <a:t>[Andrew Kemp, </a:t>
            </a:r>
            <a:r>
              <a:rPr lang="en-US" sz="1600" b="1" dirty="0" smtClean="0">
                <a:solidFill>
                  <a:schemeClr val="accent1"/>
                </a:solidFill>
                <a:cs typeface="+mn-cs"/>
              </a:rPr>
              <a:t>http://</a:t>
            </a:r>
            <a:r>
              <a:rPr lang="en-US" sz="1600" b="1" dirty="0" err="1" smtClean="0">
                <a:solidFill>
                  <a:schemeClr val="accent1"/>
                </a:solidFill>
                <a:cs typeface="+mn-cs"/>
              </a:rPr>
              <a:t>compsoc.dur.ac.uk</a:t>
            </a:r>
            <a:r>
              <a:rPr lang="en-US" sz="1600" b="1" dirty="0" smtClean="0">
                <a:solidFill>
                  <a:schemeClr val="accent1"/>
                </a:solidFill>
                <a:cs typeface="+mn-cs"/>
              </a:rPr>
              <a:t>/whitespace</a:t>
            </a:r>
            <a:r>
              <a:rPr lang="en-US" sz="1400" b="1" dirty="0" smtClean="0">
                <a:solidFill>
                  <a:schemeClr val="accent1"/>
                </a:solidFill>
                <a:cs typeface="+mn-cs"/>
              </a:rPr>
              <a:t>]</a:t>
            </a:r>
            <a:r>
              <a:rPr lang="en-US" sz="1600" b="1" dirty="0" smtClean="0">
                <a:solidFill>
                  <a:schemeClr val="accent1"/>
                </a:solidFill>
                <a:cs typeface="+mn-cs"/>
              </a:rPr>
              <a:t>         </a:t>
            </a:r>
            <a:r>
              <a:rPr lang="en-US" sz="1600" dirty="0" smtClean="0">
                <a:cs typeface="+mn-cs"/>
              </a:rPr>
              <a:t> </a:t>
            </a:r>
          </a:p>
          <a:p>
            <a:pPr>
              <a:defRPr/>
            </a:pPr>
            <a:endParaRPr lang="en-US" sz="1600"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title"/>
          </p:nvPr>
        </p:nvSpPr>
        <p:spPr>
          <a:xfrm>
            <a:off x="0" y="73025"/>
            <a:ext cx="8965011" cy="838200"/>
          </a:xfrm>
        </p:spPr>
        <p:txBody>
          <a:bodyPr>
            <a:normAutofit fontScale="90000"/>
          </a:bodyPr>
          <a:lstStyle/>
          <a:p>
            <a:pPr>
              <a:defRPr/>
            </a:pPr>
            <a:r>
              <a:rPr lang="en-US" dirty="0" smtClean="0">
                <a:cs typeface="+mj-cs"/>
              </a:rPr>
              <a:t>  </a:t>
            </a:r>
            <a:r>
              <a:rPr lang="en-US" sz="4000" b="1" dirty="0" smtClean="0">
                <a:solidFill>
                  <a:srgbClr val="0000FF"/>
                </a:solidFill>
                <a:cs typeface="+mj-cs"/>
              </a:rPr>
              <a:t>Computational Thinking – Jeannette Wing</a:t>
            </a:r>
          </a:p>
        </p:txBody>
      </p:sp>
      <p:sp>
        <p:nvSpPr>
          <p:cNvPr id="1281027" name="Text Box 3"/>
          <p:cNvSpPr txBox="1">
            <a:spLocks noChangeArrowheads="1"/>
          </p:cNvSpPr>
          <p:nvPr/>
        </p:nvSpPr>
        <p:spPr bwMode="auto">
          <a:xfrm>
            <a:off x="3137754" y="1143000"/>
            <a:ext cx="5648268"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2000" b="1" dirty="0">
                <a:cs typeface="+mn-cs"/>
              </a:rPr>
              <a:t>Computational thinking is a </a:t>
            </a:r>
            <a:r>
              <a:rPr lang="en-US" sz="2000" b="1" dirty="0">
                <a:solidFill>
                  <a:schemeClr val="tx2"/>
                </a:solidFill>
                <a:cs typeface="+mn-cs"/>
              </a:rPr>
              <a:t>fundamental skill for everyone</a:t>
            </a:r>
            <a:r>
              <a:rPr lang="en-US" sz="2000" b="1" dirty="0">
                <a:cs typeface="+mn-cs"/>
              </a:rPr>
              <a:t>, not just for computer scientists. To reading, writing, and arithmetic, </a:t>
            </a:r>
            <a:r>
              <a:rPr lang="en-US" sz="2000" b="1" dirty="0">
                <a:solidFill>
                  <a:schemeClr val="tx2"/>
                </a:solidFill>
                <a:cs typeface="+mn-cs"/>
              </a:rPr>
              <a:t>we should add computational thinking to every </a:t>
            </a:r>
            <a:r>
              <a:rPr lang="en-US" sz="2000" b="1" dirty="0" smtClean="0">
                <a:solidFill>
                  <a:schemeClr val="tx2"/>
                </a:solidFill>
                <a:cs typeface="+mn-cs"/>
              </a:rPr>
              <a:t>child</a:t>
            </a:r>
            <a:r>
              <a:rPr lang="en-US" sz="2000" b="1" dirty="0" smtClean="0">
                <a:solidFill>
                  <a:schemeClr val="tx2"/>
                </a:solidFill>
                <a:latin typeface="Arial"/>
              </a:rPr>
              <a:t>’</a:t>
            </a:r>
            <a:r>
              <a:rPr lang="en-US" sz="2000" b="1" dirty="0" smtClean="0">
                <a:solidFill>
                  <a:schemeClr val="tx2"/>
                </a:solidFill>
                <a:cs typeface="+mn-cs"/>
              </a:rPr>
              <a:t>s </a:t>
            </a:r>
            <a:r>
              <a:rPr lang="en-US" sz="2000" b="1" dirty="0">
                <a:solidFill>
                  <a:schemeClr val="tx2"/>
                </a:solidFill>
                <a:cs typeface="+mn-cs"/>
              </a:rPr>
              <a:t>analytical ability</a:t>
            </a:r>
            <a:r>
              <a:rPr lang="en-US" sz="2000" b="1" dirty="0">
                <a:cs typeface="+mn-cs"/>
              </a:rPr>
              <a:t>. Just as the printing press facilitated the spread of the three </a:t>
            </a:r>
            <a:r>
              <a:rPr lang="en-US" sz="2000" b="1" dirty="0" err="1">
                <a:cs typeface="+mn-cs"/>
              </a:rPr>
              <a:t>Rs</a:t>
            </a:r>
            <a:r>
              <a:rPr lang="en-US" sz="2000" b="1" dirty="0">
                <a:cs typeface="+mn-cs"/>
              </a:rPr>
              <a:t>, what is appropriately incestuous about this vision is that computing and computers facilitate the spread of computational thinking.</a:t>
            </a:r>
          </a:p>
          <a:p>
            <a:pPr algn="l">
              <a:defRPr/>
            </a:pPr>
            <a:endParaRPr lang="en-US" sz="2000" b="1" dirty="0">
              <a:cs typeface="+mn-cs"/>
            </a:endParaRPr>
          </a:p>
          <a:p>
            <a:pPr algn="l">
              <a:defRPr/>
            </a:pPr>
            <a:r>
              <a:rPr lang="en-US" sz="2000" b="1" dirty="0">
                <a:cs typeface="+mn-cs"/>
              </a:rPr>
              <a:t>Computational thinking involves </a:t>
            </a:r>
            <a:r>
              <a:rPr lang="en-US" sz="2000" b="1" dirty="0">
                <a:solidFill>
                  <a:schemeClr val="tx2"/>
                </a:solidFill>
                <a:cs typeface="+mn-cs"/>
              </a:rPr>
              <a:t>solving problems, designing systems, and understanding human behavior, by drawing on the concepts fundamental to computer science</a:t>
            </a:r>
            <a:r>
              <a:rPr lang="en-US" sz="2000" b="1" dirty="0">
                <a:cs typeface="+mn-cs"/>
              </a:rPr>
              <a:t>. Computational thinking includes a range of mental tools that reflect the breadth of the field of computer science.</a:t>
            </a:r>
          </a:p>
        </p:txBody>
      </p:sp>
      <p:pic>
        <p:nvPicPr>
          <p:cNvPr id="128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78" y="1257300"/>
            <a:ext cx="170895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81029" name="Text Box 5"/>
          <p:cNvSpPr txBox="1">
            <a:spLocks noChangeArrowheads="1"/>
          </p:cNvSpPr>
          <p:nvPr/>
        </p:nvSpPr>
        <p:spPr bwMode="auto">
          <a:xfrm>
            <a:off x="269262" y="4343401"/>
            <a:ext cx="2510514"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b="1">
                <a:solidFill>
                  <a:schemeClr val="accent1"/>
                </a:solidFill>
                <a:cs typeface="+mn-cs"/>
              </a:rPr>
              <a:t>[Jeannette Wing, </a:t>
            </a:r>
            <a:r>
              <a:rPr lang="en-US" b="1" i="1">
                <a:solidFill>
                  <a:schemeClr val="accent1"/>
                </a:solidFill>
                <a:cs typeface="+mn-cs"/>
              </a:rPr>
              <a:t>Computational Thinking</a:t>
            </a:r>
            <a:r>
              <a:rPr lang="en-US" b="1">
                <a:solidFill>
                  <a:schemeClr val="accent1"/>
                </a:solidFill>
                <a:cs typeface="+mn-cs"/>
              </a:rPr>
              <a:t>, CACM, March, 2006]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10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4514" name="Rectangle 2"/>
          <p:cNvSpPr>
            <a:spLocks noGrp="1" noChangeArrowheads="1"/>
          </p:cNvSpPr>
          <p:nvPr>
            <p:ph type="title"/>
          </p:nvPr>
        </p:nvSpPr>
        <p:spPr>
          <a:xfrm>
            <a:off x="193675" y="73025"/>
            <a:ext cx="8950325" cy="838200"/>
          </a:xfrm>
        </p:spPr>
        <p:txBody>
          <a:bodyPr>
            <a:normAutofit/>
          </a:bodyPr>
          <a:lstStyle/>
          <a:p>
            <a:pPr>
              <a:defRPr/>
            </a:pPr>
            <a:r>
              <a:rPr lang="en-US" sz="3600" b="1" dirty="0" smtClean="0">
                <a:solidFill>
                  <a:srgbClr val="0000FF"/>
                </a:solidFill>
                <a:cs typeface="+mj-cs"/>
              </a:rPr>
              <a:t>What is Computational </a:t>
            </a:r>
            <a:r>
              <a:rPr lang="en-US" sz="3600" b="1" dirty="0">
                <a:solidFill>
                  <a:srgbClr val="0000FF"/>
                </a:solidFill>
              </a:rPr>
              <a:t>T</a:t>
            </a:r>
            <a:r>
              <a:rPr lang="en-US" sz="3600" b="1" dirty="0" smtClean="0">
                <a:solidFill>
                  <a:srgbClr val="0000FF"/>
                </a:solidFill>
                <a:cs typeface="+mj-cs"/>
              </a:rPr>
              <a:t>hinking?</a:t>
            </a:r>
          </a:p>
        </p:txBody>
      </p:sp>
      <p:sp>
        <p:nvSpPr>
          <p:cNvPr id="1344515" name="Rectangle 3"/>
          <p:cNvSpPr>
            <a:spLocks noGrp="1" noChangeArrowheads="1"/>
          </p:cNvSpPr>
          <p:nvPr>
            <p:ph type="body" idx="1"/>
          </p:nvPr>
        </p:nvSpPr>
        <p:spPr>
          <a:xfrm>
            <a:off x="3048000" y="1050925"/>
            <a:ext cx="5467350" cy="4805363"/>
          </a:xfrm>
        </p:spPr>
        <p:txBody>
          <a:bodyPr/>
          <a:lstStyle/>
          <a:p>
            <a:pPr marL="342900" indent="-342900">
              <a:spcBef>
                <a:spcPct val="60000"/>
              </a:spcBef>
              <a:buFontTx/>
              <a:buNone/>
              <a:defRPr/>
            </a:pPr>
            <a:r>
              <a:rPr lang="en-US" sz="2800" b="1" dirty="0" smtClean="0">
                <a:cs typeface="+mn-cs"/>
              </a:rPr>
              <a:t>   The thought processes involved in</a:t>
            </a:r>
            <a:r>
              <a:rPr lang="en-US" sz="2800" b="1" dirty="0" smtClean="0">
                <a:solidFill>
                  <a:schemeClr val="tx2"/>
                </a:solidFill>
                <a:cs typeface="+mn-cs"/>
              </a:rPr>
              <a:t> </a:t>
            </a:r>
            <a:r>
              <a:rPr lang="en-US" sz="2800" b="1" dirty="0" smtClean="0">
                <a:cs typeface="+mn-cs"/>
              </a:rPr>
              <a:t>formulating a problem and expressing its solution in a way that a computer </a:t>
            </a:r>
            <a:r>
              <a:rPr lang="en-US" sz="2800" b="1" dirty="0" smtClean="0">
                <a:cs typeface="Arial" charset="0"/>
              </a:rPr>
              <a:t>− </a:t>
            </a:r>
            <a:r>
              <a:rPr lang="en-US" sz="2800" b="1" dirty="0" smtClean="0">
                <a:solidFill>
                  <a:schemeClr val="tx2"/>
                </a:solidFill>
                <a:cs typeface="Arial" charset="0"/>
              </a:rPr>
              <a:t>human or machine</a:t>
            </a:r>
            <a:r>
              <a:rPr lang="en-US" sz="2800" b="1" dirty="0" smtClean="0">
                <a:cs typeface="Arial" charset="0"/>
              </a:rPr>
              <a:t> − can effectively </a:t>
            </a:r>
            <a:r>
              <a:rPr lang="en-US" sz="2800" b="1" smtClean="0">
                <a:cs typeface="Arial" charset="0"/>
              </a:rPr>
              <a:t>carry it </a:t>
            </a:r>
            <a:r>
              <a:rPr lang="en-US" sz="2800" b="1" dirty="0" smtClean="0">
                <a:cs typeface="Arial" charset="0"/>
              </a:rPr>
              <a:t>out </a:t>
            </a:r>
          </a:p>
        </p:txBody>
      </p:sp>
      <p:pic>
        <p:nvPicPr>
          <p:cNvPr id="30723" name="Picture 4" descr="The Thinker, Rodi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143000"/>
            <a:ext cx="2335212"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4517" name="Rectangle 5"/>
          <p:cNvSpPr>
            <a:spLocks noChangeArrowheads="1"/>
          </p:cNvSpPr>
          <p:nvPr/>
        </p:nvSpPr>
        <p:spPr bwMode="auto">
          <a:xfrm>
            <a:off x="1074738" y="5155931"/>
            <a:ext cx="7889875" cy="161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r">
              <a:defRPr/>
            </a:pPr>
            <a:r>
              <a:rPr lang="en-US" sz="1400" b="1" dirty="0">
                <a:solidFill>
                  <a:schemeClr val="accent1"/>
                </a:solidFill>
                <a:latin typeface="Arial" charset="0"/>
              </a:rPr>
              <a:t>A. V. Aho</a:t>
            </a:r>
          </a:p>
          <a:p>
            <a:pPr algn="r">
              <a:defRPr/>
            </a:pPr>
            <a:r>
              <a:rPr lang="en-US" sz="1400" b="1" dirty="0">
                <a:solidFill>
                  <a:schemeClr val="tx1">
                    <a:lumMod val="95000"/>
                    <a:lumOff val="5000"/>
                  </a:schemeClr>
                </a:solidFill>
                <a:latin typeface="Arial" charset="0"/>
              </a:rPr>
              <a:t>Computation and Computational Thinking</a:t>
            </a:r>
          </a:p>
          <a:p>
            <a:pPr algn="r">
              <a:defRPr/>
            </a:pPr>
            <a:r>
              <a:rPr lang="en-US" sz="1400" b="1" i="1" dirty="0">
                <a:solidFill>
                  <a:schemeClr val="tx1">
                    <a:lumMod val="95000"/>
                    <a:lumOff val="5000"/>
                  </a:schemeClr>
                </a:solidFill>
                <a:latin typeface="Arial" charset="0"/>
              </a:rPr>
              <a:t>The Computer Journal </a:t>
            </a:r>
            <a:r>
              <a:rPr lang="en-US" sz="1400" b="1" dirty="0">
                <a:solidFill>
                  <a:schemeClr val="tx1">
                    <a:lumMod val="95000"/>
                    <a:lumOff val="5000"/>
                  </a:schemeClr>
                </a:solidFill>
                <a:latin typeface="Arial" charset="0"/>
              </a:rPr>
              <a:t>55:12, pp. 832-835, 2012</a:t>
            </a:r>
            <a:endParaRPr lang="en-US" sz="1600" b="1" dirty="0">
              <a:solidFill>
                <a:schemeClr val="tx1">
                  <a:lumMod val="95000"/>
                  <a:lumOff val="5000"/>
                </a:schemeClr>
              </a:solidFill>
              <a:latin typeface="Arial" charset="0"/>
            </a:endParaRPr>
          </a:p>
          <a:p>
            <a:pPr algn="r">
              <a:defRPr/>
            </a:pPr>
            <a:endParaRPr lang="en-US" sz="1600" b="1" dirty="0">
              <a:solidFill>
                <a:schemeClr val="tx1">
                  <a:lumMod val="95000"/>
                  <a:lumOff val="5000"/>
                </a:schemeClr>
              </a:solidFill>
              <a:latin typeface="Arial" charset="0"/>
            </a:endParaRPr>
          </a:p>
          <a:p>
            <a:pPr algn="r">
              <a:defRPr/>
            </a:pPr>
            <a:r>
              <a:rPr lang="en-US" sz="1400" b="1" dirty="0" smtClean="0">
                <a:solidFill>
                  <a:schemeClr val="accent1"/>
                </a:solidFill>
                <a:cs typeface="+mn-cs"/>
              </a:rPr>
              <a:t>Jeannette </a:t>
            </a:r>
            <a:r>
              <a:rPr lang="en-US" sz="1400" b="1" dirty="0">
                <a:solidFill>
                  <a:schemeClr val="accent1"/>
                </a:solidFill>
                <a:cs typeface="+mn-cs"/>
              </a:rPr>
              <a:t>M. Wing</a:t>
            </a:r>
          </a:p>
          <a:p>
            <a:pPr algn="r">
              <a:defRPr/>
            </a:pPr>
            <a:r>
              <a:rPr lang="en-US" sz="1400" b="1" dirty="0">
                <a:cs typeface="+mn-cs"/>
              </a:rPr>
              <a:t>Joe </a:t>
            </a:r>
            <a:r>
              <a:rPr lang="en-US" sz="1400" b="1" dirty="0" err="1">
                <a:cs typeface="+mn-cs"/>
              </a:rPr>
              <a:t>Traub</a:t>
            </a:r>
            <a:r>
              <a:rPr lang="en-US" sz="1400" b="1" dirty="0">
                <a:cs typeface="+mn-cs"/>
              </a:rPr>
              <a:t> 80</a:t>
            </a:r>
            <a:r>
              <a:rPr lang="en-US" sz="1400" b="1" baseline="30000" dirty="0">
                <a:cs typeface="+mn-cs"/>
              </a:rPr>
              <a:t>th</a:t>
            </a:r>
            <a:r>
              <a:rPr lang="en-US" sz="1400" b="1" dirty="0">
                <a:cs typeface="+mn-cs"/>
              </a:rPr>
              <a:t> Birthday Symposium</a:t>
            </a:r>
          </a:p>
          <a:p>
            <a:pPr algn="r">
              <a:defRPr/>
            </a:pPr>
            <a:r>
              <a:rPr lang="en-US" sz="1400" b="1" dirty="0">
                <a:cs typeface="+mn-cs"/>
              </a:rPr>
              <a:t>Columbia University, November 9, 2012</a:t>
            </a:r>
            <a:endParaRPr lang="en-US"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5906"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cs typeface="+mj-cs"/>
              </a:rPr>
              <a:t>1. </a:t>
            </a:r>
            <a:r>
              <a:rPr lang="en-US" sz="3600" b="1" dirty="0" smtClean="0">
                <a:solidFill>
                  <a:srgbClr val="0000FF"/>
                </a:solidFill>
                <a:cs typeface="+mj-cs"/>
              </a:rPr>
              <a:t>Introduction to Course</a:t>
            </a:r>
            <a:endParaRPr lang="en-US" sz="3600" b="1" dirty="0" smtClean="0">
              <a:solidFill>
                <a:srgbClr val="0000FF"/>
              </a:solidFill>
              <a:cs typeface="+mj-cs"/>
            </a:endParaRPr>
          </a:p>
        </p:txBody>
      </p:sp>
      <p:sp>
        <p:nvSpPr>
          <p:cNvPr id="1275907" name="Rectangle 3"/>
          <p:cNvSpPr>
            <a:spLocks noGrp="1" noChangeArrowheads="1"/>
          </p:cNvSpPr>
          <p:nvPr>
            <p:ph type="body" idx="1"/>
          </p:nvPr>
        </p:nvSpPr>
        <p:spPr>
          <a:xfrm>
            <a:off x="192997" y="919163"/>
            <a:ext cx="8951003" cy="5435600"/>
          </a:xfrm>
        </p:spPr>
        <p:txBody>
          <a:bodyPr/>
          <a:lstStyle/>
          <a:p>
            <a:pPr marL="590550" lvl="1" indent="-304800">
              <a:buFontTx/>
              <a:buNone/>
              <a:defRPr/>
            </a:pPr>
            <a:r>
              <a:rPr lang="en-US" sz="3200" b="1" dirty="0" smtClean="0"/>
              <a:t>Professor </a:t>
            </a:r>
            <a:r>
              <a:rPr lang="en-US" sz="3200" b="1" dirty="0" smtClean="0"/>
              <a:t>Al </a:t>
            </a:r>
            <a:r>
              <a:rPr lang="en-US" sz="3200" b="1" dirty="0" smtClean="0"/>
              <a:t>Aho</a:t>
            </a:r>
          </a:p>
          <a:p>
            <a:pPr marL="590550" lvl="1" indent="-304800">
              <a:buFontTx/>
              <a:buNone/>
              <a:defRPr/>
            </a:pPr>
            <a:r>
              <a:rPr lang="en-US" sz="3200" b="1" dirty="0" smtClean="0">
                <a:hlinkClick r:id="rId2"/>
              </a:rPr>
              <a:t>http://www.cs.columbia.edu/~aho </a:t>
            </a:r>
            <a:endParaRPr lang="en-US" sz="3200" b="1" dirty="0" smtClean="0"/>
          </a:p>
          <a:p>
            <a:pPr marL="590550" lvl="1" indent="-304800">
              <a:buFontTx/>
              <a:buNone/>
              <a:defRPr/>
            </a:pPr>
            <a:r>
              <a:rPr lang="en-US" sz="3200" b="1" dirty="0" smtClean="0">
                <a:hlinkClick r:id="rId3"/>
              </a:rPr>
              <a:t>aho@</a:t>
            </a:r>
            <a:r>
              <a:rPr lang="en-US" sz="3200" b="1" dirty="0" smtClean="0">
                <a:solidFill>
                  <a:srgbClr val="0000FF"/>
                </a:solidFill>
                <a:hlinkClick r:id="rId3"/>
              </a:rPr>
              <a:t>cs.columbia.edu</a:t>
            </a:r>
            <a:endParaRPr lang="en-US" sz="3200" b="1" dirty="0" smtClean="0">
              <a:solidFill>
                <a:srgbClr val="0000FF"/>
              </a:solidFill>
            </a:endParaRPr>
          </a:p>
          <a:p>
            <a:pPr marL="590550" lvl="1" indent="-304800">
              <a:buFontTx/>
              <a:buNone/>
              <a:defRPr/>
            </a:pPr>
            <a:r>
              <a:rPr lang="en-US" sz="3200" b="1" dirty="0" smtClean="0"/>
              <a:t>Lectures: </a:t>
            </a:r>
            <a:r>
              <a:rPr lang="en-US" sz="3200" b="1" dirty="0" smtClean="0">
                <a:solidFill>
                  <a:srgbClr val="0000FF"/>
                </a:solidFill>
              </a:rPr>
              <a:t>Mondays, 4:10-6:</a:t>
            </a:r>
            <a:r>
              <a:rPr lang="en-US" sz="3200" b="1" dirty="0" smtClean="0">
                <a:solidFill>
                  <a:srgbClr val="0000FF"/>
                </a:solidFill>
              </a:rPr>
              <a:t>00pm, 253 ENG</a:t>
            </a:r>
            <a:endParaRPr lang="en-US" sz="3200" b="1" dirty="0" smtClean="0">
              <a:solidFill>
                <a:srgbClr val="0000FF"/>
              </a:solidFill>
            </a:endParaRPr>
          </a:p>
          <a:p>
            <a:pPr marL="590550" lvl="1" indent="-304800">
              <a:buFontTx/>
              <a:buNone/>
              <a:defRPr/>
            </a:pPr>
            <a:r>
              <a:rPr lang="en-US" sz="3200" b="1" dirty="0" smtClean="0"/>
              <a:t>Office hours: </a:t>
            </a:r>
            <a:r>
              <a:rPr lang="en-US" sz="3200" b="1" dirty="0" smtClean="0">
                <a:solidFill>
                  <a:srgbClr val="0000FF"/>
                </a:solidFill>
              </a:rPr>
              <a:t>Mondays 3:00-4:00pm,</a:t>
            </a:r>
          </a:p>
          <a:p>
            <a:pPr marL="590550" lvl="1" indent="-304800">
              <a:buFontTx/>
              <a:buNone/>
              <a:defRPr/>
            </a:pPr>
            <a:r>
              <a:rPr lang="en-US" sz="3200" b="1" dirty="0" smtClean="0">
                <a:solidFill>
                  <a:srgbClr val="0000FF"/>
                </a:solidFill>
              </a:rPr>
              <a:t>   513 Computer Science Building</a:t>
            </a:r>
          </a:p>
          <a:p>
            <a:pPr marL="590550" lvl="1" indent="-304800">
              <a:buFontTx/>
              <a:buNone/>
              <a:defRPr/>
            </a:pPr>
            <a:r>
              <a:rPr lang="en-US" sz="3200" b="1" dirty="0" smtClean="0"/>
              <a:t>Course webpage: </a:t>
            </a:r>
            <a:r>
              <a:rPr lang="en-US" sz="3200" b="1" dirty="0" smtClean="0">
                <a:hlinkClick r:id="rId4"/>
              </a:rPr>
              <a:t>http://www.cs.columbia.edu/~aho/cs6998</a:t>
            </a:r>
            <a:endParaRPr lang="en-US" sz="3200" b="1" dirty="0" smtClean="0"/>
          </a:p>
          <a:p>
            <a:pPr marL="841375" lvl="2" indent="-266700">
              <a:spcBef>
                <a:spcPct val="60000"/>
              </a:spcBef>
              <a:buFontTx/>
              <a:buNone/>
              <a:defRPr/>
            </a:pPr>
            <a:endParaRPr lang="en-US" sz="3200" b="1" dirty="0" smtClean="0">
              <a:solidFill>
                <a:schemeClr val="tx2"/>
              </a:solidFill>
            </a:endParaRPr>
          </a:p>
          <a:p>
            <a:pPr marL="841375" lvl="2" indent="-266700">
              <a:spcBef>
                <a:spcPct val="60000"/>
              </a:spcBef>
              <a:buFontTx/>
              <a:buNone/>
              <a:defRPr/>
            </a:pPr>
            <a:endParaRPr lang="en-US" sz="2800"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8" name="Text Box 2"/>
          <p:cNvSpPr txBox="1">
            <a:spLocks noChangeArrowheads="1"/>
          </p:cNvSpPr>
          <p:nvPr/>
        </p:nvSpPr>
        <p:spPr bwMode="auto">
          <a:xfrm>
            <a:off x="141635" y="0"/>
            <a:ext cx="90023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600" b="1" dirty="0">
                <a:solidFill>
                  <a:srgbClr val="0000FF"/>
                </a:solidFill>
                <a:cs typeface="+mn-cs"/>
              </a:rPr>
              <a:t>Computational Thinking in Language Design</a:t>
            </a:r>
          </a:p>
        </p:txBody>
      </p:sp>
      <p:sp>
        <p:nvSpPr>
          <p:cNvPr id="1273860" name="Oval 4"/>
          <p:cNvSpPr>
            <a:spLocks noChangeArrowheads="1"/>
          </p:cNvSpPr>
          <p:nvPr/>
        </p:nvSpPr>
        <p:spPr bwMode="auto">
          <a:xfrm>
            <a:off x="3455265" y="1449389"/>
            <a:ext cx="2641254" cy="1031875"/>
          </a:xfrm>
          <a:prstGeom prst="ellipse">
            <a:avLst/>
          </a:prstGeom>
          <a:solidFill>
            <a:srgbClr val="66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Problem</a:t>
            </a:r>
          </a:p>
          <a:p>
            <a:pPr algn="ctr">
              <a:defRPr/>
            </a:pPr>
            <a:r>
              <a:rPr lang="en-US" b="1">
                <a:cs typeface="+mn-cs"/>
              </a:rPr>
              <a:t>Domain</a:t>
            </a:r>
          </a:p>
        </p:txBody>
      </p:sp>
      <p:sp>
        <p:nvSpPr>
          <p:cNvPr id="1273861" name="Oval 5"/>
          <p:cNvSpPr>
            <a:spLocks noChangeArrowheads="1"/>
          </p:cNvSpPr>
          <p:nvPr/>
        </p:nvSpPr>
        <p:spPr bwMode="auto">
          <a:xfrm>
            <a:off x="3455265" y="2811464"/>
            <a:ext cx="2641254" cy="1031875"/>
          </a:xfrm>
          <a:prstGeom prst="ellipse">
            <a:avLst/>
          </a:prstGeom>
          <a:solidFill>
            <a:srgbClr val="99FF33"/>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dirty="0" smtClean="0"/>
              <a:t>Mathematical</a:t>
            </a:r>
            <a:endParaRPr lang="en-US" b="1" dirty="0" smtClean="0">
              <a:cs typeface="+mn-cs"/>
            </a:endParaRPr>
          </a:p>
          <a:p>
            <a:pPr algn="ctr">
              <a:defRPr/>
            </a:pPr>
            <a:r>
              <a:rPr lang="en-US" b="1" dirty="0" smtClean="0"/>
              <a:t>Abstraction</a:t>
            </a:r>
            <a:endParaRPr lang="en-US" b="1" dirty="0">
              <a:cs typeface="+mn-cs"/>
            </a:endParaRPr>
          </a:p>
        </p:txBody>
      </p:sp>
      <p:sp>
        <p:nvSpPr>
          <p:cNvPr id="1273862" name="Oval 6"/>
          <p:cNvSpPr>
            <a:spLocks noChangeArrowheads="1"/>
          </p:cNvSpPr>
          <p:nvPr/>
        </p:nvSpPr>
        <p:spPr bwMode="auto">
          <a:xfrm>
            <a:off x="3455265" y="4159251"/>
            <a:ext cx="2641254" cy="1031875"/>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dirty="0" smtClean="0">
                <a:cs typeface="+mn-cs"/>
              </a:rPr>
              <a:t>Computational</a:t>
            </a:r>
          </a:p>
          <a:p>
            <a:pPr algn="ctr">
              <a:defRPr/>
            </a:pPr>
            <a:r>
              <a:rPr lang="en-US" b="1" dirty="0" smtClean="0"/>
              <a:t>Model</a:t>
            </a:r>
            <a:endParaRPr lang="en-US" b="1" dirty="0">
              <a:cs typeface="+mn-cs"/>
            </a:endParaRPr>
          </a:p>
        </p:txBody>
      </p:sp>
      <p:sp>
        <p:nvSpPr>
          <p:cNvPr id="1273863" name="Oval 7"/>
          <p:cNvSpPr>
            <a:spLocks noChangeArrowheads="1"/>
          </p:cNvSpPr>
          <p:nvPr/>
        </p:nvSpPr>
        <p:spPr bwMode="auto">
          <a:xfrm>
            <a:off x="3455265" y="5538789"/>
            <a:ext cx="2641254" cy="1031875"/>
          </a:xfrm>
          <a:prstGeom prst="ellipse">
            <a:avLst/>
          </a:prstGeom>
          <a:solidFill>
            <a:srgbClr val="FF33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Programming</a:t>
            </a:r>
          </a:p>
          <a:p>
            <a:pPr algn="ctr">
              <a:defRPr/>
            </a:pPr>
            <a:r>
              <a:rPr lang="en-US" b="1">
                <a:cs typeface="+mn-cs"/>
              </a:rPr>
              <a:t>Language</a:t>
            </a:r>
          </a:p>
        </p:txBody>
      </p:sp>
      <p:sp>
        <p:nvSpPr>
          <p:cNvPr id="1273864" name="Line 8"/>
          <p:cNvSpPr>
            <a:spLocks noChangeShapeType="1"/>
          </p:cNvSpPr>
          <p:nvPr/>
        </p:nvSpPr>
        <p:spPr bwMode="auto">
          <a:xfrm>
            <a:off x="4751767" y="2481263"/>
            <a:ext cx="0" cy="3540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73865" name="Line 9"/>
          <p:cNvSpPr>
            <a:spLocks noChangeShapeType="1"/>
          </p:cNvSpPr>
          <p:nvPr/>
        </p:nvSpPr>
        <p:spPr bwMode="auto">
          <a:xfrm>
            <a:off x="4751767" y="3843338"/>
            <a:ext cx="0" cy="3206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73866" name="Line 10"/>
          <p:cNvSpPr>
            <a:spLocks noChangeShapeType="1"/>
          </p:cNvSpPr>
          <p:nvPr/>
        </p:nvSpPr>
        <p:spPr bwMode="auto">
          <a:xfrm>
            <a:off x="4751767" y="5191126"/>
            <a:ext cx="0" cy="3540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73867" name="Line 11"/>
          <p:cNvSpPr>
            <a:spLocks noChangeShapeType="1"/>
          </p:cNvSpPr>
          <p:nvPr/>
        </p:nvSpPr>
        <p:spPr bwMode="auto">
          <a:xfrm flipH="1">
            <a:off x="2778220" y="6080125"/>
            <a:ext cx="67704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73868" name="Line 12"/>
          <p:cNvSpPr>
            <a:spLocks noChangeShapeType="1"/>
          </p:cNvSpPr>
          <p:nvPr/>
        </p:nvSpPr>
        <p:spPr bwMode="auto">
          <a:xfrm flipV="1">
            <a:off x="2778220" y="1965325"/>
            <a:ext cx="0" cy="411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73869" name="Line 13"/>
          <p:cNvSpPr>
            <a:spLocks noChangeShapeType="1"/>
          </p:cNvSpPr>
          <p:nvPr/>
        </p:nvSpPr>
        <p:spPr bwMode="auto">
          <a:xfrm>
            <a:off x="2778220" y="1965325"/>
            <a:ext cx="67704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7906" name="Rectangle 2"/>
          <p:cNvSpPr>
            <a:spLocks noGrp="1" noChangeArrowheads="1"/>
          </p:cNvSpPr>
          <p:nvPr>
            <p:ph type="title"/>
          </p:nvPr>
        </p:nvSpPr>
        <p:spPr>
          <a:xfrm>
            <a:off x="193675" y="73025"/>
            <a:ext cx="8950325" cy="838200"/>
          </a:xfrm>
        </p:spPr>
        <p:txBody>
          <a:bodyPr>
            <a:normAutofit/>
          </a:bodyPr>
          <a:lstStyle/>
          <a:p>
            <a:pPr>
              <a:defRPr/>
            </a:pPr>
            <a:r>
              <a:rPr lang="en-US" sz="3600" b="1" dirty="0" smtClean="0">
                <a:solidFill>
                  <a:srgbClr val="0000FF"/>
                </a:solidFill>
                <a:cs typeface="+mj-cs"/>
              </a:rPr>
              <a:t>Common Models of Computation in PLs</a:t>
            </a:r>
          </a:p>
        </p:txBody>
      </p:sp>
      <p:sp>
        <p:nvSpPr>
          <p:cNvPr id="1147907" name="Rectangle 3"/>
          <p:cNvSpPr>
            <a:spLocks noGrp="1" noChangeArrowheads="1"/>
          </p:cNvSpPr>
          <p:nvPr>
            <p:ph type="body" idx="1"/>
          </p:nvPr>
        </p:nvSpPr>
        <p:spPr>
          <a:xfrm>
            <a:off x="193675" y="919163"/>
            <a:ext cx="8950325" cy="5029200"/>
          </a:xfrm>
        </p:spPr>
        <p:txBody>
          <a:bodyPr/>
          <a:lstStyle/>
          <a:p>
            <a:pPr marL="342900" indent="-342900">
              <a:spcBef>
                <a:spcPct val="60000"/>
              </a:spcBef>
              <a:buFontTx/>
              <a:buNone/>
              <a:defRPr/>
            </a:pPr>
            <a:endParaRPr lang="en-US" sz="2400" b="1" dirty="0" smtClean="0">
              <a:cs typeface="+mn-cs"/>
            </a:endParaRPr>
          </a:p>
          <a:p>
            <a:pPr marL="342900" indent="-342900">
              <a:spcBef>
                <a:spcPct val="60000"/>
              </a:spcBef>
              <a:buFontTx/>
              <a:buNone/>
              <a:defRPr/>
            </a:pPr>
            <a:r>
              <a:rPr lang="en-US" sz="2400" b="1" dirty="0" smtClean="0">
                <a:cs typeface="+mn-cs"/>
              </a:rPr>
              <a:t>PLs are designed around </a:t>
            </a:r>
            <a:r>
              <a:rPr lang="en-US" sz="2400" b="1" dirty="0"/>
              <a:t>a</a:t>
            </a:r>
            <a:r>
              <a:rPr lang="en-US" sz="2400" b="1" dirty="0" smtClean="0">
                <a:cs typeface="+mn-cs"/>
              </a:rPr>
              <a:t> model </a:t>
            </a:r>
            <a:r>
              <a:rPr lang="en-US" sz="2400" b="1" dirty="0" smtClean="0">
                <a:cs typeface="+mn-cs"/>
              </a:rPr>
              <a:t>of computation:</a:t>
            </a:r>
            <a:endParaRPr lang="en-US" sz="2400" b="1" dirty="0" smtClean="0">
              <a:solidFill>
                <a:schemeClr val="accent1"/>
              </a:solidFill>
              <a:cs typeface="+mn-cs"/>
            </a:endParaRPr>
          </a:p>
          <a:p>
            <a:pPr marL="342900" indent="-342900">
              <a:lnSpc>
                <a:spcPct val="140000"/>
              </a:lnSpc>
              <a:spcBef>
                <a:spcPct val="60000"/>
              </a:spcBef>
              <a:buFontTx/>
              <a:buNone/>
              <a:defRPr/>
            </a:pPr>
            <a:r>
              <a:rPr lang="en-US" sz="2000" b="1" dirty="0" smtClean="0">
                <a:solidFill>
                  <a:schemeClr val="accent1"/>
                </a:solidFill>
                <a:cs typeface="+mn-cs"/>
              </a:rPr>
              <a:t>	</a:t>
            </a:r>
            <a:r>
              <a:rPr lang="en-US" sz="2400" b="1" dirty="0" smtClean="0">
                <a:solidFill>
                  <a:schemeClr val="accent1"/>
                </a:solidFill>
              </a:rPr>
              <a:t>Procedural: </a:t>
            </a:r>
            <a:r>
              <a:rPr lang="en-US" sz="2400" b="1" dirty="0" smtClean="0">
                <a:solidFill>
                  <a:schemeClr val="tx2"/>
                </a:solidFill>
              </a:rPr>
              <a:t>Fortran (1957)</a:t>
            </a:r>
          </a:p>
          <a:p>
            <a:pPr marL="590550" lvl="1" indent="-304800">
              <a:lnSpc>
                <a:spcPct val="140000"/>
              </a:lnSpc>
              <a:spcBef>
                <a:spcPct val="60000"/>
              </a:spcBef>
              <a:buFontTx/>
              <a:buNone/>
              <a:defRPr/>
            </a:pPr>
            <a:r>
              <a:rPr lang="en-US" sz="2400" b="1" dirty="0" smtClean="0">
                <a:solidFill>
                  <a:schemeClr val="accent1"/>
                </a:solidFill>
              </a:rPr>
              <a:t> Functional: </a:t>
            </a:r>
            <a:r>
              <a:rPr lang="en-US" sz="2400" b="1" dirty="0" smtClean="0">
                <a:solidFill>
                  <a:schemeClr val="tx2"/>
                </a:solidFill>
              </a:rPr>
              <a:t>Lisp (1958)</a:t>
            </a:r>
          </a:p>
          <a:p>
            <a:pPr marL="590550" lvl="1" indent="-304800">
              <a:lnSpc>
                <a:spcPct val="140000"/>
              </a:lnSpc>
              <a:spcBef>
                <a:spcPct val="60000"/>
              </a:spcBef>
              <a:buFontTx/>
              <a:buNone/>
              <a:defRPr/>
            </a:pPr>
            <a:r>
              <a:rPr lang="en-US" sz="2400" b="1" dirty="0" smtClean="0">
                <a:solidFill>
                  <a:schemeClr val="accent1"/>
                </a:solidFill>
              </a:rPr>
              <a:t> Object oriented: </a:t>
            </a:r>
            <a:r>
              <a:rPr lang="en-US" sz="2400" b="1" dirty="0" err="1" smtClean="0">
                <a:solidFill>
                  <a:schemeClr val="tx2"/>
                </a:solidFill>
              </a:rPr>
              <a:t>Simula</a:t>
            </a:r>
            <a:r>
              <a:rPr lang="en-US" sz="2400" b="1" dirty="0" smtClean="0">
                <a:solidFill>
                  <a:schemeClr val="tx2"/>
                </a:solidFill>
              </a:rPr>
              <a:t> (1967)</a:t>
            </a:r>
          </a:p>
          <a:p>
            <a:pPr marL="590550" lvl="1" indent="-304800">
              <a:lnSpc>
                <a:spcPct val="140000"/>
              </a:lnSpc>
              <a:spcBef>
                <a:spcPct val="60000"/>
              </a:spcBef>
              <a:buFontTx/>
              <a:buNone/>
              <a:defRPr/>
            </a:pPr>
            <a:r>
              <a:rPr lang="en-US" sz="2400" b="1" dirty="0" smtClean="0">
                <a:solidFill>
                  <a:schemeClr val="accent1"/>
                </a:solidFill>
              </a:rPr>
              <a:t> Logic: </a:t>
            </a:r>
            <a:r>
              <a:rPr lang="en-US" sz="2400" b="1" dirty="0" smtClean="0">
                <a:solidFill>
                  <a:schemeClr val="tx2"/>
                </a:solidFill>
              </a:rPr>
              <a:t>Prolog</a:t>
            </a:r>
            <a:r>
              <a:rPr lang="en-US" sz="2400" b="1" dirty="0" smtClean="0">
                <a:solidFill>
                  <a:schemeClr val="accent1"/>
                </a:solidFill>
              </a:rPr>
              <a:t> </a:t>
            </a:r>
            <a:r>
              <a:rPr lang="en-US" sz="2400" b="1" dirty="0" smtClean="0">
                <a:solidFill>
                  <a:schemeClr val="tx2"/>
                </a:solidFill>
              </a:rPr>
              <a:t>(1972)</a:t>
            </a:r>
          </a:p>
          <a:p>
            <a:pPr marL="590550" lvl="1" indent="-304800">
              <a:lnSpc>
                <a:spcPct val="140000"/>
              </a:lnSpc>
              <a:spcBef>
                <a:spcPct val="60000"/>
              </a:spcBef>
              <a:buFontTx/>
              <a:buNone/>
              <a:defRPr/>
            </a:pPr>
            <a:r>
              <a:rPr lang="en-US" sz="2400" b="1" dirty="0" smtClean="0">
                <a:solidFill>
                  <a:schemeClr val="accent1"/>
                </a:solidFill>
              </a:rPr>
              <a:t> Relational algebra: </a:t>
            </a:r>
            <a:r>
              <a:rPr lang="en-US" sz="2400" b="1" dirty="0" smtClean="0">
                <a:solidFill>
                  <a:schemeClr val="tx2"/>
                </a:solidFill>
              </a:rPr>
              <a:t>SQL (1974)</a:t>
            </a:r>
          </a:p>
        </p:txBody>
      </p:sp>
      <p:pic>
        <p:nvPicPr>
          <p:cNvPr id="11479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863" y="2422525"/>
            <a:ext cx="2540000" cy="343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7" name="Rectangle 3"/>
          <p:cNvSpPr>
            <a:spLocks noGrp="1" noChangeArrowheads="1"/>
          </p:cNvSpPr>
          <p:nvPr>
            <p:ph type="body" idx="1"/>
          </p:nvPr>
        </p:nvSpPr>
        <p:spPr>
          <a:xfrm>
            <a:off x="304800" y="1003300"/>
            <a:ext cx="8288338" cy="1785938"/>
          </a:xfrm>
        </p:spPr>
        <p:txBody>
          <a:bodyPr>
            <a:normAutofit fontScale="85000" lnSpcReduction="10000"/>
          </a:bodyPr>
          <a:lstStyle/>
          <a:p>
            <a:pPr>
              <a:lnSpc>
                <a:spcPct val="90000"/>
              </a:lnSpc>
              <a:buFontTx/>
              <a:buNone/>
              <a:defRPr/>
            </a:pPr>
            <a:r>
              <a:rPr lang="en-US" sz="2400" b="1" smtClean="0">
                <a:cs typeface="+mn-cs"/>
              </a:rPr>
              <a:t>AWK is a scripting language designed to perform routine data-processing tasks on strings and numbers</a:t>
            </a:r>
          </a:p>
          <a:p>
            <a:pPr>
              <a:lnSpc>
                <a:spcPct val="40000"/>
              </a:lnSpc>
              <a:buFontTx/>
              <a:buNone/>
              <a:defRPr/>
            </a:pPr>
            <a:endParaRPr lang="en-US" sz="2800" b="1" smtClean="0">
              <a:cs typeface="+mn-cs"/>
            </a:endParaRPr>
          </a:p>
          <a:p>
            <a:pPr>
              <a:lnSpc>
                <a:spcPct val="110000"/>
              </a:lnSpc>
              <a:buFontTx/>
              <a:buNone/>
              <a:defRPr/>
            </a:pPr>
            <a:r>
              <a:rPr lang="en-US" sz="2000" b="1" smtClean="0">
                <a:solidFill>
                  <a:schemeClr val="accent1"/>
                </a:solidFill>
                <a:cs typeface="+mn-cs"/>
              </a:rPr>
              <a:t>Use case: given a list of name-value pairs, print the total value associated with each name.</a:t>
            </a:r>
            <a:endParaRPr lang="en-US" sz="2000" b="1" smtClean="0">
              <a:solidFill>
                <a:schemeClr val="accent1"/>
              </a:solidFill>
              <a:latin typeface="Courier New" charset="0"/>
              <a:cs typeface="+mn-cs"/>
            </a:endParaRPr>
          </a:p>
          <a:p>
            <a:pPr>
              <a:lnSpc>
                <a:spcPct val="110000"/>
              </a:lnSpc>
              <a:buFontTx/>
              <a:buNone/>
              <a:defRPr/>
            </a:pPr>
            <a:endParaRPr lang="en-US" sz="1400" b="1" smtClean="0">
              <a:solidFill>
                <a:schemeClr val="accent1"/>
              </a:solidFill>
              <a:latin typeface="Courier New" charset="0"/>
              <a:cs typeface="+mn-cs"/>
            </a:endParaRPr>
          </a:p>
          <a:p>
            <a:pPr>
              <a:lnSpc>
                <a:spcPct val="80000"/>
              </a:lnSpc>
              <a:buFontTx/>
              <a:buNone/>
              <a:defRPr/>
            </a:pPr>
            <a:endParaRPr lang="en-US" sz="1400" b="1" smtClean="0">
              <a:solidFill>
                <a:schemeClr val="accent1"/>
              </a:solidFill>
              <a:latin typeface="Courier New" charset="0"/>
              <a:cs typeface="+mn-cs"/>
            </a:endParaRPr>
          </a:p>
          <a:p>
            <a:pPr algn="r">
              <a:lnSpc>
                <a:spcPct val="80000"/>
              </a:lnSpc>
              <a:buFontTx/>
              <a:buNone/>
              <a:defRPr/>
            </a:pPr>
            <a:endParaRPr lang="en-US" sz="1400" b="1" smtClean="0">
              <a:latin typeface="Courier New" charset="0"/>
              <a:cs typeface="+mn-cs"/>
            </a:endParaRPr>
          </a:p>
          <a:p>
            <a:pPr algn="r">
              <a:lnSpc>
                <a:spcPct val="80000"/>
              </a:lnSpc>
              <a:buFontTx/>
              <a:buNone/>
              <a:defRPr/>
            </a:pPr>
            <a:r>
              <a:rPr lang="en-US" sz="1200" b="1" smtClean="0">
                <a:latin typeface="Courier New" charset="0"/>
                <a:cs typeface="+mn-cs"/>
              </a:rPr>
              <a:t>    </a:t>
            </a:r>
            <a:endParaRPr lang="en-US" sz="1400" b="1" smtClean="0">
              <a:solidFill>
                <a:schemeClr val="accent1"/>
              </a:solidFill>
              <a:cs typeface="+mn-cs"/>
            </a:endParaRPr>
          </a:p>
        </p:txBody>
      </p:sp>
      <p:sp>
        <p:nvSpPr>
          <p:cNvPr id="1209346" name="Rectangle 2"/>
          <p:cNvSpPr>
            <a:spLocks noGrp="1" noChangeArrowheads="1"/>
          </p:cNvSpPr>
          <p:nvPr>
            <p:ph type="title"/>
          </p:nvPr>
        </p:nvSpPr>
        <p:spPr>
          <a:xfrm>
            <a:off x="179388" y="73025"/>
            <a:ext cx="7966075" cy="838200"/>
          </a:xfrm>
        </p:spPr>
        <p:txBody>
          <a:bodyPr>
            <a:normAutofit/>
          </a:bodyPr>
          <a:lstStyle/>
          <a:p>
            <a:pPr>
              <a:defRPr/>
            </a:pPr>
            <a:r>
              <a:rPr lang="en-US" sz="3600" b="1" dirty="0" smtClean="0">
                <a:solidFill>
                  <a:srgbClr val="0000FF"/>
                </a:solidFill>
                <a:cs typeface="+mj-cs"/>
              </a:rPr>
              <a:t>Computational Model Underlying AWK</a:t>
            </a:r>
          </a:p>
        </p:txBody>
      </p:sp>
      <p:sp>
        <p:nvSpPr>
          <p:cNvPr id="1209352" name="Rectangle 8"/>
          <p:cNvSpPr>
            <a:spLocks noChangeArrowheads="1"/>
          </p:cNvSpPr>
          <p:nvPr/>
        </p:nvSpPr>
        <p:spPr bwMode="auto">
          <a:xfrm>
            <a:off x="2600325" y="5715000"/>
            <a:ext cx="1524000" cy="100647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r>
              <a:rPr lang="en-US" b="1">
                <a:latin typeface="Century Schoolbook" charset="0"/>
                <a:cs typeface="+mn-cs"/>
              </a:rPr>
              <a:t> </a:t>
            </a:r>
            <a:endParaRPr lang="en-US" b="1">
              <a:solidFill>
                <a:schemeClr val="tx2"/>
              </a:solidFill>
              <a:latin typeface="Century Schoolbook" charset="0"/>
              <a:cs typeface="+mn-cs"/>
            </a:endParaRPr>
          </a:p>
          <a:p>
            <a:pPr algn="l">
              <a:defRPr/>
            </a:pPr>
            <a:r>
              <a:rPr lang="en-US" b="1">
                <a:solidFill>
                  <a:schemeClr val="tx2"/>
                </a:solidFill>
                <a:latin typeface="Courier New" charset="0"/>
                <a:cs typeface="+mn-cs"/>
              </a:rPr>
              <a:t> eve 20</a:t>
            </a:r>
          </a:p>
          <a:p>
            <a:pPr algn="l">
              <a:defRPr/>
            </a:pPr>
            <a:r>
              <a:rPr lang="en-US" b="1">
                <a:solidFill>
                  <a:schemeClr val="tx2"/>
                </a:solidFill>
                <a:latin typeface="Courier New" charset="0"/>
                <a:cs typeface="+mn-cs"/>
              </a:rPr>
              <a:t> bob 15</a:t>
            </a:r>
          </a:p>
          <a:p>
            <a:pPr algn="l">
              <a:defRPr/>
            </a:pPr>
            <a:r>
              <a:rPr lang="en-US" b="1">
                <a:solidFill>
                  <a:schemeClr val="tx2"/>
                </a:solidFill>
                <a:latin typeface="Courier New" charset="0"/>
                <a:cs typeface="+mn-cs"/>
              </a:rPr>
              <a:t> alice 40</a:t>
            </a:r>
          </a:p>
          <a:p>
            <a:pPr algn="l">
              <a:defRPr/>
            </a:pPr>
            <a:endParaRPr lang="en-US">
              <a:latin typeface="Courier New" charset="0"/>
              <a:cs typeface="+mn-cs"/>
            </a:endParaRPr>
          </a:p>
        </p:txBody>
      </p:sp>
      <p:grpSp>
        <p:nvGrpSpPr>
          <p:cNvPr id="1209360" name="Group 16"/>
          <p:cNvGrpSpPr>
            <a:grpSpLocks noChangeAspect="1"/>
          </p:cNvGrpSpPr>
          <p:nvPr/>
        </p:nvGrpSpPr>
        <p:grpSpPr bwMode="auto">
          <a:xfrm>
            <a:off x="5019675" y="2606675"/>
            <a:ext cx="3767138" cy="2011363"/>
            <a:chOff x="3398" y="1469"/>
            <a:chExt cx="2247" cy="1267"/>
          </a:xfrm>
        </p:grpSpPr>
        <p:sp>
          <p:nvSpPr>
            <p:cNvPr id="34827" name="AutoShape 15"/>
            <p:cNvSpPr>
              <a:spLocks noChangeAspect="1" noChangeArrowheads="1" noTextEdit="1"/>
            </p:cNvSpPr>
            <p:nvPr/>
          </p:nvSpPr>
          <p:spPr bwMode="auto">
            <a:xfrm>
              <a:off x="3398" y="1469"/>
              <a:ext cx="2247" cy="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28" name="Freeform 17"/>
            <p:cNvSpPr>
              <a:spLocks/>
            </p:cNvSpPr>
            <p:nvPr/>
          </p:nvSpPr>
          <p:spPr bwMode="auto">
            <a:xfrm>
              <a:off x="3436" y="1496"/>
              <a:ext cx="2171" cy="1152"/>
            </a:xfrm>
            <a:custGeom>
              <a:avLst/>
              <a:gdLst>
                <a:gd name="T0" fmla="*/ 1087 w 2171"/>
                <a:gd name="T1" fmla="*/ 0 h 1152"/>
                <a:gd name="T2" fmla="*/ 868 w 2171"/>
                <a:gd name="T3" fmla="*/ 10 h 1152"/>
                <a:gd name="T4" fmla="*/ 664 w 2171"/>
                <a:gd name="T5" fmla="*/ 34 h 1152"/>
                <a:gd name="T6" fmla="*/ 479 w 2171"/>
                <a:gd name="T7" fmla="*/ 77 h 1152"/>
                <a:gd name="T8" fmla="*/ 317 w 2171"/>
                <a:gd name="T9" fmla="*/ 130 h 1152"/>
                <a:gd name="T10" fmla="*/ 185 w 2171"/>
                <a:gd name="T11" fmla="*/ 193 h 1152"/>
                <a:gd name="T12" fmla="*/ 87 w 2171"/>
                <a:gd name="T13" fmla="*/ 270 h 1152"/>
                <a:gd name="T14" fmla="*/ 49 w 2171"/>
                <a:gd name="T15" fmla="*/ 310 h 1152"/>
                <a:gd name="T16" fmla="*/ 22 w 2171"/>
                <a:gd name="T17" fmla="*/ 353 h 1152"/>
                <a:gd name="T18" fmla="*/ 7 w 2171"/>
                <a:gd name="T19" fmla="*/ 395 h 1152"/>
                <a:gd name="T20" fmla="*/ 0 w 2171"/>
                <a:gd name="T21" fmla="*/ 440 h 1152"/>
                <a:gd name="T22" fmla="*/ 4 w 2171"/>
                <a:gd name="T23" fmla="*/ 480 h 1152"/>
                <a:gd name="T24" fmla="*/ 34 w 2171"/>
                <a:gd name="T25" fmla="*/ 552 h 1152"/>
                <a:gd name="T26" fmla="*/ 90 w 2171"/>
                <a:gd name="T27" fmla="*/ 618 h 1152"/>
                <a:gd name="T28" fmla="*/ 173 w 2171"/>
                <a:gd name="T29" fmla="*/ 682 h 1152"/>
                <a:gd name="T30" fmla="*/ 279 w 2171"/>
                <a:gd name="T31" fmla="*/ 738 h 1152"/>
                <a:gd name="T32" fmla="*/ 408 w 2171"/>
                <a:gd name="T33" fmla="*/ 786 h 1152"/>
                <a:gd name="T34" fmla="*/ 547 w 2171"/>
                <a:gd name="T35" fmla="*/ 826 h 1152"/>
                <a:gd name="T36" fmla="*/ 706 w 2171"/>
                <a:gd name="T37" fmla="*/ 855 h 1152"/>
                <a:gd name="T38" fmla="*/ 559 w 2171"/>
                <a:gd name="T39" fmla="*/ 1152 h 1152"/>
                <a:gd name="T40" fmla="*/ 1065 w 2171"/>
                <a:gd name="T41" fmla="*/ 884 h 1152"/>
                <a:gd name="T42" fmla="*/ 1087 w 2171"/>
                <a:gd name="T43" fmla="*/ 884 h 1152"/>
                <a:gd name="T44" fmla="*/ 1306 w 2171"/>
                <a:gd name="T45" fmla="*/ 873 h 1152"/>
                <a:gd name="T46" fmla="*/ 1510 w 2171"/>
                <a:gd name="T47" fmla="*/ 850 h 1152"/>
                <a:gd name="T48" fmla="*/ 1695 w 2171"/>
                <a:gd name="T49" fmla="*/ 807 h 1152"/>
                <a:gd name="T50" fmla="*/ 1854 w 2171"/>
                <a:gd name="T51" fmla="*/ 754 h 1152"/>
                <a:gd name="T52" fmla="*/ 1986 w 2171"/>
                <a:gd name="T53" fmla="*/ 688 h 1152"/>
                <a:gd name="T54" fmla="*/ 2088 w 2171"/>
                <a:gd name="T55" fmla="*/ 613 h 1152"/>
                <a:gd name="T56" fmla="*/ 2122 w 2171"/>
                <a:gd name="T57" fmla="*/ 573 h 1152"/>
                <a:gd name="T58" fmla="*/ 2149 w 2171"/>
                <a:gd name="T59" fmla="*/ 531 h 1152"/>
                <a:gd name="T60" fmla="*/ 2167 w 2171"/>
                <a:gd name="T61" fmla="*/ 486 h 1152"/>
                <a:gd name="T62" fmla="*/ 2171 w 2171"/>
                <a:gd name="T63" fmla="*/ 440 h 1152"/>
                <a:gd name="T64" fmla="*/ 2171 w 2171"/>
                <a:gd name="T65" fmla="*/ 419 h 1152"/>
                <a:gd name="T66" fmla="*/ 2160 w 2171"/>
                <a:gd name="T67" fmla="*/ 374 h 1152"/>
                <a:gd name="T68" fmla="*/ 2137 w 2171"/>
                <a:gd name="T69" fmla="*/ 332 h 1152"/>
                <a:gd name="T70" fmla="*/ 2107 w 2171"/>
                <a:gd name="T71" fmla="*/ 289 h 1152"/>
                <a:gd name="T72" fmla="*/ 2043 w 2171"/>
                <a:gd name="T73" fmla="*/ 231 h 1152"/>
                <a:gd name="T74" fmla="*/ 1926 w 2171"/>
                <a:gd name="T75" fmla="*/ 162 h 1152"/>
                <a:gd name="T76" fmla="*/ 1778 w 2171"/>
                <a:gd name="T77" fmla="*/ 100 h 1152"/>
                <a:gd name="T78" fmla="*/ 1605 w 2171"/>
                <a:gd name="T79" fmla="*/ 53 h 1152"/>
                <a:gd name="T80" fmla="*/ 1408 w 2171"/>
                <a:gd name="T81" fmla="*/ 21 h 1152"/>
                <a:gd name="T82" fmla="*/ 1197 w 2171"/>
                <a:gd name="T83" fmla="*/ 2 h 1152"/>
                <a:gd name="T84" fmla="*/ 1087 w 2171"/>
                <a:gd name="T85" fmla="*/ 0 h 11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71" h="1152">
                  <a:moveTo>
                    <a:pt x="1087" y="0"/>
                  </a:moveTo>
                  <a:lnTo>
                    <a:pt x="1087" y="0"/>
                  </a:lnTo>
                  <a:lnTo>
                    <a:pt x="974" y="2"/>
                  </a:lnTo>
                  <a:lnTo>
                    <a:pt x="868" y="10"/>
                  </a:lnTo>
                  <a:lnTo>
                    <a:pt x="763" y="21"/>
                  </a:lnTo>
                  <a:lnTo>
                    <a:pt x="664" y="34"/>
                  </a:lnTo>
                  <a:lnTo>
                    <a:pt x="570" y="53"/>
                  </a:lnTo>
                  <a:lnTo>
                    <a:pt x="479" y="77"/>
                  </a:lnTo>
                  <a:lnTo>
                    <a:pt x="396" y="100"/>
                  </a:lnTo>
                  <a:lnTo>
                    <a:pt x="317" y="130"/>
                  </a:lnTo>
                  <a:lnTo>
                    <a:pt x="249" y="162"/>
                  </a:lnTo>
                  <a:lnTo>
                    <a:pt x="185" y="193"/>
                  </a:lnTo>
                  <a:lnTo>
                    <a:pt x="132" y="231"/>
                  </a:lnTo>
                  <a:lnTo>
                    <a:pt x="87" y="270"/>
                  </a:lnTo>
                  <a:lnTo>
                    <a:pt x="68" y="289"/>
                  </a:lnTo>
                  <a:lnTo>
                    <a:pt x="49" y="310"/>
                  </a:lnTo>
                  <a:lnTo>
                    <a:pt x="34" y="332"/>
                  </a:lnTo>
                  <a:lnTo>
                    <a:pt x="22" y="353"/>
                  </a:lnTo>
                  <a:lnTo>
                    <a:pt x="11" y="374"/>
                  </a:lnTo>
                  <a:lnTo>
                    <a:pt x="7" y="395"/>
                  </a:lnTo>
                  <a:lnTo>
                    <a:pt x="0" y="419"/>
                  </a:lnTo>
                  <a:lnTo>
                    <a:pt x="0" y="440"/>
                  </a:lnTo>
                  <a:lnTo>
                    <a:pt x="4" y="480"/>
                  </a:lnTo>
                  <a:lnTo>
                    <a:pt x="15" y="515"/>
                  </a:lnTo>
                  <a:lnTo>
                    <a:pt x="34" y="552"/>
                  </a:lnTo>
                  <a:lnTo>
                    <a:pt x="60" y="587"/>
                  </a:lnTo>
                  <a:lnTo>
                    <a:pt x="90" y="618"/>
                  </a:lnTo>
                  <a:lnTo>
                    <a:pt x="132" y="650"/>
                  </a:lnTo>
                  <a:lnTo>
                    <a:pt x="173" y="682"/>
                  </a:lnTo>
                  <a:lnTo>
                    <a:pt x="226" y="711"/>
                  </a:lnTo>
                  <a:lnTo>
                    <a:pt x="279" y="738"/>
                  </a:lnTo>
                  <a:lnTo>
                    <a:pt x="340" y="762"/>
                  </a:lnTo>
                  <a:lnTo>
                    <a:pt x="408" y="786"/>
                  </a:lnTo>
                  <a:lnTo>
                    <a:pt x="476" y="807"/>
                  </a:lnTo>
                  <a:lnTo>
                    <a:pt x="547" y="826"/>
                  </a:lnTo>
                  <a:lnTo>
                    <a:pt x="627" y="842"/>
                  </a:lnTo>
                  <a:lnTo>
                    <a:pt x="706" y="855"/>
                  </a:lnTo>
                  <a:lnTo>
                    <a:pt x="793" y="868"/>
                  </a:lnTo>
                  <a:lnTo>
                    <a:pt x="559" y="1152"/>
                  </a:lnTo>
                  <a:lnTo>
                    <a:pt x="1065" y="884"/>
                  </a:lnTo>
                  <a:lnTo>
                    <a:pt x="1087" y="884"/>
                  </a:lnTo>
                  <a:lnTo>
                    <a:pt x="1197" y="881"/>
                  </a:lnTo>
                  <a:lnTo>
                    <a:pt x="1306" y="873"/>
                  </a:lnTo>
                  <a:lnTo>
                    <a:pt x="1408" y="863"/>
                  </a:lnTo>
                  <a:lnTo>
                    <a:pt x="1510" y="850"/>
                  </a:lnTo>
                  <a:lnTo>
                    <a:pt x="1605" y="831"/>
                  </a:lnTo>
                  <a:lnTo>
                    <a:pt x="1695" y="807"/>
                  </a:lnTo>
                  <a:lnTo>
                    <a:pt x="1778" y="783"/>
                  </a:lnTo>
                  <a:lnTo>
                    <a:pt x="1854" y="754"/>
                  </a:lnTo>
                  <a:lnTo>
                    <a:pt x="1926" y="722"/>
                  </a:lnTo>
                  <a:lnTo>
                    <a:pt x="1986" y="688"/>
                  </a:lnTo>
                  <a:lnTo>
                    <a:pt x="2043" y="653"/>
                  </a:lnTo>
                  <a:lnTo>
                    <a:pt x="2088" y="613"/>
                  </a:lnTo>
                  <a:lnTo>
                    <a:pt x="2107" y="595"/>
                  </a:lnTo>
                  <a:lnTo>
                    <a:pt x="2122" y="573"/>
                  </a:lnTo>
                  <a:lnTo>
                    <a:pt x="2137" y="552"/>
                  </a:lnTo>
                  <a:lnTo>
                    <a:pt x="2149" y="531"/>
                  </a:lnTo>
                  <a:lnTo>
                    <a:pt x="2160" y="510"/>
                  </a:lnTo>
                  <a:lnTo>
                    <a:pt x="2167" y="486"/>
                  </a:lnTo>
                  <a:lnTo>
                    <a:pt x="2171" y="464"/>
                  </a:lnTo>
                  <a:lnTo>
                    <a:pt x="2171" y="440"/>
                  </a:lnTo>
                  <a:lnTo>
                    <a:pt x="2171" y="419"/>
                  </a:lnTo>
                  <a:lnTo>
                    <a:pt x="2167" y="395"/>
                  </a:lnTo>
                  <a:lnTo>
                    <a:pt x="2160" y="374"/>
                  </a:lnTo>
                  <a:lnTo>
                    <a:pt x="2149" y="353"/>
                  </a:lnTo>
                  <a:lnTo>
                    <a:pt x="2137" y="332"/>
                  </a:lnTo>
                  <a:lnTo>
                    <a:pt x="2122" y="310"/>
                  </a:lnTo>
                  <a:lnTo>
                    <a:pt x="2107" y="289"/>
                  </a:lnTo>
                  <a:lnTo>
                    <a:pt x="2088" y="270"/>
                  </a:lnTo>
                  <a:lnTo>
                    <a:pt x="2043" y="231"/>
                  </a:lnTo>
                  <a:lnTo>
                    <a:pt x="1986" y="193"/>
                  </a:lnTo>
                  <a:lnTo>
                    <a:pt x="1926" y="162"/>
                  </a:lnTo>
                  <a:lnTo>
                    <a:pt x="1854" y="130"/>
                  </a:lnTo>
                  <a:lnTo>
                    <a:pt x="1778" y="100"/>
                  </a:lnTo>
                  <a:lnTo>
                    <a:pt x="1695" y="77"/>
                  </a:lnTo>
                  <a:lnTo>
                    <a:pt x="1605" y="53"/>
                  </a:lnTo>
                  <a:lnTo>
                    <a:pt x="1510" y="34"/>
                  </a:lnTo>
                  <a:lnTo>
                    <a:pt x="1408" y="21"/>
                  </a:lnTo>
                  <a:lnTo>
                    <a:pt x="1306" y="10"/>
                  </a:lnTo>
                  <a:lnTo>
                    <a:pt x="1197" y="2"/>
                  </a:lnTo>
                  <a:lnTo>
                    <a:pt x="10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9" name="Freeform 18"/>
            <p:cNvSpPr>
              <a:spLocks/>
            </p:cNvSpPr>
            <p:nvPr/>
          </p:nvSpPr>
          <p:spPr bwMode="auto">
            <a:xfrm>
              <a:off x="3406" y="1474"/>
              <a:ext cx="2231" cy="1257"/>
            </a:xfrm>
            <a:custGeom>
              <a:avLst/>
              <a:gdLst>
                <a:gd name="T0" fmla="*/ 332 w 2231"/>
                <a:gd name="T1" fmla="*/ 133 h 1257"/>
                <a:gd name="T2" fmla="*/ 188 w 2231"/>
                <a:gd name="T3" fmla="*/ 205 h 1257"/>
                <a:gd name="T4" fmla="*/ 109 w 2231"/>
                <a:gd name="T5" fmla="*/ 263 h 1257"/>
                <a:gd name="T6" fmla="*/ 68 w 2231"/>
                <a:gd name="T7" fmla="*/ 306 h 1257"/>
                <a:gd name="T8" fmla="*/ 34 w 2231"/>
                <a:gd name="T9" fmla="*/ 348 h 1257"/>
                <a:gd name="T10" fmla="*/ 11 w 2231"/>
                <a:gd name="T11" fmla="*/ 393 h 1257"/>
                <a:gd name="T12" fmla="*/ 0 w 2231"/>
                <a:gd name="T13" fmla="*/ 441 h 1257"/>
                <a:gd name="T14" fmla="*/ 0 w 2231"/>
                <a:gd name="T15" fmla="*/ 462 h 1257"/>
                <a:gd name="T16" fmla="*/ 15 w 2231"/>
                <a:gd name="T17" fmla="*/ 542 h 1257"/>
                <a:gd name="T18" fmla="*/ 60 w 2231"/>
                <a:gd name="T19" fmla="*/ 617 h 1257"/>
                <a:gd name="T20" fmla="*/ 136 w 2231"/>
                <a:gd name="T21" fmla="*/ 686 h 1257"/>
                <a:gd name="T22" fmla="*/ 237 w 2231"/>
                <a:gd name="T23" fmla="*/ 749 h 1257"/>
                <a:gd name="T24" fmla="*/ 290 w 2231"/>
                <a:gd name="T25" fmla="*/ 776 h 1257"/>
                <a:gd name="T26" fmla="*/ 411 w 2231"/>
                <a:gd name="T27" fmla="*/ 824 h 1257"/>
                <a:gd name="T28" fmla="*/ 547 w 2231"/>
                <a:gd name="T29" fmla="*/ 864 h 1257"/>
                <a:gd name="T30" fmla="*/ 694 w 2231"/>
                <a:gd name="T31" fmla="*/ 893 h 1257"/>
                <a:gd name="T32" fmla="*/ 774 w 2231"/>
                <a:gd name="T33" fmla="*/ 903 h 1257"/>
                <a:gd name="T34" fmla="*/ 487 w 2231"/>
                <a:gd name="T35" fmla="*/ 1257 h 1257"/>
                <a:gd name="T36" fmla="*/ 1106 w 2231"/>
                <a:gd name="T37" fmla="*/ 927 h 1257"/>
                <a:gd name="T38" fmla="*/ 1117 w 2231"/>
                <a:gd name="T39" fmla="*/ 927 h 1257"/>
                <a:gd name="T40" fmla="*/ 1333 w 2231"/>
                <a:gd name="T41" fmla="*/ 919 h 1257"/>
                <a:gd name="T42" fmla="*/ 1540 w 2231"/>
                <a:gd name="T43" fmla="*/ 893 h 1257"/>
                <a:gd name="T44" fmla="*/ 1729 w 2231"/>
                <a:gd name="T45" fmla="*/ 850 h 1257"/>
                <a:gd name="T46" fmla="*/ 1899 w 2231"/>
                <a:gd name="T47" fmla="*/ 795 h 1257"/>
                <a:gd name="T48" fmla="*/ 1975 w 2231"/>
                <a:gd name="T49" fmla="*/ 760 h 1257"/>
                <a:gd name="T50" fmla="*/ 2099 w 2231"/>
                <a:gd name="T51" fmla="*/ 686 h 1257"/>
                <a:gd name="T52" fmla="*/ 2148 w 2231"/>
                <a:gd name="T53" fmla="*/ 643 h 1257"/>
                <a:gd name="T54" fmla="*/ 2182 w 2231"/>
                <a:gd name="T55" fmla="*/ 601 h 1257"/>
                <a:gd name="T56" fmla="*/ 2213 w 2231"/>
                <a:gd name="T57" fmla="*/ 555 h 1257"/>
                <a:gd name="T58" fmla="*/ 2228 w 2231"/>
                <a:gd name="T59" fmla="*/ 510 h 1257"/>
                <a:gd name="T60" fmla="*/ 2231 w 2231"/>
                <a:gd name="T61" fmla="*/ 462 h 1257"/>
                <a:gd name="T62" fmla="*/ 2231 w 2231"/>
                <a:gd name="T63" fmla="*/ 441 h 1257"/>
                <a:gd name="T64" fmla="*/ 2220 w 2231"/>
                <a:gd name="T65" fmla="*/ 393 h 1257"/>
                <a:gd name="T66" fmla="*/ 2197 w 2231"/>
                <a:gd name="T67" fmla="*/ 348 h 1257"/>
                <a:gd name="T68" fmla="*/ 2167 w 2231"/>
                <a:gd name="T69" fmla="*/ 306 h 1257"/>
                <a:gd name="T70" fmla="*/ 2126 w 2231"/>
                <a:gd name="T71" fmla="*/ 263 h 1257"/>
                <a:gd name="T72" fmla="*/ 2043 w 2231"/>
                <a:gd name="T73" fmla="*/ 205 h 1257"/>
                <a:gd name="T74" fmla="*/ 1899 w 2231"/>
                <a:gd name="T75" fmla="*/ 133 h 1257"/>
                <a:gd name="T76" fmla="*/ 1816 w 2231"/>
                <a:gd name="T77" fmla="*/ 104 h 1257"/>
                <a:gd name="T78" fmla="*/ 1639 w 2231"/>
                <a:gd name="T79" fmla="*/ 53 h 1257"/>
                <a:gd name="T80" fmla="*/ 1438 w 2231"/>
                <a:gd name="T81" fmla="*/ 19 h 1257"/>
                <a:gd name="T82" fmla="*/ 1227 w 2231"/>
                <a:gd name="T83" fmla="*/ 3 h 1257"/>
                <a:gd name="T84" fmla="*/ 1117 w 2231"/>
                <a:gd name="T85" fmla="*/ 0 h 1257"/>
                <a:gd name="T86" fmla="*/ 898 w 2231"/>
                <a:gd name="T87" fmla="*/ 8 h 1257"/>
                <a:gd name="T88" fmla="*/ 691 w 2231"/>
                <a:gd name="T89" fmla="*/ 35 h 1257"/>
                <a:gd name="T90" fmla="*/ 502 w 2231"/>
                <a:gd name="T91" fmla="*/ 77 h 1257"/>
                <a:gd name="T92" fmla="*/ 332 w 2231"/>
                <a:gd name="T93" fmla="*/ 133 h 12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31" h="1257">
                  <a:moveTo>
                    <a:pt x="332" y="133"/>
                  </a:moveTo>
                  <a:lnTo>
                    <a:pt x="332" y="133"/>
                  </a:lnTo>
                  <a:lnTo>
                    <a:pt x="256" y="168"/>
                  </a:lnTo>
                  <a:lnTo>
                    <a:pt x="188" y="205"/>
                  </a:lnTo>
                  <a:lnTo>
                    <a:pt x="132" y="242"/>
                  </a:lnTo>
                  <a:lnTo>
                    <a:pt x="109" y="263"/>
                  </a:lnTo>
                  <a:lnTo>
                    <a:pt x="86" y="285"/>
                  </a:lnTo>
                  <a:lnTo>
                    <a:pt x="68" y="306"/>
                  </a:lnTo>
                  <a:lnTo>
                    <a:pt x="49" y="327"/>
                  </a:lnTo>
                  <a:lnTo>
                    <a:pt x="34" y="348"/>
                  </a:lnTo>
                  <a:lnTo>
                    <a:pt x="22" y="372"/>
                  </a:lnTo>
                  <a:lnTo>
                    <a:pt x="11" y="393"/>
                  </a:lnTo>
                  <a:lnTo>
                    <a:pt x="3" y="417"/>
                  </a:lnTo>
                  <a:lnTo>
                    <a:pt x="0" y="441"/>
                  </a:lnTo>
                  <a:lnTo>
                    <a:pt x="0" y="462"/>
                  </a:lnTo>
                  <a:lnTo>
                    <a:pt x="3" y="502"/>
                  </a:lnTo>
                  <a:lnTo>
                    <a:pt x="15" y="542"/>
                  </a:lnTo>
                  <a:lnTo>
                    <a:pt x="34" y="579"/>
                  </a:lnTo>
                  <a:lnTo>
                    <a:pt x="60" y="617"/>
                  </a:lnTo>
                  <a:lnTo>
                    <a:pt x="94" y="651"/>
                  </a:lnTo>
                  <a:lnTo>
                    <a:pt x="136" y="686"/>
                  </a:lnTo>
                  <a:lnTo>
                    <a:pt x="181" y="717"/>
                  </a:lnTo>
                  <a:lnTo>
                    <a:pt x="237" y="749"/>
                  </a:lnTo>
                  <a:lnTo>
                    <a:pt x="290" y="776"/>
                  </a:lnTo>
                  <a:lnTo>
                    <a:pt x="347" y="800"/>
                  </a:lnTo>
                  <a:lnTo>
                    <a:pt x="411" y="824"/>
                  </a:lnTo>
                  <a:lnTo>
                    <a:pt x="479" y="845"/>
                  </a:lnTo>
                  <a:lnTo>
                    <a:pt x="547" y="864"/>
                  </a:lnTo>
                  <a:lnTo>
                    <a:pt x="619" y="880"/>
                  </a:lnTo>
                  <a:lnTo>
                    <a:pt x="694" y="893"/>
                  </a:lnTo>
                  <a:lnTo>
                    <a:pt x="774" y="903"/>
                  </a:lnTo>
                  <a:lnTo>
                    <a:pt x="487" y="1257"/>
                  </a:lnTo>
                  <a:lnTo>
                    <a:pt x="1106" y="927"/>
                  </a:lnTo>
                  <a:lnTo>
                    <a:pt x="1117" y="927"/>
                  </a:lnTo>
                  <a:lnTo>
                    <a:pt x="1227" y="925"/>
                  </a:lnTo>
                  <a:lnTo>
                    <a:pt x="1333" y="919"/>
                  </a:lnTo>
                  <a:lnTo>
                    <a:pt x="1438" y="909"/>
                  </a:lnTo>
                  <a:lnTo>
                    <a:pt x="1540" y="893"/>
                  </a:lnTo>
                  <a:lnTo>
                    <a:pt x="1639" y="874"/>
                  </a:lnTo>
                  <a:lnTo>
                    <a:pt x="1729" y="850"/>
                  </a:lnTo>
                  <a:lnTo>
                    <a:pt x="1816" y="824"/>
                  </a:lnTo>
                  <a:lnTo>
                    <a:pt x="1899" y="795"/>
                  </a:lnTo>
                  <a:lnTo>
                    <a:pt x="1975" y="760"/>
                  </a:lnTo>
                  <a:lnTo>
                    <a:pt x="2043" y="723"/>
                  </a:lnTo>
                  <a:lnTo>
                    <a:pt x="2099" y="686"/>
                  </a:lnTo>
                  <a:lnTo>
                    <a:pt x="2126" y="664"/>
                  </a:lnTo>
                  <a:lnTo>
                    <a:pt x="2148" y="643"/>
                  </a:lnTo>
                  <a:lnTo>
                    <a:pt x="2167" y="622"/>
                  </a:lnTo>
                  <a:lnTo>
                    <a:pt x="2182" y="601"/>
                  </a:lnTo>
                  <a:lnTo>
                    <a:pt x="2197" y="579"/>
                  </a:lnTo>
                  <a:lnTo>
                    <a:pt x="2213" y="555"/>
                  </a:lnTo>
                  <a:lnTo>
                    <a:pt x="2220" y="534"/>
                  </a:lnTo>
                  <a:lnTo>
                    <a:pt x="2228" y="510"/>
                  </a:lnTo>
                  <a:lnTo>
                    <a:pt x="2231" y="486"/>
                  </a:lnTo>
                  <a:lnTo>
                    <a:pt x="2231" y="462"/>
                  </a:lnTo>
                  <a:lnTo>
                    <a:pt x="2231" y="441"/>
                  </a:lnTo>
                  <a:lnTo>
                    <a:pt x="2228" y="417"/>
                  </a:lnTo>
                  <a:lnTo>
                    <a:pt x="2220" y="393"/>
                  </a:lnTo>
                  <a:lnTo>
                    <a:pt x="2213" y="372"/>
                  </a:lnTo>
                  <a:lnTo>
                    <a:pt x="2197" y="348"/>
                  </a:lnTo>
                  <a:lnTo>
                    <a:pt x="2182" y="327"/>
                  </a:lnTo>
                  <a:lnTo>
                    <a:pt x="2167" y="306"/>
                  </a:lnTo>
                  <a:lnTo>
                    <a:pt x="2148" y="285"/>
                  </a:lnTo>
                  <a:lnTo>
                    <a:pt x="2126" y="263"/>
                  </a:lnTo>
                  <a:lnTo>
                    <a:pt x="2099" y="242"/>
                  </a:lnTo>
                  <a:lnTo>
                    <a:pt x="2043" y="205"/>
                  </a:lnTo>
                  <a:lnTo>
                    <a:pt x="1975" y="168"/>
                  </a:lnTo>
                  <a:lnTo>
                    <a:pt x="1899" y="133"/>
                  </a:lnTo>
                  <a:lnTo>
                    <a:pt x="1816" y="104"/>
                  </a:lnTo>
                  <a:lnTo>
                    <a:pt x="1729" y="77"/>
                  </a:lnTo>
                  <a:lnTo>
                    <a:pt x="1639" y="53"/>
                  </a:lnTo>
                  <a:lnTo>
                    <a:pt x="1540" y="35"/>
                  </a:lnTo>
                  <a:lnTo>
                    <a:pt x="1438" y="19"/>
                  </a:lnTo>
                  <a:lnTo>
                    <a:pt x="1333" y="8"/>
                  </a:lnTo>
                  <a:lnTo>
                    <a:pt x="1227" y="3"/>
                  </a:lnTo>
                  <a:lnTo>
                    <a:pt x="1117" y="0"/>
                  </a:lnTo>
                  <a:lnTo>
                    <a:pt x="1008" y="3"/>
                  </a:lnTo>
                  <a:lnTo>
                    <a:pt x="898" y="8"/>
                  </a:lnTo>
                  <a:lnTo>
                    <a:pt x="793" y="19"/>
                  </a:lnTo>
                  <a:lnTo>
                    <a:pt x="691" y="35"/>
                  </a:lnTo>
                  <a:lnTo>
                    <a:pt x="596" y="53"/>
                  </a:lnTo>
                  <a:lnTo>
                    <a:pt x="502" y="77"/>
                  </a:lnTo>
                  <a:lnTo>
                    <a:pt x="415" y="104"/>
                  </a:lnTo>
                  <a:lnTo>
                    <a:pt x="332"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0" name="Freeform 19"/>
            <p:cNvSpPr>
              <a:spLocks/>
            </p:cNvSpPr>
            <p:nvPr/>
          </p:nvSpPr>
          <p:spPr bwMode="auto">
            <a:xfrm>
              <a:off x="3466" y="1517"/>
              <a:ext cx="2111" cy="1052"/>
            </a:xfrm>
            <a:custGeom>
              <a:avLst/>
              <a:gdLst>
                <a:gd name="T0" fmla="*/ 812 w 2111"/>
                <a:gd name="T1" fmla="*/ 831 h 1052"/>
                <a:gd name="T2" fmla="*/ 767 w 2111"/>
                <a:gd name="T3" fmla="*/ 826 h 1052"/>
                <a:gd name="T4" fmla="*/ 604 w 2111"/>
                <a:gd name="T5" fmla="*/ 799 h 1052"/>
                <a:gd name="T6" fmla="*/ 457 w 2111"/>
                <a:gd name="T7" fmla="*/ 767 h 1052"/>
                <a:gd name="T8" fmla="*/ 325 w 2111"/>
                <a:gd name="T9" fmla="*/ 725 h 1052"/>
                <a:gd name="T10" fmla="*/ 215 w 2111"/>
                <a:gd name="T11" fmla="*/ 674 h 1052"/>
                <a:gd name="T12" fmla="*/ 125 w 2111"/>
                <a:gd name="T13" fmla="*/ 616 h 1052"/>
                <a:gd name="T14" fmla="*/ 57 w 2111"/>
                <a:gd name="T15" fmla="*/ 555 h 1052"/>
                <a:gd name="T16" fmla="*/ 15 w 2111"/>
                <a:gd name="T17" fmla="*/ 489 h 1052"/>
                <a:gd name="T18" fmla="*/ 0 w 2111"/>
                <a:gd name="T19" fmla="*/ 419 h 1052"/>
                <a:gd name="T20" fmla="*/ 0 w 2111"/>
                <a:gd name="T21" fmla="*/ 398 h 1052"/>
                <a:gd name="T22" fmla="*/ 11 w 2111"/>
                <a:gd name="T23" fmla="*/ 356 h 1052"/>
                <a:gd name="T24" fmla="*/ 34 w 2111"/>
                <a:gd name="T25" fmla="*/ 316 h 1052"/>
                <a:gd name="T26" fmla="*/ 64 w 2111"/>
                <a:gd name="T27" fmla="*/ 276 h 1052"/>
                <a:gd name="T28" fmla="*/ 128 w 2111"/>
                <a:gd name="T29" fmla="*/ 220 h 1052"/>
                <a:gd name="T30" fmla="*/ 242 w 2111"/>
                <a:gd name="T31" fmla="*/ 154 h 1052"/>
                <a:gd name="T32" fmla="*/ 385 w 2111"/>
                <a:gd name="T33" fmla="*/ 95 h 1052"/>
                <a:gd name="T34" fmla="*/ 555 w 2111"/>
                <a:gd name="T35" fmla="*/ 50 h 1052"/>
                <a:gd name="T36" fmla="*/ 744 w 2111"/>
                <a:gd name="T37" fmla="*/ 18 h 1052"/>
                <a:gd name="T38" fmla="*/ 948 w 2111"/>
                <a:gd name="T39" fmla="*/ 2 h 1052"/>
                <a:gd name="T40" fmla="*/ 1057 w 2111"/>
                <a:gd name="T41" fmla="*/ 0 h 1052"/>
                <a:gd name="T42" fmla="*/ 1269 w 2111"/>
                <a:gd name="T43" fmla="*/ 8 h 1052"/>
                <a:gd name="T44" fmla="*/ 1465 w 2111"/>
                <a:gd name="T45" fmla="*/ 34 h 1052"/>
                <a:gd name="T46" fmla="*/ 1647 w 2111"/>
                <a:gd name="T47" fmla="*/ 72 h 1052"/>
                <a:gd name="T48" fmla="*/ 1801 w 2111"/>
                <a:gd name="T49" fmla="*/ 125 h 1052"/>
                <a:gd name="T50" fmla="*/ 1930 w 2111"/>
                <a:gd name="T51" fmla="*/ 186 h 1052"/>
                <a:gd name="T52" fmla="*/ 2028 w 2111"/>
                <a:gd name="T53" fmla="*/ 257 h 1052"/>
                <a:gd name="T54" fmla="*/ 2066 w 2111"/>
                <a:gd name="T55" fmla="*/ 295 h 1052"/>
                <a:gd name="T56" fmla="*/ 2092 w 2111"/>
                <a:gd name="T57" fmla="*/ 337 h 1052"/>
                <a:gd name="T58" fmla="*/ 2107 w 2111"/>
                <a:gd name="T59" fmla="*/ 377 h 1052"/>
                <a:gd name="T60" fmla="*/ 2111 w 2111"/>
                <a:gd name="T61" fmla="*/ 419 h 1052"/>
                <a:gd name="T62" fmla="*/ 2111 w 2111"/>
                <a:gd name="T63" fmla="*/ 443 h 1052"/>
                <a:gd name="T64" fmla="*/ 2100 w 2111"/>
                <a:gd name="T65" fmla="*/ 486 h 1052"/>
                <a:gd name="T66" fmla="*/ 2077 w 2111"/>
                <a:gd name="T67" fmla="*/ 526 h 1052"/>
                <a:gd name="T68" fmla="*/ 2047 w 2111"/>
                <a:gd name="T69" fmla="*/ 566 h 1052"/>
                <a:gd name="T70" fmla="*/ 1983 w 2111"/>
                <a:gd name="T71" fmla="*/ 621 h 1052"/>
                <a:gd name="T72" fmla="*/ 1869 w 2111"/>
                <a:gd name="T73" fmla="*/ 688 h 1052"/>
                <a:gd name="T74" fmla="*/ 1726 w 2111"/>
                <a:gd name="T75" fmla="*/ 746 h 1052"/>
                <a:gd name="T76" fmla="*/ 1560 w 2111"/>
                <a:gd name="T77" fmla="*/ 791 h 1052"/>
                <a:gd name="T78" fmla="*/ 1371 w 2111"/>
                <a:gd name="T79" fmla="*/ 823 h 1052"/>
                <a:gd name="T80" fmla="*/ 1163 w 2111"/>
                <a:gd name="T81" fmla="*/ 839 h 1052"/>
                <a:gd name="T82" fmla="*/ 1035 w 2111"/>
                <a:gd name="T83" fmla="*/ 842 h 1052"/>
                <a:gd name="T84" fmla="*/ 1027 w 2111"/>
                <a:gd name="T85" fmla="*/ 842 h 1052"/>
                <a:gd name="T86" fmla="*/ 627 w 2111"/>
                <a:gd name="T87" fmla="*/ 1052 h 1052"/>
                <a:gd name="T88" fmla="*/ 789 w 2111"/>
                <a:gd name="T89" fmla="*/ 858 h 10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1" h="1052">
                  <a:moveTo>
                    <a:pt x="789" y="858"/>
                  </a:moveTo>
                  <a:lnTo>
                    <a:pt x="812" y="831"/>
                  </a:lnTo>
                  <a:lnTo>
                    <a:pt x="767" y="826"/>
                  </a:lnTo>
                  <a:lnTo>
                    <a:pt x="684" y="815"/>
                  </a:lnTo>
                  <a:lnTo>
                    <a:pt x="604" y="799"/>
                  </a:lnTo>
                  <a:lnTo>
                    <a:pt x="529" y="783"/>
                  </a:lnTo>
                  <a:lnTo>
                    <a:pt x="457" y="767"/>
                  </a:lnTo>
                  <a:lnTo>
                    <a:pt x="389" y="746"/>
                  </a:lnTo>
                  <a:lnTo>
                    <a:pt x="325" y="725"/>
                  </a:lnTo>
                  <a:lnTo>
                    <a:pt x="268" y="698"/>
                  </a:lnTo>
                  <a:lnTo>
                    <a:pt x="215" y="674"/>
                  </a:lnTo>
                  <a:lnTo>
                    <a:pt x="166" y="645"/>
                  </a:lnTo>
                  <a:lnTo>
                    <a:pt x="125" y="616"/>
                  </a:lnTo>
                  <a:lnTo>
                    <a:pt x="87" y="587"/>
                  </a:lnTo>
                  <a:lnTo>
                    <a:pt x="57" y="555"/>
                  </a:lnTo>
                  <a:lnTo>
                    <a:pt x="34" y="523"/>
                  </a:lnTo>
                  <a:lnTo>
                    <a:pt x="15" y="489"/>
                  </a:lnTo>
                  <a:lnTo>
                    <a:pt x="4" y="457"/>
                  </a:lnTo>
                  <a:lnTo>
                    <a:pt x="0" y="419"/>
                  </a:lnTo>
                  <a:lnTo>
                    <a:pt x="0" y="398"/>
                  </a:lnTo>
                  <a:lnTo>
                    <a:pt x="8" y="377"/>
                  </a:lnTo>
                  <a:lnTo>
                    <a:pt x="11" y="356"/>
                  </a:lnTo>
                  <a:lnTo>
                    <a:pt x="23" y="337"/>
                  </a:lnTo>
                  <a:lnTo>
                    <a:pt x="34" y="316"/>
                  </a:lnTo>
                  <a:lnTo>
                    <a:pt x="49" y="295"/>
                  </a:lnTo>
                  <a:lnTo>
                    <a:pt x="64" y="276"/>
                  </a:lnTo>
                  <a:lnTo>
                    <a:pt x="83" y="257"/>
                  </a:lnTo>
                  <a:lnTo>
                    <a:pt x="128" y="220"/>
                  </a:lnTo>
                  <a:lnTo>
                    <a:pt x="181" y="186"/>
                  </a:lnTo>
                  <a:lnTo>
                    <a:pt x="242" y="154"/>
                  </a:lnTo>
                  <a:lnTo>
                    <a:pt x="310" y="125"/>
                  </a:lnTo>
                  <a:lnTo>
                    <a:pt x="385" y="95"/>
                  </a:lnTo>
                  <a:lnTo>
                    <a:pt x="464" y="72"/>
                  </a:lnTo>
                  <a:lnTo>
                    <a:pt x="555" y="50"/>
                  </a:lnTo>
                  <a:lnTo>
                    <a:pt x="646" y="34"/>
                  </a:lnTo>
                  <a:lnTo>
                    <a:pt x="744" y="18"/>
                  </a:lnTo>
                  <a:lnTo>
                    <a:pt x="842" y="8"/>
                  </a:lnTo>
                  <a:lnTo>
                    <a:pt x="948" y="2"/>
                  </a:lnTo>
                  <a:lnTo>
                    <a:pt x="1057" y="0"/>
                  </a:lnTo>
                  <a:lnTo>
                    <a:pt x="1163" y="2"/>
                  </a:lnTo>
                  <a:lnTo>
                    <a:pt x="1269" y="8"/>
                  </a:lnTo>
                  <a:lnTo>
                    <a:pt x="1371" y="18"/>
                  </a:lnTo>
                  <a:lnTo>
                    <a:pt x="1465" y="34"/>
                  </a:lnTo>
                  <a:lnTo>
                    <a:pt x="1560" y="50"/>
                  </a:lnTo>
                  <a:lnTo>
                    <a:pt x="1647" y="72"/>
                  </a:lnTo>
                  <a:lnTo>
                    <a:pt x="1726" y="95"/>
                  </a:lnTo>
                  <a:lnTo>
                    <a:pt x="1801" y="125"/>
                  </a:lnTo>
                  <a:lnTo>
                    <a:pt x="1869" y="154"/>
                  </a:lnTo>
                  <a:lnTo>
                    <a:pt x="1930" y="186"/>
                  </a:lnTo>
                  <a:lnTo>
                    <a:pt x="1983" y="220"/>
                  </a:lnTo>
                  <a:lnTo>
                    <a:pt x="2028" y="257"/>
                  </a:lnTo>
                  <a:lnTo>
                    <a:pt x="2047" y="276"/>
                  </a:lnTo>
                  <a:lnTo>
                    <a:pt x="2066" y="295"/>
                  </a:lnTo>
                  <a:lnTo>
                    <a:pt x="2077" y="316"/>
                  </a:lnTo>
                  <a:lnTo>
                    <a:pt x="2092" y="337"/>
                  </a:lnTo>
                  <a:lnTo>
                    <a:pt x="2100" y="356"/>
                  </a:lnTo>
                  <a:lnTo>
                    <a:pt x="2107" y="377"/>
                  </a:lnTo>
                  <a:lnTo>
                    <a:pt x="2111" y="398"/>
                  </a:lnTo>
                  <a:lnTo>
                    <a:pt x="2111" y="419"/>
                  </a:lnTo>
                  <a:lnTo>
                    <a:pt x="2111" y="443"/>
                  </a:lnTo>
                  <a:lnTo>
                    <a:pt x="2107" y="465"/>
                  </a:lnTo>
                  <a:lnTo>
                    <a:pt x="2100" y="486"/>
                  </a:lnTo>
                  <a:lnTo>
                    <a:pt x="2092" y="504"/>
                  </a:lnTo>
                  <a:lnTo>
                    <a:pt x="2077" y="526"/>
                  </a:lnTo>
                  <a:lnTo>
                    <a:pt x="2066" y="547"/>
                  </a:lnTo>
                  <a:lnTo>
                    <a:pt x="2047" y="566"/>
                  </a:lnTo>
                  <a:lnTo>
                    <a:pt x="2028" y="584"/>
                  </a:lnTo>
                  <a:lnTo>
                    <a:pt x="1983" y="621"/>
                  </a:lnTo>
                  <a:lnTo>
                    <a:pt x="1930" y="656"/>
                  </a:lnTo>
                  <a:lnTo>
                    <a:pt x="1869" y="688"/>
                  </a:lnTo>
                  <a:lnTo>
                    <a:pt x="1801" y="717"/>
                  </a:lnTo>
                  <a:lnTo>
                    <a:pt x="1726" y="746"/>
                  </a:lnTo>
                  <a:lnTo>
                    <a:pt x="1647" y="770"/>
                  </a:lnTo>
                  <a:lnTo>
                    <a:pt x="1560" y="791"/>
                  </a:lnTo>
                  <a:lnTo>
                    <a:pt x="1465" y="807"/>
                  </a:lnTo>
                  <a:lnTo>
                    <a:pt x="1371" y="823"/>
                  </a:lnTo>
                  <a:lnTo>
                    <a:pt x="1269" y="834"/>
                  </a:lnTo>
                  <a:lnTo>
                    <a:pt x="1163" y="839"/>
                  </a:lnTo>
                  <a:lnTo>
                    <a:pt x="1057" y="842"/>
                  </a:lnTo>
                  <a:lnTo>
                    <a:pt x="1035" y="842"/>
                  </a:lnTo>
                  <a:lnTo>
                    <a:pt x="1027" y="842"/>
                  </a:lnTo>
                  <a:lnTo>
                    <a:pt x="627" y="1052"/>
                  </a:lnTo>
                  <a:lnTo>
                    <a:pt x="789" y="858"/>
                  </a:lnTo>
                  <a:close/>
                </a:path>
              </a:pathLst>
            </a:custGeom>
            <a:solidFill>
              <a:srgbClr val="C3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1" name="Freeform 20"/>
            <p:cNvSpPr>
              <a:spLocks/>
            </p:cNvSpPr>
            <p:nvPr/>
          </p:nvSpPr>
          <p:spPr bwMode="auto">
            <a:xfrm>
              <a:off x="3526" y="1559"/>
              <a:ext cx="1991" cy="850"/>
            </a:xfrm>
            <a:custGeom>
              <a:avLst/>
              <a:gdLst>
                <a:gd name="T0" fmla="*/ 846 w 1991"/>
                <a:gd name="T1" fmla="*/ 755 h 850"/>
                <a:gd name="T2" fmla="*/ 718 w 1991"/>
                <a:gd name="T3" fmla="*/ 741 h 850"/>
                <a:gd name="T4" fmla="*/ 567 w 1991"/>
                <a:gd name="T5" fmla="*/ 717 h 850"/>
                <a:gd name="T6" fmla="*/ 431 w 1991"/>
                <a:gd name="T7" fmla="*/ 688 h 850"/>
                <a:gd name="T8" fmla="*/ 306 w 1991"/>
                <a:gd name="T9" fmla="*/ 648 h 850"/>
                <a:gd name="T10" fmla="*/ 204 w 1991"/>
                <a:gd name="T11" fmla="*/ 603 h 850"/>
                <a:gd name="T12" fmla="*/ 117 w 1991"/>
                <a:gd name="T13" fmla="*/ 553 h 850"/>
                <a:gd name="T14" fmla="*/ 53 w 1991"/>
                <a:gd name="T15" fmla="*/ 497 h 850"/>
                <a:gd name="T16" fmla="*/ 16 w 1991"/>
                <a:gd name="T17" fmla="*/ 439 h 850"/>
                <a:gd name="T18" fmla="*/ 0 w 1991"/>
                <a:gd name="T19" fmla="*/ 377 h 850"/>
                <a:gd name="T20" fmla="*/ 4 w 1991"/>
                <a:gd name="T21" fmla="*/ 359 h 850"/>
                <a:gd name="T22" fmla="*/ 12 w 1991"/>
                <a:gd name="T23" fmla="*/ 322 h 850"/>
                <a:gd name="T24" fmla="*/ 34 w 1991"/>
                <a:gd name="T25" fmla="*/ 285 h 850"/>
                <a:gd name="T26" fmla="*/ 80 w 1991"/>
                <a:gd name="T27" fmla="*/ 234 h 850"/>
                <a:gd name="T28" fmla="*/ 174 w 1991"/>
                <a:gd name="T29" fmla="*/ 170 h 850"/>
                <a:gd name="T30" fmla="*/ 295 w 1991"/>
                <a:gd name="T31" fmla="*/ 112 h 850"/>
                <a:gd name="T32" fmla="*/ 446 w 1991"/>
                <a:gd name="T33" fmla="*/ 67 h 850"/>
                <a:gd name="T34" fmla="*/ 612 w 1991"/>
                <a:gd name="T35" fmla="*/ 32 h 850"/>
                <a:gd name="T36" fmla="*/ 797 w 1991"/>
                <a:gd name="T37" fmla="*/ 8 h 850"/>
                <a:gd name="T38" fmla="*/ 997 w 1991"/>
                <a:gd name="T39" fmla="*/ 0 h 850"/>
                <a:gd name="T40" fmla="*/ 1096 w 1991"/>
                <a:gd name="T41" fmla="*/ 3 h 850"/>
                <a:gd name="T42" fmla="*/ 1288 w 1991"/>
                <a:gd name="T43" fmla="*/ 19 h 850"/>
                <a:gd name="T44" fmla="*/ 1466 w 1991"/>
                <a:gd name="T45" fmla="*/ 48 h 850"/>
                <a:gd name="T46" fmla="*/ 1624 w 1991"/>
                <a:gd name="T47" fmla="*/ 88 h 850"/>
                <a:gd name="T48" fmla="*/ 1760 w 1991"/>
                <a:gd name="T49" fmla="*/ 141 h 850"/>
                <a:gd name="T50" fmla="*/ 1870 w 1991"/>
                <a:gd name="T51" fmla="*/ 200 h 850"/>
                <a:gd name="T52" fmla="*/ 1945 w 1991"/>
                <a:gd name="T53" fmla="*/ 269 h 850"/>
                <a:gd name="T54" fmla="*/ 1972 w 1991"/>
                <a:gd name="T55" fmla="*/ 303 h 850"/>
                <a:gd name="T56" fmla="*/ 1987 w 1991"/>
                <a:gd name="T57" fmla="*/ 340 h 850"/>
                <a:gd name="T58" fmla="*/ 1991 w 1991"/>
                <a:gd name="T59" fmla="*/ 377 h 850"/>
                <a:gd name="T60" fmla="*/ 1991 w 1991"/>
                <a:gd name="T61" fmla="*/ 399 h 850"/>
                <a:gd name="T62" fmla="*/ 1979 w 1991"/>
                <a:gd name="T63" fmla="*/ 436 h 850"/>
                <a:gd name="T64" fmla="*/ 1960 w 1991"/>
                <a:gd name="T65" fmla="*/ 473 h 850"/>
                <a:gd name="T66" fmla="*/ 1911 w 1991"/>
                <a:gd name="T67" fmla="*/ 524 h 850"/>
                <a:gd name="T68" fmla="*/ 1817 w 1991"/>
                <a:gd name="T69" fmla="*/ 587 h 850"/>
                <a:gd name="T70" fmla="*/ 1696 w 1991"/>
                <a:gd name="T71" fmla="*/ 646 h 850"/>
                <a:gd name="T72" fmla="*/ 1549 w 1991"/>
                <a:gd name="T73" fmla="*/ 691 h 850"/>
                <a:gd name="T74" fmla="*/ 1379 w 1991"/>
                <a:gd name="T75" fmla="*/ 725 h 850"/>
                <a:gd name="T76" fmla="*/ 1194 w 1991"/>
                <a:gd name="T77" fmla="*/ 749 h 850"/>
                <a:gd name="T78" fmla="*/ 997 w 1991"/>
                <a:gd name="T79" fmla="*/ 757 h 850"/>
                <a:gd name="T80" fmla="*/ 979 w 1991"/>
                <a:gd name="T81" fmla="*/ 757 h 850"/>
                <a:gd name="T82" fmla="*/ 945 w 1991"/>
                <a:gd name="T83" fmla="*/ 757 h 850"/>
                <a:gd name="T84" fmla="*/ 771 w 1991"/>
                <a:gd name="T85" fmla="*/ 850 h 850"/>
                <a:gd name="T86" fmla="*/ 782 w 1991"/>
                <a:gd name="T87" fmla="*/ 837 h 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91" h="850">
                  <a:moveTo>
                    <a:pt x="782" y="837"/>
                  </a:moveTo>
                  <a:lnTo>
                    <a:pt x="846" y="755"/>
                  </a:lnTo>
                  <a:lnTo>
                    <a:pt x="718" y="741"/>
                  </a:lnTo>
                  <a:lnTo>
                    <a:pt x="639" y="731"/>
                  </a:lnTo>
                  <a:lnTo>
                    <a:pt x="567" y="717"/>
                  </a:lnTo>
                  <a:lnTo>
                    <a:pt x="495" y="704"/>
                  </a:lnTo>
                  <a:lnTo>
                    <a:pt x="431" y="688"/>
                  </a:lnTo>
                  <a:lnTo>
                    <a:pt x="367" y="670"/>
                  </a:lnTo>
                  <a:lnTo>
                    <a:pt x="306" y="648"/>
                  </a:lnTo>
                  <a:lnTo>
                    <a:pt x="253" y="627"/>
                  </a:lnTo>
                  <a:lnTo>
                    <a:pt x="204" y="603"/>
                  </a:lnTo>
                  <a:lnTo>
                    <a:pt x="159" y="579"/>
                  </a:lnTo>
                  <a:lnTo>
                    <a:pt x="117" y="553"/>
                  </a:lnTo>
                  <a:lnTo>
                    <a:pt x="83" y="526"/>
                  </a:lnTo>
                  <a:lnTo>
                    <a:pt x="53" y="497"/>
                  </a:lnTo>
                  <a:lnTo>
                    <a:pt x="31" y="468"/>
                  </a:lnTo>
                  <a:lnTo>
                    <a:pt x="16" y="439"/>
                  </a:lnTo>
                  <a:lnTo>
                    <a:pt x="4" y="409"/>
                  </a:lnTo>
                  <a:lnTo>
                    <a:pt x="0" y="377"/>
                  </a:lnTo>
                  <a:lnTo>
                    <a:pt x="4" y="359"/>
                  </a:lnTo>
                  <a:lnTo>
                    <a:pt x="8" y="340"/>
                  </a:lnTo>
                  <a:lnTo>
                    <a:pt x="12" y="322"/>
                  </a:lnTo>
                  <a:lnTo>
                    <a:pt x="23" y="303"/>
                  </a:lnTo>
                  <a:lnTo>
                    <a:pt x="34" y="285"/>
                  </a:lnTo>
                  <a:lnTo>
                    <a:pt x="46" y="269"/>
                  </a:lnTo>
                  <a:lnTo>
                    <a:pt x="80" y="234"/>
                  </a:lnTo>
                  <a:lnTo>
                    <a:pt x="125" y="200"/>
                  </a:lnTo>
                  <a:lnTo>
                    <a:pt x="174" y="170"/>
                  </a:lnTo>
                  <a:lnTo>
                    <a:pt x="231" y="141"/>
                  </a:lnTo>
                  <a:lnTo>
                    <a:pt x="295" y="112"/>
                  </a:lnTo>
                  <a:lnTo>
                    <a:pt x="367" y="88"/>
                  </a:lnTo>
                  <a:lnTo>
                    <a:pt x="446" y="67"/>
                  </a:lnTo>
                  <a:lnTo>
                    <a:pt x="525" y="48"/>
                  </a:lnTo>
                  <a:lnTo>
                    <a:pt x="612" y="32"/>
                  </a:lnTo>
                  <a:lnTo>
                    <a:pt x="703" y="19"/>
                  </a:lnTo>
                  <a:lnTo>
                    <a:pt x="797" y="8"/>
                  </a:lnTo>
                  <a:lnTo>
                    <a:pt x="895" y="3"/>
                  </a:lnTo>
                  <a:lnTo>
                    <a:pt x="997" y="0"/>
                  </a:lnTo>
                  <a:lnTo>
                    <a:pt x="1096" y="3"/>
                  </a:lnTo>
                  <a:lnTo>
                    <a:pt x="1194" y="8"/>
                  </a:lnTo>
                  <a:lnTo>
                    <a:pt x="1288" y="19"/>
                  </a:lnTo>
                  <a:lnTo>
                    <a:pt x="1379" y="32"/>
                  </a:lnTo>
                  <a:lnTo>
                    <a:pt x="1466" y="48"/>
                  </a:lnTo>
                  <a:lnTo>
                    <a:pt x="1549" y="67"/>
                  </a:lnTo>
                  <a:lnTo>
                    <a:pt x="1624" y="88"/>
                  </a:lnTo>
                  <a:lnTo>
                    <a:pt x="1696" y="112"/>
                  </a:lnTo>
                  <a:lnTo>
                    <a:pt x="1760" y="141"/>
                  </a:lnTo>
                  <a:lnTo>
                    <a:pt x="1817" y="170"/>
                  </a:lnTo>
                  <a:lnTo>
                    <a:pt x="1870" y="200"/>
                  </a:lnTo>
                  <a:lnTo>
                    <a:pt x="1911" y="234"/>
                  </a:lnTo>
                  <a:lnTo>
                    <a:pt x="1945" y="269"/>
                  </a:lnTo>
                  <a:lnTo>
                    <a:pt x="1960" y="285"/>
                  </a:lnTo>
                  <a:lnTo>
                    <a:pt x="1972" y="303"/>
                  </a:lnTo>
                  <a:lnTo>
                    <a:pt x="1979" y="322"/>
                  </a:lnTo>
                  <a:lnTo>
                    <a:pt x="1987" y="340"/>
                  </a:lnTo>
                  <a:lnTo>
                    <a:pt x="1991" y="359"/>
                  </a:lnTo>
                  <a:lnTo>
                    <a:pt x="1991" y="377"/>
                  </a:lnTo>
                  <a:lnTo>
                    <a:pt x="1991" y="399"/>
                  </a:lnTo>
                  <a:lnTo>
                    <a:pt x="1987" y="417"/>
                  </a:lnTo>
                  <a:lnTo>
                    <a:pt x="1979" y="436"/>
                  </a:lnTo>
                  <a:lnTo>
                    <a:pt x="1972" y="455"/>
                  </a:lnTo>
                  <a:lnTo>
                    <a:pt x="1960" y="473"/>
                  </a:lnTo>
                  <a:lnTo>
                    <a:pt x="1945" y="489"/>
                  </a:lnTo>
                  <a:lnTo>
                    <a:pt x="1911" y="524"/>
                  </a:lnTo>
                  <a:lnTo>
                    <a:pt x="1870" y="558"/>
                  </a:lnTo>
                  <a:lnTo>
                    <a:pt x="1817" y="587"/>
                  </a:lnTo>
                  <a:lnTo>
                    <a:pt x="1760" y="617"/>
                  </a:lnTo>
                  <a:lnTo>
                    <a:pt x="1696" y="646"/>
                  </a:lnTo>
                  <a:lnTo>
                    <a:pt x="1624" y="670"/>
                  </a:lnTo>
                  <a:lnTo>
                    <a:pt x="1549" y="691"/>
                  </a:lnTo>
                  <a:lnTo>
                    <a:pt x="1466" y="710"/>
                  </a:lnTo>
                  <a:lnTo>
                    <a:pt x="1379" y="725"/>
                  </a:lnTo>
                  <a:lnTo>
                    <a:pt x="1288" y="739"/>
                  </a:lnTo>
                  <a:lnTo>
                    <a:pt x="1194" y="749"/>
                  </a:lnTo>
                  <a:lnTo>
                    <a:pt x="1096" y="755"/>
                  </a:lnTo>
                  <a:lnTo>
                    <a:pt x="997" y="757"/>
                  </a:lnTo>
                  <a:lnTo>
                    <a:pt x="979" y="757"/>
                  </a:lnTo>
                  <a:lnTo>
                    <a:pt x="945" y="757"/>
                  </a:lnTo>
                  <a:lnTo>
                    <a:pt x="771" y="850"/>
                  </a:lnTo>
                  <a:lnTo>
                    <a:pt x="782" y="8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209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0988" y="4251325"/>
            <a:ext cx="2155825" cy="219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09350" name="Rectangle 6"/>
          <p:cNvSpPr>
            <a:spLocks noChangeArrowheads="1"/>
          </p:cNvSpPr>
          <p:nvPr/>
        </p:nvSpPr>
        <p:spPr bwMode="auto">
          <a:xfrm>
            <a:off x="2600325" y="3062288"/>
            <a:ext cx="1524000" cy="1189037"/>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r>
              <a:rPr lang="en-US" b="1" dirty="0">
                <a:solidFill>
                  <a:schemeClr val="tx2"/>
                </a:solidFill>
                <a:latin typeface="Courier New" charset="0"/>
                <a:cs typeface="+mn-cs"/>
              </a:rPr>
              <a:t> </a:t>
            </a:r>
            <a:r>
              <a:rPr lang="en-US" b="1" dirty="0" err="1">
                <a:solidFill>
                  <a:schemeClr val="tx2"/>
                </a:solidFill>
                <a:latin typeface="Courier New" charset="0"/>
                <a:cs typeface="+mn-cs"/>
              </a:rPr>
              <a:t>alice</a:t>
            </a:r>
            <a:r>
              <a:rPr lang="en-US" b="1" dirty="0">
                <a:solidFill>
                  <a:schemeClr val="tx2"/>
                </a:solidFill>
                <a:latin typeface="Courier New" charset="0"/>
                <a:cs typeface="+mn-cs"/>
              </a:rPr>
              <a:t> 10</a:t>
            </a:r>
          </a:p>
          <a:p>
            <a:pPr algn="l">
              <a:defRPr/>
            </a:pPr>
            <a:r>
              <a:rPr lang="en-US" b="1" dirty="0">
                <a:solidFill>
                  <a:schemeClr val="tx2"/>
                </a:solidFill>
                <a:latin typeface="Courier New" charset="0"/>
                <a:cs typeface="+mn-cs"/>
              </a:rPr>
              <a:t> eve 20</a:t>
            </a:r>
          </a:p>
          <a:p>
            <a:pPr algn="l">
              <a:defRPr/>
            </a:pPr>
            <a:r>
              <a:rPr lang="en-US" b="1" dirty="0">
                <a:solidFill>
                  <a:schemeClr val="tx2"/>
                </a:solidFill>
                <a:latin typeface="Courier New" charset="0"/>
                <a:cs typeface="+mn-cs"/>
              </a:rPr>
              <a:t> bob 15</a:t>
            </a:r>
          </a:p>
          <a:p>
            <a:pPr algn="l">
              <a:defRPr/>
            </a:pPr>
            <a:r>
              <a:rPr lang="en-US" b="1" dirty="0">
                <a:solidFill>
                  <a:schemeClr val="tx2"/>
                </a:solidFill>
                <a:latin typeface="Courier New" charset="0"/>
                <a:cs typeface="+mn-cs"/>
              </a:rPr>
              <a:t> </a:t>
            </a:r>
            <a:r>
              <a:rPr lang="en-US" b="1" dirty="0" err="1">
                <a:solidFill>
                  <a:schemeClr val="tx2"/>
                </a:solidFill>
                <a:latin typeface="Courier New" charset="0"/>
                <a:cs typeface="+mn-cs"/>
              </a:rPr>
              <a:t>alice</a:t>
            </a:r>
            <a:r>
              <a:rPr lang="en-US" b="1" dirty="0">
                <a:solidFill>
                  <a:schemeClr val="tx2"/>
                </a:solidFill>
                <a:latin typeface="Courier New" charset="0"/>
                <a:cs typeface="+mn-cs"/>
              </a:rPr>
              <a:t> 30</a:t>
            </a:r>
          </a:p>
          <a:p>
            <a:pPr algn="l">
              <a:defRPr/>
            </a:pPr>
            <a:endParaRPr lang="en-US" dirty="0">
              <a:latin typeface="Courier New" charset="0"/>
              <a:cs typeface="+mn-cs"/>
            </a:endParaRPr>
          </a:p>
        </p:txBody>
      </p:sp>
      <p:sp>
        <p:nvSpPr>
          <p:cNvPr id="1209351" name="Rectangle 7"/>
          <p:cNvSpPr>
            <a:spLocks noChangeArrowheads="1"/>
          </p:cNvSpPr>
          <p:nvPr/>
        </p:nvSpPr>
        <p:spPr bwMode="auto">
          <a:xfrm>
            <a:off x="304800" y="4618038"/>
            <a:ext cx="6096000" cy="822325"/>
          </a:xfrm>
          <a:prstGeom prst="rect">
            <a:avLst/>
          </a:prstGeom>
          <a:solidFill>
            <a:srgbClr val="99FF33"/>
          </a:solidFill>
          <a:ln w="12700" cap="rnd">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endParaRPr lang="en-US" b="1">
              <a:latin typeface="Courier New" charset="0"/>
              <a:cs typeface="+mn-cs"/>
            </a:endParaRPr>
          </a:p>
          <a:p>
            <a:pPr algn="l">
              <a:defRPr/>
            </a:pPr>
            <a:r>
              <a:rPr lang="en-US" b="1">
                <a:latin typeface="Courier New" charset="0"/>
                <a:cs typeface="+mn-cs"/>
              </a:rPr>
              <a:t>     { total[$1] += $2 }</a:t>
            </a:r>
          </a:p>
          <a:p>
            <a:pPr algn="l">
              <a:defRPr/>
            </a:pPr>
            <a:r>
              <a:rPr lang="en-US" b="1">
                <a:latin typeface="Courier New" charset="0"/>
                <a:cs typeface="+mn-cs"/>
              </a:rPr>
              <a:t> END { for (x in total) print x, total[x] }</a:t>
            </a:r>
          </a:p>
          <a:p>
            <a:pPr algn="l">
              <a:defRPr/>
            </a:pPr>
            <a:endParaRPr lang="en-US">
              <a:latin typeface="Courier New" charset="0"/>
              <a:cs typeface="+mn-cs"/>
            </a:endParaRPr>
          </a:p>
        </p:txBody>
      </p:sp>
      <p:cxnSp>
        <p:nvCxnSpPr>
          <p:cNvPr id="1209354" name="AutoShape 10"/>
          <p:cNvCxnSpPr>
            <a:cxnSpLocks noChangeShapeType="1"/>
          </p:cNvCxnSpPr>
          <p:nvPr/>
        </p:nvCxnSpPr>
        <p:spPr bwMode="auto">
          <a:xfrm>
            <a:off x="3292475" y="5443538"/>
            <a:ext cx="1588" cy="363537"/>
          </a:xfrm>
          <a:prstGeom prst="straightConnector1">
            <a:avLst/>
          </a:prstGeom>
          <a:noFill/>
          <a:ln w="127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09355" name="Line 11"/>
          <p:cNvSpPr>
            <a:spLocks noChangeShapeType="1"/>
          </p:cNvSpPr>
          <p:nvPr/>
        </p:nvSpPr>
        <p:spPr bwMode="auto">
          <a:xfrm>
            <a:off x="3316288" y="4252913"/>
            <a:ext cx="0" cy="365125"/>
          </a:xfrm>
          <a:prstGeom prst="line">
            <a:avLst/>
          </a:prstGeom>
          <a:noFill/>
          <a:ln w="127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09365" name="Text Box 21"/>
          <p:cNvSpPr txBox="1">
            <a:spLocks noChangeArrowheads="1"/>
          </p:cNvSpPr>
          <p:nvPr/>
        </p:nvSpPr>
        <p:spPr bwMode="auto">
          <a:xfrm>
            <a:off x="5541963" y="2878138"/>
            <a:ext cx="2921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An AWK program</a:t>
            </a:r>
          </a:p>
          <a:p>
            <a:pPr>
              <a:defRPr/>
            </a:pPr>
            <a:r>
              <a:rPr lang="en-US" b="1">
                <a:cs typeface="+mn-cs"/>
              </a:rPr>
              <a:t>is a sequence of</a:t>
            </a:r>
          </a:p>
          <a:p>
            <a:pPr>
              <a:defRPr/>
            </a:pPr>
            <a:r>
              <a:rPr lang="en-US" b="1">
                <a:cs typeface="+mn-cs"/>
              </a:rPr>
              <a:t>pattern-action statements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09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093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093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093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93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9351">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09351">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093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09351">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0936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0936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09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9352" grpId="0"/>
      <p:bldP spid="1209350" grpId="0"/>
      <p:bldP spid="1209351" grpId="0" build="allAtOnce" animBg="1"/>
      <p:bldP spid="1209365"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2354"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rPr>
              <a:t>What does this AWK program do?</a:t>
            </a:r>
            <a:endParaRPr lang="en-US" sz="3600" b="1" dirty="0" smtClean="0">
              <a:solidFill>
                <a:srgbClr val="0000FF"/>
              </a:solidFill>
              <a:cs typeface="+mj-cs"/>
            </a:endParaRPr>
          </a:p>
        </p:txBody>
      </p:sp>
      <p:sp>
        <p:nvSpPr>
          <p:cNvPr id="1252355" name="Rectangle 3"/>
          <p:cNvSpPr>
            <a:spLocks noGrp="1" noChangeArrowheads="1"/>
          </p:cNvSpPr>
          <p:nvPr>
            <p:ph type="body" idx="1"/>
          </p:nvPr>
        </p:nvSpPr>
        <p:spPr>
          <a:xfrm>
            <a:off x="192997" y="919163"/>
            <a:ext cx="8951003" cy="5029200"/>
          </a:xfrm>
        </p:spPr>
        <p:txBody>
          <a:bodyPr>
            <a:normAutofit/>
          </a:bodyPr>
          <a:lstStyle/>
          <a:p>
            <a:pPr marL="0" indent="0" algn="ctr">
              <a:lnSpc>
                <a:spcPct val="90000"/>
              </a:lnSpc>
              <a:spcBef>
                <a:spcPct val="60000"/>
              </a:spcBef>
              <a:buNone/>
              <a:defRPr/>
            </a:pPr>
            <a:endParaRPr lang="en-US" b="1" dirty="0">
              <a:latin typeface="Courier New"/>
              <a:cs typeface="Courier New"/>
            </a:endParaRPr>
          </a:p>
          <a:p>
            <a:pPr marL="0" indent="0" algn="ctr">
              <a:lnSpc>
                <a:spcPct val="90000"/>
              </a:lnSpc>
              <a:spcBef>
                <a:spcPct val="60000"/>
              </a:spcBef>
              <a:buNone/>
              <a:defRPr/>
            </a:pPr>
            <a:r>
              <a:rPr lang="en-US" b="1" dirty="0" smtClean="0">
                <a:latin typeface="Courier New"/>
                <a:cs typeface="Courier New"/>
              </a:rPr>
              <a:t>!x[$0]++</a:t>
            </a:r>
          </a:p>
          <a:p>
            <a:pPr marL="0" indent="0" algn="ctr">
              <a:lnSpc>
                <a:spcPct val="90000"/>
              </a:lnSpc>
              <a:spcBef>
                <a:spcPct val="60000"/>
              </a:spcBef>
              <a:buNone/>
              <a:defRPr/>
            </a:pPr>
            <a:endParaRPr lang="en-US" b="1" dirty="0" smtClean="0">
              <a:latin typeface="Courier New"/>
              <a:cs typeface="Courier New"/>
            </a:endParaRPr>
          </a:p>
          <a:p>
            <a:pPr marL="400050" lvl="1" indent="0">
              <a:lnSpc>
                <a:spcPct val="90000"/>
              </a:lnSpc>
              <a:spcBef>
                <a:spcPct val="60000"/>
              </a:spcBef>
              <a:buNone/>
              <a:defRPr/>
            </a:pPr>
            <a:r>
              <a:rPr lang="en-US" b="1" dirty="0" smtClean="0">
                <a:solidFill>
                  <a:schemeClr val="tx2">
                    <a:lumMod val="60000"/>
                    <a:lumOff val="40000"/>
                  </a:schemeClr>
                </a:solidFill>
                <a:cs typeface="Courier New"/>
              </a:rPr>
              <a:t>Maybe a little less cryptic:</a:t>
            </a:r>
          </a:p>
          <a:p>
            <a:pPr marL="0" indent="0" algn="ctr">
              <a:lnSpc>
                <a:spcPct val="90000"/>
              </a:lnSpc>
              <a:spcBef>
                <a:spcPct val="60000"/>
              </a:spcBef>
              <a:buNone/>
              <a:defRPr/>
            </a:pPr>
            <a:r>
              <a:rPr lang="en-US" b="1" dirty="0" smtClean="0">
                <a:solidFill>
                  <a:schemeClr val="tx2">
                    <a:lumMod val="60000"/>
                    <a:lumOff val="40000"/>
                  </a:schemeClr>
                </a:solidFill>
                <a:latin typeface="Courier New"/>
                <a:cs typeface="Courier New"/>
              </a:rPr>
              <a:t>!seen[$0]++</a:t>
            </a:r>
          </a:p>
          <a:p>
            <a:pPr marL="400050" lvl="1" indent="0">
              <a:lnSpc>
                <a:spcPct val="90000"/>
              </a:lnSpc>
              <a:spcBef>
                <a:spcPct val="60000"/>
              </a:spcBef>
              <a:buNone/>
              <a:defRPr/>
            </a:pPr>
            <a:r>
              <a:rPr lang="en-US" b="1" dirty="0" smtClean="0">
                <a:cs typeface="Courier New"/>
              </a:rPr>
              <a:t>/* Both programs print the unique lines of the input. */</a:t>
            </a:r>
          </a:p>
        </p:txBody>
      </p:sp>
    </p:spTree>
    <p:extLst>
      <p:ext uri="{BB962C8B-B14F-4D97-AF65-F5344CB8AC3E}">
        <p14:creationId xmlns:p14="http://schemas.microsoft.com/office/powerpoint/2010/main" val="1654789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523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235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5235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523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noChangeArrowheads="1"/>
          </p:cNvSpPr>
          <p:nvPr>
            <p:ph type="title"/>
          </p:nvPr>
        </p:nvSpPr>
        <p:spPr>
          <a:xfrm>
            <a:off x="179388" y="73025"/>
            <a:ext cx="8413750" cy="838200"/>
          </a:xfrm>
        </p:spPr>
        <p:txBody>
          <a:bodyPr>
            <a:normAutofit fontScale="90000"/>
          </a:bodyPr>
          <a:lstStyle/>
          <a:p>
            <a:pPr>
              <a:defRPr/>
            </a:pPr>
            <a:r>
              <a:rPr lang="en-US" sz="2800" b="1" dirty="0" smtClean="0">
                <a:solidFill>
                  <a:srgbClr val="0000FF"/>
                </a:solidFill>
                <a:cs typeface="+mj-cs"/>
              </a:rPr>
              <a:t>Theory in practice: regular expression pattern matching in Perl, Python, Ruby vs. AWK</a:t>
            </a:r>
          </a:p>
        </p:txBody>
      </p:sp>
      <p:sp>
        <p:nvSpPr>
          <p:cNvPr id="1138691" name="Rectangle 3"/>
          <p:cNvSpPr>
            <a:spLocks noGrp="1" noChangeArrowheads="1"/>
          </p:cNvSpPr>
          <p:nvPr>
            <p:ph type="body" idx="1"/>
          </p:nvPr>
        </p:nvSpPr>
        <p:spPr>
          <a:xfrm>
            <a:off x="304800" y="1042988"/>
            <a:ext cx="8288338" cy="5334000"/>
          </a:xfrm>
        </p:spPr>
        <p:txBody>
          <a:bodyPr/>
          <a:lstStyle/>
          <a:p>
            <a:pPr>
              <a:buFontTx/>
              <a:buNone/>
              <a:defRPr/>
            </a:pPr>
            <a:r>
              <a:rPr lang="en-US" sz="2400" b="1" dirty="0" smtClean="0"/>
              <a:t>Running t</a:t>
            </a:r>
            <a:r>
              <a:rPr lang="en-US" sz="2400" b="1" dirty="0" smtClean="0">
                <a:cs typeface="+mn-cs"/>
              </a:rPr>
              <a:t>ime to check whether </a:t>
            </a:r>
            <a:r>
              <a:rPr lang="en-US" sz="2400" b="1" i="1" dirty="0" err="1" smtClean="0">
                <a:cs typeface="+mn-cs"/>
              </a:rPr>
              <a:t>a</a:t>
            </a:r>
            <a:r>
              <a:rPr lang="en-US" sz="2400" b="1" dirty="0" err="1" smtClean="0">
                <a:cs typeface="+mn-cs"/>
              </a:rPr>
              <a:t>?</a:t>
            </a:r>
            <a:r>
              <a:rPr lang="en-US" sz="2400" b="1" i="1" baseline="30000" dirty="0" err="1" smtClean="0">
                <a:cs typeface="+mn-cs"/>
              </a:rPr>
              <a:t>n</a:t>
            </a:r>
            <a:r>
              <a:rPr lang="en-US" sz="2400" b="1" i="1" dirty="0" err="1" smtClean="0">
                <a:cs typeface="+mn-cs"/>
              </a:rPr>
              <a:t>a</a:t>
            </a:r>
            <a:r>
              <a:rPr lang="en-US" sz="2400" b="1" i="1" baseline="30000" dirty="0" err="1" smtClean="0">
                <a:cs typeface="+mn-cs"/>
              </a:rPr>
              <a:t>n</a:t>
            </a:r>
            <a:r>
              <a:rPr lang="en-US" sz="2400" b="1" i="1" dirty="0" smtClean="0">
                <a:cs typeface="+mn-cs"/>
              </a:rPr>
              <a:t> </a:t>
            </a:r>
            <a:r>
              <a:rPr lang="en-US" sz="2400" b="1" dirty="0" smtClean="0">
                <a:cs typeface="+mn-cs"/>
              </a:rPr>
              <a:t>matches </a:t>
            </a:r>
            <a:r>
              <a:rPr lang="en-US" sz="2400" b="1" i="1" dirty="0" smtClean="0">
                <a:cs typeface="+mn-cs"/>
              </a:rPr>
              <a:t>a</a:t>
            </a:r>
            <a:r>
              <a:rPr lang="en-US" sz="2400" b="1" i="1" baseline="30000" dirty="0" smtClean="0">
                <a:cs typeface="+mn-cs"/>
              </a:rPr>
              <a:t>n</a:t>
            </a:r>
          </a:p>
        </p:txBody>
      </p:sp>
      <p:sp>
        <p:nvSpPr>
          <p:cNvPr id="1138692" name="Text Box 4"/>
          <p:cNvSpPr txBox="1">
            <a:spLocks noChangeArrowheads="1"/>
          </p:cNvSpPr>
          <p:nvPr/>
        </p:nvSpPr>
        <p:spPr bwMode="auto">
          <a:xfrm>
            <a:off x="3765550" y="3343275"/>
            <a:ext cx="179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pic>
        <p:nvPicPr>
          <p:cNvPr id="11386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1857375"/>
            <a:ext cx="7275513"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38694" name="Text Box 6"/>
          <p:cNvSpPr txBox="1">
            <a:spLocks noChangeArrowheads="1"/>
          </p:cNvSpPr>
          <p:nvPr/>
        </p:nvSpPr>
        <p:spPr bwMode="auto">
          <a:xfrm>
            <a:off x="1792288" y="5562600"/>
            <a:ext cx="5648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latin typeface="Times New Roman" charset="0"/>
                <a:cs typeface="+mn-cs"/>
              </a:rPr>
              <a:t>regular expression and text size </a:t>
            </a:r>
            <a:r>
              <a:rPr lang="en-US" sz="1400" b="1" i="1">
                <a:latin typeface="Times New Roman" charset="0"/>
                <a:cs typeface="+mn-cs"/>
              </a:rPr>
              <a:t>n</a:t>
            </a:r>
          </a:p>
        </p:txBody>
      </p:sp>
      <p:sp>
        <p:nvSpPr>
          <p:cNvPr id="1138695" name="Text Box 7"/>
          <p:cNvSpPr txBox="1">
            <a:spLocks noChangeArrowheads="1"/>
          </p:cNvSpPr>
          <p:nvPr/>
        </p:nvSpPr>
        <p:spPr bwMode="auto">
          <a:xfrm>
            <a:off x="304800" y="6108700"/>
            <a:ext cx="85693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600" b="1">
                <a:solidFill>
                  <a:schemeClr val="accent1"/>
                </a:solidFill>
                <a:cs typeface="+mn-cs"/>
              </a:rPr>
              <a:t>Russ Cox, </a:t>
            </a:r>
            <a:r>
              <a:rPr lang="en-US" sz="1600" b="1" i="1">
                <a:solidFill>
                  <a:schemeClr val="accent1"/>
                </a:solidFill>
                <a:cs typeface="+mn-cs"/>
              </a:rPr>
              <a:t>Regular expression matching can be simple and fast (but is slow in Java, Perl, PHP, Python, Ruby, ...)</a:t>
            </a:r>
            <a:r>
              <a:rPr lang="en-US" sz="1600" b="1">
                <a:solidFill>
                  <a:schemeClr val="accent1"/>
                </a:solidFill>
                <a:cs typeface="+mn-cs"/>
              </a:rPr>
              <a:t>   [http://swtch.com/~rsc/regexp/regexp1.html, 2007]</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2354"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cs typeface="+mj-cs"/>
              </a:rPr>
              <a:t>The Specification of PLs</a:t>
            </a:r>
          </a:p>
        </p:txBody>
      </p:sp>
      <p:sp>
        <p:nvSpPr>
          <p:cNvPr id="1252355" name="Rectangle 3"/>
          <p:cNvSpPr>
            <a:spLocks noGrp="1" noChangeArrowheads="1"/>
          </p:cNvSpPr>
          <p:nvPr>
            <p:ph type="body" idx="1"/>
          </p:nvPr>
        </p:nvSpPr>
        <p:spPr>
          <a:xfrm>
            <a:off x="192997" y="919163"/>
            <a:ext cx="8951003" cy="5029200"/>
          </a:xfrm>
        </p:spPr>
        <p:txBody>
          <a:bodyPr>
            <a:normAutofit/>
          </a:bodyPr>
          <a:lstStyle/>
          <a:p>
            <a:pPr marL="342900" indent="-342900">
              <a:lnSpc>
                <a:spcPct val="90000"/>
              </a:lnSpc>
              <a:spcBef>
                <a:spcPct val="60000"/>
              </a:spcBef>
              <a:defRPr/>
            </a:pPr>
            <a:endParaRPr lang="en-US" b="1" dirty="0" smtClean="0">
              <a:cs typeface="+mn-cs"/>
            </a:endParaRPr>
          </a:p>
          <a:p>
            <a:pPr marL="342900" indent="-342900">
              <a:lnSpc>
                <a:spcPct val="90000"/>
              </a:lnSpc>
              <a:spcBef>
                <a:spcPct val="60000"/>
              </a:spcBef>
              <a:defRPr/>
            </a:pPr>
            <a:r>
              <a:rPr lang="en-US" b="1" dirty="0" smtClean="0">
                <a:cs typeface="+mn-cs"/>
              </a:rPr>
              <a:t>Syntax</a:t>
            </a:r>
          </a:p>
          <a:p>
            <a:pPr marL="342900" indent="-342900">
              <a:lnSpc>
                <a:spcPct val="90000"/>
              </a:lnSpc>
              <a:spcBef>
                <a:spcPct val="60000"/>
              </a:spcBef>
              <a:defRPr/>
            </a:pPr>
            <a:r>
              <a:rPr lang="en-US" b="1" dirty="0" smtClean="0">
                <a:cs typeface="+mn-cs"/>
              </a:rPr>
              <a:t>Semantics</a:t>
            </a:r>
          </a:p>
          <a:p>
            <a:pPr marL="342900" indent="-342900">
              <a:lnSpc>
                <a:spcPct val="90000"/>
              </a:lnSpc>
              <a:spcBef>
                <a:spcPct val="60000"/>
              </a:spcBef>
              <a:defRPr/>
            </a:pPr>
            <a:r>
              <a:rPr lang="en-US" b="1" dirty="0" smtClean="0">
                <a:cs typeface="+mn-cs"/>
              </a:rPr>
              <a:t>Pragmatics</a:t>
            </a:r>
          </a:p>
          <a:p>
            <a:pPr marL="342900" indent="-342900">
              <a:lnSpc>
                <a:spcPct val="90000"/>
              </a:lnSpc>
              <a:spcBef>
                <a:spcPct val="60000"/>
              </a:spcBef>
              <a:defRPr/>
            </a:pPr>
            <a:r>
              <a:rPr lang="en-US" b="1" dirty="0" smtClean="0"/>
              <a:t>However, a</a:t>
            </a:r>
            <a:r>
              <a:rPr lang="en-US" b="1" dirty="0" smtClean="0"/>
              <a:t> </a:t>
            </a:r>
            <a:r>
              <a:rPr lang="en-US" b="1" dirty="0" smtClean="0"/>
              <a:t>precise, automatable, easy-to-understand, easy-to-implement method for specifying a complete language is still an open research problem</a:t>
            </a:r>
            <a:endParaRPr lang="en-US" b="1" dirty="0" smtClean="0">
              <a:cs typeface="+mn-cs"/>
            </a:endParaRPr>
          </a:p>
        </p:txBody>
      </p:sp>
    </p:spTree>
    <p:extLst>
      <p:ext uri="{BB962C8B-B14F-4D97-AF65-F5344CB8AC3E}">
        <p14:creationId xmlns:p14="http://schemas.microsoft.com/office/powerpoint/2010/main" val="3157556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23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523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523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23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42" name="Rectangle 2"/>
          <p:cNvSpPr>
            <a:spLocks noGrp="1" noChangeArrowheads="1"/>
          </p:cNvSpPr>
          <p:nvPr>
            <p:ph type="title"/>
          </p:nvPr>
        </p:nvSpPr>
        <p:spPr>
          <a:xfrm>
            <a:off x="0" y="73025"/>
            <a:ext cx="9144000" cy="838200"/>
          </a:xfrm>
        </p:spPr>
        <p:txBody>
          <a:bodyPr>
            <a:normAutofit/>
          </a:bodyPr>
          <a:lstStyle/>
          <a:p>
            <a:pPr>
              <a:defRPr/>
            </a:pPr>
            <a:r>
              <a:rPr lang="en-US" sz="3600" b="1" dirty="0" smtClean="0">
                <a:solidFill>
                  <a:srgbClr val="0000FF"/>
                </a:solidFill>
                <a:cs typeface="+mj-cs"/>
              </a:rPr>
              <a:t>Grammars are Used </a:t>
            </a:r>
            <a:r>
              <a:rPr lang="en-US" sz="3600" b="1" dirty="0" smtClean="0">
                <a:solidFill>
                  <a:srgbClr val="0000FF"/>
                </a:solidFill>
              </a:rPr>
              <a:t>to Help</a:t>
            </a:r>
            <a:r>
              <a:rPr lang="en-US" sz="3600" b="1" dirty="0" smtClean="0">
                <a:solidFill>
                  <a:srgbClr val="0000FF"/>
                </a:solidFill>
                <a:cs typeface="+mj-cs"/>
              </a:rPr>
              <a:t> Specify Syntax</a:t>
            </a:r>
          </a:p>
        </p:txBody>
      </p:sp>
      <p:sp>
        <p:nvSpPr>
          <p:cNvPr id="1290243" name="Rectangle 3"/>
          <p:cNvSpPr>
            <a:spLocks noGrp="1" noChangeArrowheads="1"/>
          </p:cNvSpPr>
          <p:nvPr>
            <p:ph type="body" idx="1"/>
          </p:nvPr>
        </p:nvSpPr>
        <p:spPr>
          <a:xfrm>
            <a:off x="192997" y="919164"/>
            <a:ext cx="8951003" cy="5527675"/>
          </a:xfrm>
        </p:spPr>
        <p:txBody>
          <a:bodyPr/>
          <a:lstStyle/>
          <a:p>
            <a:pPr marL="342900" indent="-342900">
              <a:spcBef>
                <a:spcPct val="60000"/>
              </a:spcBef>
              <a:buFontTx/>
              <a:buNone/>
              <a:defRPr/>
            </a:pPr>
            <a:r>
              <a:rPr lang="en-US" sz="2400" b="1" dirty="0" smtClean="0">
                <a:cs typeface="+mn-cs"/>
              </a:rPr>
              <a:t>The grammar </a:t>
            </a:r>
            <a:r>
              <a:rPr lang="en-US" sz="2400" b="1" i="1" dirty="0" smtClean="0">
                <a:solidFill>
                  <a:schemeClr val="accent1"/>
                </a:solidFill>
                <a:cs typeface="+mn-cs"/>
              </a:rPr>
              <a:t>S</a:t>
            </a:r>
            <a:r>
              <a:rPr lang="en-US" sz="2400" b="1" dirty="0" smtClean="0">
                <a:solidFill>
                  <a:schemeClr val="accent1"/>
                </a:solidFill>
                <a:cs typeface="+mn-cs"/>
              </a:rPr>
              <a:t> </a:t>
            </a:r>
            <a:r>
              <a:rPr lang="en-US" sz="2400" b="1" dirty="0" smtClean="0">
                <a:solidFill>
                  <a:schemeClr val="accent1"/>
                </a:solidFill>
                <a:cs typeface="Arial" charset="0"/>
              </a:rPr>
              <a:t>→ </a:t>
            </a:r>
            <a:r>
              <a:rPr lang="en-US" sz="2400" b="1" i="1" dirty="0" err="1" smtClean="0">
                <a:solidFill>
                  <a:schemeClr val="accent1"/>
                </a:solidFill>
                <a:cs typeface="Arial" charset="0"/>
              </a:rPr>
              <a:t>aSbS</a:t>
            </a:r>
            <a:r>
              <a:rPr lang="en-US" sz="2400" b="1" dirty="0" smtClean="0">
                <a:solidFill>
                  <a:schemeClr val="accent1"/>
                </a:solidFill>
                <a:cs typeface="Arial" charset="0"/>
              </a:rPr>
              <a:t> | </a:t>
            </a:r>
            <a:r>
              <a:rPr lang="en-US" sz="2400" b="1" i="1" dirty="0" err="1" smtClean="0">
                <a:solidFill>
                  <a:schemeClr val="accent1"/>
                </a:solidFill>
                <a:cs typeface="Arial" charset="0"/>
              </a:rPr>
              <a:t>bSaS</a:t>
            </a:r>
            <a:r>
              <a:rPr lang="en-US" sz="2400" b="1" dirty="0" smtClean="0">
                <a:solidFill>
                  <a:schemeClr val="accent1"/>
                </a:solidFill>
                <a:cs typeface="Arial" charset="0"/>
              </a:rPr>
              <a:t> | </a:t>
            </a:r>
            <a:r>
              <a:rPr lang="el-GR" sz="2400" b="1" i="1" dirty="0" smtClean="0">
                <a:solidFill>
                  <a:schemeClr val="accent1"/>
                </a:solidFill>
                <a:cs typeface="Arial" charset="0"/>
              </a:rPr>
              <a:t>ε</a:t>
            </a:r>
            <a:r>
              <a:rPr lang="en-US" sz="2400" b="1" i="1" dirty="0" smtClean="0">
                <a:cs typeface="Arial" charset="0"/>
              </a:rPr>
              <a:t>   </a:t>
            </a:r>
            <a:r>
              <a:rPr lang="en-US" sz="2400" b="1" dirty="0" smtClean="0">
                <a:cs typeface="Arial" charset="0"/>
              </a:rPr>
              <a:t>generates </a:t>
            </a:r>
            <a:r>
              <a:rPr lang="en-US" sz="2400" b="1" dirty="0" smtClean="0">
                <a:solidFill>
                  <a:schemeClr val="tx2"/>
                </a:solidFill>
                <a:cs typeface="Arial" charset="0"/>
              </a:rPr>
              <a:t>all strings of </a:t>
            </a:r>
            <a:r>
              <a:rPr lang="en-US" sz="2400" b="1" i="1" dirty="0" smtClean="0">
                <a:solidFill>
                  <a:schemeClr val="tx2"/>
                </a:solidFill>
                <a:cs typeface="Arial" charset="0"/>
              </a:rPr>
              <a:t>a</a:t>
            </a:r>
            <a:r>
              <a:rPr lang="en-US" sz="2400" b="1" dirty="0" smtClean="0">
                <a:solidFill>
                  <a:schemeClr val="tx2"/>
                </a:solidFill>
                <a:latin typeface="Arial"/>
                <a:cs typeface="Arial" charset="0"/>
              </a:rPr>
              <a:t>’</a:t>
            </a:r>
            <a:r>
              <a:rPr lang="en-US" sz="2400" b="1" dirty="0" smtClean="0">
                <a:solidFill>
                  <a:schemeClr val="tx2"/>
                </a:solidFill>
                <a:cs typeface="Arial" charset="0"/>
              </a:rPr>
              <a:t>s and </a:t>
            </a:r>
            <a:r>
              <a:rPr lang="en-US" sz="2400" b="1" i="1" dirty="0" smtClean="0">
                <a:solidFill>
                  <a:schemeClr val="tx2"/>
                </a:solidFill>
                <a:cs typeface="Arial" charset="0"/>
              </a:rPr>
              <a:t>b</a:t>
            </a:r>
            <a:r>
              <a:rPr lang="en-US" sz="2400" b="1" dirty="0" smtClean="0">
                <a:solidFill>
                  <a:schemeClr val="tx2"/>
                </a:solidFill>
                <a:latin typeface="Arial"/>
                <a:cs typeface="Arial" charset="0"/>
              </a:rPr>
              <a:t>’</a:t>
            </a:r>
            <a:r>
              <a:rPr lang="en-US" sz="2400" b="1" dirty="0" smtClean="0">
                <a:solidFill>
                  <a:schemeClr val="tx2"/>
                </a:solidFill>
                <a:cs typeface="Arial" charset="0"/>
              </a:rPr>
              <a:t>s with the same number of </a:t>
            </a:r>
            <a:r>
              <a:rPr lang="en-US" sz="2400" b="1" i="1" dirty="0" smtClean="0">
                <a:solidFill>
                  <a:schemeClr val="tx2"/>
                </a:solidFill>
                <a:cs typeface="Arial" charset="0"/>
              </a:rPr>
              <a:t>a</a:t>
            </a:r>
            <a:r>
              <a:rPr lang="en-US" sz="2400" b="1" dirty="0" smtClean="0">
                <a:solidFill>
                  <a:schemeClr val="tx2"/>
                </a:solidFill>
                <a:latin typeface="Arial"/>
                <a:cs typeface="Arial" charset="0"/>
              </a:rPr>
              <a:t>’</a:t>
            </a:r>
            <a:r>
              <a:rPr lang="en-US" sz="2400" b="1" dirty="0" smtClean="0">
                <a:solidFill>
                  <a:schemeClr val="tx2"/>
                </a:solidFill>
                <a:cs typeface="Arial" charset="0"/>
              </a:rPr>
              <a:t>s as </a:t>
            </a:r>
            <a:r>
              <a:rPr lang="en-US" sz="2400" b="1" i="1" dirty="0" smtClean="0">
                <a:solidFill>
                  <a:schemeClr val="tx2"/>
                </a:solidFill>
                <a:cs typeface="Arial" charset="0"/>
              </a:rPr>
              <a:t>b</a:t>
            </a:r>
            <a:r>
              <a:rPr lang="en-US" sz="2400" b="1" dirty="0" smtClean="0">
                <a:solidFill>
                  <a:schemeClr val="tx2"/>
                </a:solidFill>
                <a:latin typeface="Arial"/>
                <a:cs typeface="Arial" charset="0"/>
              </a:rPr>
              <a:t>’</a:t>
            </a:r>
            <a:r>
              <a:rPr lang="en-US" sz="2400" b="1" dirty="0" smtClean="0">
                <a:solidFill>
                  <a:schemeClr val="tx2"/>
                </a:solidFill>
                <a:cs typeface="Arial" charset="0"/>
              </a:rPr>
              <a:t>s</a:t>
            </a:r>
            <a:r>
              <a:rPr lang="en-US" sz="2400" b="1" dirty="0" smtClean="0">
                <a:cs typeface="Arial" charset="0"/>
              </a:rPr>
              <a:t>.</a:t>
            </a:r>
          </a:p>
          <a:p>
            <a:pPr marL="342900" indent="-342900">
              <a:spcBef>
                <a:spcPct val="60000"/>
              </a:spcBef>
              <a:buFontTx/>
              <a:buNone/>
              <a:defRPr/>
            </a:pPr>
            <a:r>
              <a:rPr lang="en-US" sz="2400" b="1" dirty="0" smtClean="0">
                <a:cs typeface="Arial" charset="0"/>
              </a:rPr>
              <a:t>This grammar is </a:t>
            </a:r>
            <a:r>
              <a:rPr lang="en-US" sz="2400" b="1" dirty="0" smtClean="0">
                <a:solidFill>
                  <a:schemeClr val="tx2"/>
                </a:solidFill>
                <a:cs typeface="Arial" charset="0"/>
              </a:rPr>
              <a:t>ambiguous</a:t>
            </a:r>
            <a:r>
              <a:rPr lang="en-US" sz="2400" b="1" dirty="0" smtClean="0">
                <a:cs typeface="Arial" charset="0"/>
              </a:rPr>
              <a:t>:  </a:t>
            </a:r>
            <a:r>
              <a:rPr lang="en-US" sz="2400" b="1" dirty="0" err="1" smtClean="0">
                <a:solidFill>
                  <a:schemeClr val="accent1"/>
                </a:solidFill>
                <a:cs typeface="Arial" charset="0"/>
              </a:rPr>
              <a:t>abab</a:t>
            </a:r>
            <a:r>
              <a:rPr lang="en-US" sz="2400" b="1" dirty="0" smtClean="0">
                <a:cs typeface="Arial" charset="0"/>
              </a:rPr>
              <a:t> has two parse trees.</a:t>
            </a:r>
            <a:endParaRPr lang="en-US" sz="2400" b="1" i="1" dirty="0" smtClean="0">
              <a:cs typeface="Arial" charset="0"/>
            </a:endParaRPr>
          </a:p>
          <a:p>
            <a:pPr marL="342900" indent="-342900">
              <a:spcBef>
                <a:spcPct val="60000"/>
              </a:spcBef>
              <a:buFontTx/>
              <a:buNone/>
              <a:defRPr/>
            </a:pPr>
            <a:endParaRPr lang="en-US" sz="2800" b="1" dirty="0" smtClean="0">
              <a:cs typeface="Arial" charset="0"/>
            </a:endParaRPr>
          </a:p>
          <a:p>
            <a:pPr marL="841375" lvl="2" indent="-266700">
              <a:spcBef>
                <a:spcPct val="60000"/>
              </a:spcBef>
              <a:buFontTx/>
              <a:buNone/>
              <a:defRPr/>
            </a:pPr>
            <a:endParaRPr lang="en-US" sz="2000" b="1" dirty="0" smtClean="0">
              <a:solidFill>
                <a:schemeClr val="accent1"/>
              </a:solidFill>
              <a:cs typeface="Arial" charset="0"/>
            </a:endParaRPr>
          </a:p>
          <a:p>
            <a:pPr marL="342900" indent="-342900">
              <a:spcBef>
                <a:spcPct val="60000"/>
              </a:spcBef>
              <a:buFontTx/>
              <a:buNone/>
              <a:defRPr/>
            </a:pPr>
            <a:endParaRPr lang="en-US" sz="2000" b="1" dirty="0" smtClean="0">
              <a:cs typeface="+mn-cs"/>
            </a:endParaRPr>
          </a:p>
          <a:p>
            <a:pPr marL="342900" indent="-342900">
              <a:spcBef>
                <a:spcPct val="60000"/>
              </a:spcBef>
              <a:buFontTx/>
              <a:buNone/>
              <a:defRPr/>
            </a:pPr>
            <a:endParaRPr lang="en-US" sz="2400" b="1" dirty="0" smtClean="0">
              <a:cs typeface="+mn-cs"/>
            </a:endParaRPr>
          </a:p>
        </p:txBody>
      </p:sp>
      <p:sp>
        <p:nvSpPr>
          <p:cNvPr id="1290244" name="Rectangle 4"/>
          <p:cNvSpPr>
            <a:spLocks noChangeArrowheads="1"/>
          </p:cNvSpPr>
          <p:nvPr/>
        </p:nvSpPr>
        <p:spPr bwMode="auto">
          <a:xfrm>
            <a:off x="2150980" y="2514601"/>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0245" name="Rectangle 5"/>
          <p:cNvSpPr>
            <a:spLocks noChangeArrowheads="1"/>
          </p:cNvSpPr>
          <p:nvPr/>
        </p:nvSpPr>
        <p:spPr bwMode="auto">
          <a:xfrm>
            <a:off x="1165763" y="3336925"/>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a</a:t>
            </a:r>
          </a:p>
        </p:txBody>
      </p:sp>
      <p:sp>
        <p:nvSpPr>
          <p:cNvPr id="1290246" name="Rectangle 6"/>
          <p:cNvSpPr>
            <a:spLocks noChangeArrowheads="1"/>
          </p:cNvSpPr>
          <p:nvPr/>
        </p:nvSpPr>
        <p:spPr bwMode="auto">
          <a:xfrm>
            <a:off x="538523" y="4160839"/>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b</a:t>
            </a:r>
          </a:p>
        </p:txBody>
      </p:sp>
      <p:sp>
        <p:nvSpPr>
          <p:cNvPr id="1290247" name="Rectangle 7"/>
          <p:cNvSpPr>
            <a:spLocks noChangeArrowheads="1"/>
          </p:cNvSpPr>
          <p:nvPr/>
        </p:nvSpPr>
        <p:spPr bwMode="auto">
          <a:xfrm>
            <a:off x="1165763" y="4160839"/>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0248" name="Rectangle 8"/>
          <p:cNvSpPr>
            <a:spLocks noChangeArrowheads="1"/>
          </p:cNvSpPr>
          <p:nvPr/>
        </p:nvSpPr>
        <p:spPr bwMode="auto">
          <a:xfrm>
            <a:off x="1883275" y="4160839"/>
            <a:ext cx="35953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a</a:t>
            </a:r>
          </a:p>
        </p:txBody>
      </p:sp>
      <p:sp>
        <p:nvSpPr>
          <p:cNvPr id="1290249" name="Rectangle 9"/>
          <p:cNvSpPr>
            <a:spLocks noChangeArrowheads="1"/>
          </p:cNvSpPr>
          <p:nvPr/>
        </p:nvSpPr>
        <p:spPr bwMode="auto">
          <a:xfrm>
            <a:off x="2510515" y="4160839"/>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0250" name="Rectangle 10"/>
          <p:cNvSpPr>
            <a:spLocks noChangeArrowheads="1"/>
          </p:cNvSpPr>
          <p:nvPr/>
        </p:nvSpPr>
        <p:spPr bwMode="auto">
          <a:xfrm>
            <a:off x="3228026" y="4160839"/>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l-GR" sz="2400" b="1" i="1">
                <a:solidFill>
                  <a:schemeClr val="accent1"/>
                </a:solidFill>
                <a:cs typeface="+mn-cs"/>
              </a:rPr>
              <a:t>ε</a:t>
            </a:r>
            <a:endParaRPr lang="en-US" sz="2400" b="1" i="1">
              <a:solidFill>
                <a:schemeClr val="accent1"/>
              </a:solidFill>
              <a:cs typeface="+mn-cs"/>
            </a:endParaRPr>
          </a:p>
        </p:txBody>
      </p:sp>
      <p:sp>
        <p:nvSpPr>
          <p:cNvPr id="1290251" name="Rectangle 11"/>
          <p:cNvSpPr>
            <a:spLocks noChangeArrowheads="1"/>
          </p:cNvSpPr>
          <p:nvPr/>
        </p:nvSpPr>
        <p:spPr bwMode="auto">
          <a:xfrm>
            <a:off x="1883275" y="3336925"/>
            <a:ext cx="35953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0252" name="Rectangle 12"/>
          <p:cNvSpPr>
            <a:spLocks noChangeArrowheads="1"/>
          </p:cNvSpPr>
          <p:nvPr/>
        </p:nvSpPr>
        <p:spPr bwMode="auto">
          <a:xfrm>
            <a:off x="2510515" y="3336925"/>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b</a:t>
            </a:r>
          </a:p>
        </p:txBody>
      </p:sp>
      <p:sp>
        <p:nvSpPr>
          <p:cNvPr id="1290253" name="Rectangle 13"/>
          <p:cNvSpPr>
            <a:spLocks noChangeArrowheads="1"/>
          </p:cNvSpPr>
          <p:nvPr/>
        </p:nvSpPr>
        <p:spPr bwMode="auto">
          <a:xfrm>
            <a:off x="3228026" y="3336925"/>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0254" name="Rectangle 14"/>
          <p:cNvSpPr>
            <a:spLocks noChangeArrowheads="1"/>
          </p:cNvSpPr>
          <p:nvPr/>
        </p:nvSpPr>
        <p:spPr bwMode="auto">
          <a:xfrm>
            <a:off x="1154865" y="4983164"/>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l-GR" sz="2400" b="1" i="1" dirty="0">
                <a:solidFill>
                  <a:schemeClr val="accent1"/>
                </a:solidFill>
                <a:cs typeface="+mn-cs"/>
              </a:rPr>
              <a:t>ε</a:t>
            </a:r>
            <a:endParaRPr lang="en-US" sz="2400" b="1" i="1" dirty="0">
              <a:solidFill>
                <a:schemeClr val="accent1"/>
              </a:solidFill>
              <a:cs typeface="+mn-cs"/>
            </a:endParaRPr>
          </a:p>
        </p:txBody>
      </p:sp>
      <p:sp>
        <p:nvSpPr>
          <p:cNvPr id="1290255" name="Rectangle 15"/>
          <p:cNvSpPr>
            <a:spLocks noChangeArrowheads="1"/>
          </p:cNvSpPr>
          <p:nvPr/>
        </p:nvSpPr>
        <p:spPr bwMode="auto">
          <a:xfrm>
            <a:off x="2510515" y="4983164"/>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l-GR" sz="2400" b="1" i="1">
                <a:solidFill>
                  <a:schemeClr val="accent1"/>
                </a:solidFill>
                <a:cs typeface="+mn-cs"/>
              </a:rPr>
              <a:t>ε</a:t>
            </a:r>
            <a:endParaRPr lang="en-US" sz="2400" b="1" i="1">
              <a:solidFill>
                <a:schemeClr val="accent1"/>
              </a:solidFill>
              <a:cs typeface="+mn-cs"/>
            </a:endParaRPr>
          </a:p>
        </p:txBody>
      </p:sp>
      <p:sp>
        <p:nvSpPr>
          <p:cNvPr id="1290256" name="Text Box 16"/>
          <p:cNvSpPr txBox="1">
            <a:spLocks noChangeArrowheads="1"/>
          </p:cNvSpPr>
          <p:nvPr/>
        </p:nvSpPr>
        <p:spPr bwMode="auto">
          <a:xfrm>
            <a:off x="536968" y="5805488"/>
            <a:ext cx="546927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2400" b="1" dirty="0">
                <a:solidFill>
                  <a:schemeClr val="accent1"/>
                </a:solidFill>
                <a:cs typeface="+mn-cs"/>
              </a:rPr>
              <a:t>(</a:t>
            </a:r>
            <a:r>
              <a:rPr lang="en-US" sz="2400" b="1" i="1" dirty="0" err="1">
                <a:solidFill>
                  <a:schemeClr val="accent1"/>
                </a:solidFill>
                <a:cs typeface="+mn-cs"/>
              </a:rPr>
              <a:t>ab</a:t>
            </a:r>
            <a:r>
              <a:rPr lang="en-US" sz="2400" b="1" dirty="0">
                <a:solidFill>
                  <a:schemeClr val="accent1"/>
                </a:solidFill>
                <a:cs typeface="+mn-cs"/>
              </a:rPr>
              <a:t>)</a:t>
            </a:r>
            <a:r>
              <a:rPr lang="en-US" sz="2400" b="1" i="1" baseline="30000" dirty="0">
                <a:solidFill>
                  <a:schemeClr val="accent1"/>
                </a:solidFill>
                <a:cs typeface="+mn-cs"/>
              </a:rPr>
              <a:t>n</a:t>
            </a:r>
            <a:r>
              <a:rPr lang="en-US" sz="2400" dirty="0">
                <a:cs typeface="+mn-cs"/>
              </a:rPr>
              <a:t> has</a:t>
            </a:r>
            <a:r>
              <a:rPr lang="en-US" sz="2400" b="1" dirty="0">
                <a:cs typeface="+mn-cs"/>
              </a:rPr>
              <a:t>                   </a:t>
            </a:r>
            <a:r>
              <a:rPr lang="en-US" sz="2400" b="1" dirty="0" smtClean="0">
                <a:cs typeface="+mn-cs"/>
              </a:rPr>
              <a:t>     </a:t>
            </a:r>
            <a:r>
              <a:rPr lang="en-US" sz="2400" dirty="0" smtClean="0">
                <a:cs typeface="+mn-cs"/>
              </a:rPr>
              <a:t>parse </a:t>
            </a:r>
            <a:r>
              <a:rPr lang="en-US" sz="2400" dirty="0">
                <a:cs typeface="+mn-cs"/>
              </a:rPr>
              <a:t>trees</a:t>
            </a:r>
          </a:p>
        </p:txBody>
      </p:sp>
      <p:graphicFrame>
        <p:nvGraphicFramePr>
          <p:cNvPr id="32784" name="Object 17"/>
          <p:cNvGraphicFramePr>
            <a:graphicFrameLocks noChangeAspect="1"/>
          </p:cNvGraphicFramePr>
          <p:nvPr>
            <p:extLst>
              <p:ext uri="{D42A27DB-BD31-4B8C-83A1-F6EECF244321}">
                <p14:modId xmlns:p14="http://schemas.microsoft.com/office/powerpoint/2010/main" val="450797501"/>
              </p:ext>
            </p:extLst>
          </p:nvPr>
        </p:nvGraphicFramePr>
        <p:xfrm>
          <a:off x="1908492" y="5613400"/>
          <a:ext cx="1263817" cy="909638"/>
        </p:xfrm>
        <a:graphic>
          <a:graphicData uri="http://schemas.openxmlformats.org/presentationml/2006/ole">
            <mc:AlternateContent xmlns:mc="http://schemas.openxmlformats.org/markup-compatibility/2006">
              <mc:Choice xmlns:v="urn:schemas-microsoft-com:vml" Requires="v">
                <p:oleObj spid="_x0000_s29896" name="Equation" r:id="rId4" imgW="647700" imgH="457200" progId="Equation.3">
                  <p:embed/>
                </p:oleObj>
              </mc:Choice>
              <mc:Fallback>
                <p:oleObj name="Equation" r:id="rId4" imgW="6477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492" y="5613400"/>
                        <a:ext cx="1263817" cy="909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90258" name="Line 18"/>
          <p:cNvSpPr>
            <a:spLocks noChangeShapeType="1"/>
          </p:cNvSpPr>
          <p:nvPr/>
        </p:nvSpPr>
        <p:spPr bwMode="auto">
          <a:xfrm flipH="1">
            <a:off x="1614014" y="2879725"/>
            <a:ext cx="536966"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59" name="Line 19"/>
          <p:cNvSpPr>
            <a:spLocks noChangeShapeType="1"/>
          </p:cNvSpPr>
          <p:nvPr/>
        </p:nvSpPr>
        <p:spPr bwMode="auto">
          <a:xfrm flipH="1">
            <a:off x="2150980" y="2879725"/>
            <a:ext cx="180545"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60" name="Line 20"/>
          <p:cNvSpPr>
            <a:spLocks noChangeShapeType="1"/>
          </p:cNvSpPr>
          <p:nvPr/>
        </p:nvSpPr>
        <p:spPr bwMode="auto">
          <a:xfrm>
            <a:off x="2420243" y="2879725"/>
            <a:ext cx="269261"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61" name="Line 21"/>
          <p:cNvSpPr>
            <a:spLocks noChangeShapeType="1"/>
          </p:cNvSpPr>
          <p:nvPr/>
        </p:nvSpPr>
        <p:spPr bwMode="auto">
          <a:xfrm>
            <a:off x="2599230" y="2879725"/>
            <a:ext cx="628796"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62" name="Line 22"/>
          <p:cNvSpPr>
            <a:spLocks noChangeShapeType="1"/>
          </p:cNvSpPr>
          <p:nvPr/>
        </p:nvSpPr>
        <p:spPr bwMode="auto">
          <a:xfrm flipH="1">
            <a:off x="986774" y="3702050"/>
            <a:ext cx="896501" cy="4587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63" name="Line 23"/>
          <p:cNvSpPr>
            <a:spLocks noChangeShapeType="1"/>
          </p:cNvSpPr>
          <p:nvPr/>
        </p:nvSpPr>
        <p:spPr bwMode="auto">
          <a:xfrm>
            <a:off x="2242810" y="3702050"/>
            <a:ext cx="356421" cy="4587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64" name="Line 24"/>
          <p:cNvSpPr>
            <a:spLocks noChangeShapeType="1"/>
          </p:cNvSpPr>
          <p:nvPr/>
        </p:nvSpPr>
        <p:spPr bwMode="auto">
          <a:xfrm flipH="1">
            <a:off x="1435024" y="3702050"/>
            <a:ext cx="536967" cy="4587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65" name="Line 25"/>
          <p:cNvSpPr>
            <a:spLocks noChangeShapeType="1"/>
          </p:cNvSpPr>
          <p:nvPr/>
        </p:nvSpPr>
        <p:spPr bwMode="auto">
          <a:xfrm>
            <a:off x="2062264" y="3702050"/>
            <a:ext cx="0" cy="4587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66" name="Line 26"/>
          <p:cNvSpPr>
            <a:spLocks noChangeShapeType="1"/>
          </p:cNvSpPr>
          <p:nvPr/>
        </p:nvSpPr>
        <p:spPr bwMode="auto">
          <a:xfrm>
            <a:off x="3400482" y="3702050"/>
            <a:ext cx="0" cy="4587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67" name="Line 27"/>
          <p:cNvSpPr>
            <a:spLocks noChangeShapeType="1"/>
          </p:cNvSpPr>
          <p:nvPr/>
        </p:nvSpPr>
        <p:spPr bwMode="auto">
          <a:xfrm>
            <a:off x="1328877" y="4525963"/>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68" name="Line 28"/>
          <p:cNvSpPr>
            <a:spLocks noChangeShapeType="1"/>
          </p:cNvSpPr>
          <p:nvPr/>
        </p:nvSpPr>
        <p:spPr bwMode="auto">
          <a:xfrm>
            <a:off x="2684526" y="4525963"/>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32796" name="Group 29"/>
          <p:cNvGrpSpPr>
            <a:grpSpLocks/>
          </p:cNvGrpSpPr>
          <p:nvPr/>
        </p:nvGrpSpPr>
        <p:grpSpPr bwMode="auto">
          <a:xfrm>
            <a:off x="4460097" y="2514600"/>
            <a:ext cx="4034255" cy="2833688"/>
            <a:chOff x="2937" y="1584"/>
            <a:chExt cx="2592" cy="1785"/>
          </a:xfrm>
        </p:grpSpPr>
        <p:sp>
          <p:nvSpPr>
            <p:cNvPr id="1290270" name="Rectangle 30"/>
            <p:cNvSpPr>
              <a:spLocks noChangeArrowheads="1"/>
            </p:cNvSpPr>
            <p:nvPr/>
          </p:nvSpPr>
          <p:spPr bwMode="auto">
            <a:xfrm>
              <a:off x="3686" y="1584"/>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0271" name="Rectangle 31"/>
            <p:cNvSpPr>
              <a:spLocks noChangeArrowheads="1"/>
            </p:cNvSpPr>
            <p:nvPr/>
          </p:nvSpPr>
          <p:spPr bwMode="auto">
            <a:xfrm>
              <a:off x="5241" y="2621"/>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0272" name="Rectangle 32"/>
            <p:cNvSpPr>
              <a:spLocks noChangeArrowheads="1"/>
            </p:cNvSpPr>
            <p:nvPr/>
          </p:nvSpPr>
          <p:spPr bwMode="auto">
            <a:xfrm>
              <a:off x="4781" y="2621"/>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b</a:t>
              </a:r>
            </a:p>
          </p:txBody>
        </p:sp>
        <p:sp>
          <p:nvSpPr>
            <p:cNvPr id="1290273" name="Rectangle 33"/>
            <p:cNvSpPr>
              <a:spLocks noChangeArrowheads="1"/>
            </p:cNvSpPr>
            <p:nvPr/>
          </p:nvSpPr>
          <p:spPr bwMode="auto">
            <a:xfrm>
              <a:off x="4322" y="2621"/>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dirty="0">
                  <a:solidFill>
                    <a:schemeClr val="accent1"/>
                  </a:solidFill>
                  <a:cs typeface="+mn-cs"/>
                </a:rPr>
                <a:t>S</a:t>
              </a:r>
            </a:p>
          </p:txBody>
        </p:sp>
        <p:sp>
          <p:nvSpPr>
            <p:cNvPr id="1290274" name="Rectangle 34"/>
            <p:cNvSpPr>
              <a:spLocks noChangeArrowheads="1"/>
            </p:cNvSpPr>
            <p:nvPr/>
          </p:nvSpPr>
          <p:spPr bwMode="auto">
            <a:xfrm>
              <a:off x="3860" y="2621"/>
              <a:ext cx="287"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a</a:t>
              </a:r>
            </a:p>
          </p:txBody>
        </p:sp>
        <p:sp>
          <p:nvSpPr>
            <p:cNvPr id="1290275" name="Rectangle 35"/>
            <p:cNvSpPr>
              <a:spLocks noChangeArrowheads="1"/>
            </p:cNvSpPr>
            <p:nvPr/>
          </p:nvSpPr>
          <p:spPr bwMode="auto">
            <a:xfrm>
              <a:off x="3341" y="2621"/>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l-GR" sz="2400" b="1" i="1">
                  <a:solidFill>
                    <a:schemeClr val="accent1"/>
                  </a:solidFill>
                  <a:cs typeface="+mn-cs"/>
                </a:rPr>
                <a:t>ε</a:t>
              </a:r>
              <a:endParaRPr lang="en-US" sz="2400" b="1" i="1">
                <a:solidFill>
                  <a:schemeClr val="accent1"/>
                </a:solidFill>
                <a:cs typeface="+mn-cs"/>
              </a:endParaRPr>
            </a:p>
          </p:txBody>
        </p:sp>
        <p:sp>
          <p:nvSpPr>
            <p:cNvPr id="1290276" name="Rectangle 36"/>
            <p:cNvSpPr>
              <a:spLocks noChangeArrowheads="1"/>
            </p:cNvSpPr>
            <p:nvPr/>
          </p:nvSpPr>
          <p:spPr bwMode="auto">
            <a:xfrm>
              <a:off x="2937" y="2102"/>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a</a:t>
              </a:r>
            </a:p>
          </p:txBody>
        </p:sp>
        <p:sp>
          <p:nvSpPr>
            <p:cNvPr id="1290277" name="Rectangle 37"/>
            <p:cNvSpPr>
              <a:spLocks noChangeArrowheads="1"/>
            </p:cNvSpPr>
            <p:nvPr/>
          </p:nvSpPr>
          <p:spPr bwMode="auto">
            <a:xfrm>
              <a:off x="3341" y="2102"/>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0278" name="Rectangle 38"/>
            <p:cNvSpPr>
              <a:spLocks noChangeArrowheads="1"/>
            </p:cNvSpPr>
            <p:nvPr/>
          </p:nvSpPr>
          <p:spPr bwMode="auto">
            <a:xfrm>
              <a:off x="3859" y="2102"/>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b</a:t>
              </a:r>
            </a:p>
          </p:txBody>
        </p:sp>
        <p:sp>
          <p:nvSpPr>
            <p:cNvPr id="1290279" name="Rectangle 39"/>
            <p:cNvSpPr>
              <a:spLocks noChangeArrowheads="1"/>
            </p:cNvSpPr>
            <p:nvPr/>
          </p:nvSpPr>
          <p:spPr bwMode="auto">
            <a:xfrm>
              <a:off x="4320" y="2102"/>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0280" name="Rectangle 40"/>
            <p:cNvSpPr>
              <a:spLocks noChangeArrowheads="1"/>
            </p:cNvSpPr>
            <p:nvPr/>
          </p:nvSpPr>
          <p:spPr bwMode="auto">
            <a:xfrm>
              <a:off x="4322" y="3139"/>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l-GR" sz="2400" b="1" i="1" dirty="0">
                  <a:solidFill>
                    <a:schemeClr val="accent1"/>
                  </a:solidFill>
                  <a:cs typeface="+mn-cs"/>
                </a:rPr>
                <a:t>ε</a:t>
              </a:r>
              <a:endParaRPr lang="en-US" sz="2400" b="1" i="1" dirty="0">
                <a:solidFill>
                  <a:schemeClr val="accent1"/>
                </a:solidFill>
                <a:cs typeface="+mn-cs"/>
              </a:endParaRPr>
            </a:p>
          </p:txBody>
        </p:sp>
        <p:sp>
          <p:nvSpPr>
            <p:cNvPr id="1290281" name="Rectangle 41"/>
            <p:cNvSpPr>
              <a:spLocks noChangeArrowheads="1"/>
            </p:cNvSpPr>
            <p:nvPr/>
          </p:nvSpPr>
          <p:spPr bwMode="auto">
            <a:xfrm>
              <a:off x="5241" y="3139"/>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l-GR" sz="2400" b="1" i="1">
                  <a:solidFill>
                    <a:schemeClr val="accent1"/>
                  </a:solidFill>
                  <a:cs typeface="+mn-cs"/>
                </a:rPr>
                <a:t>ε</a:t>
              </a:r>
              <a:endParaRPr lang="en-US" sz="2400" b="1" i="1">
                <a:solidFill>
                  <a:schemeClr val="accent1"/>
                </a:solidFill>
                <a:cs typeface="+mn-cs"/>
              </a:endParaRPr>
            </a:p>
          </p:txBody>
        </p:sp>
        <p:sp>
          <p:nvSpPr>
            <p:cNvPr id="1290282" name="Line 42"/>
            <p:cNvSpPr>
              <a:spLocks noChangeShapeType="1"/>
            </p:cNvSpPr>
            <p:nvPr/>
          </p:nvSpPr>
          <p:spPr bwMode="auto">
            <a:xfrm flipH="1">
              <a:off x="3225" y="1814"/>
              <a:ext cx="461"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83" name="Line 43"/>
            <p:cNvSpPr>
              <a:spLocks noChangeShapeType="1"/>
            </p:cNvSpPr>
            <p:nvPr/>
          </p:nvSpPr>
          <p:spPr bwMode="auto">
            <a:xfrm>
              <a:off x="3974" y="1814"/>
              <a:ext cx="346"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84" name="Line 44"/>
            <p:cNvSpPr>
              <a:spLocks noChangeShapeType="1"/>
            </p:cNvSpPr>
            <p:nvPr/>
          </p:nvSpPr>
          <p:spPr bwMode="auto">
            <a:xfrm flipH="1">
              <a:off x="3513" y="1814"/>
              <a:ext cx="288"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85" name="Line 45"/>
            <p:cNvSpPr>
              <a:spLocks noChangeShapeType="1"/>
            </p:cNvSpPr>
            <p:nvPr/>
          </p:nvSpPr>
          <p:spPr bwMode="auto">
            <a:xfrm>
              <a:off x="3859" y="1814"/>
              <a:ext cx="115"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86" name="Line 46"/>
            <p:cNvSpPr>
              <a:spLocks noChangeShapeType="1"/>
            </p:cNvSpPr>
            <p:nvPr/>
          </p:nvSpPr>
          <p:spPr bwMode="auto">
            <a:xfrm>
              <a:off x="3453" y="2332"/>
              <a:ext cx="0" cy="2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87" name="Line 47"/>
            <p:cNvSpPr>
              <a:spLocks noChangeShapeType="1"/>
            </p:cNvSpPr>
            <p:nvPr/>
          </p:nvSpPr>
          <p:spPr bwMode="auto">
            <a:xfrm flipH="1">
              <a:off x="4032" y="2332"/>
              <a:ext cx="288" cy="2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88" name="Line 48"/>
            <p:cNvSpPr>
              <a:spLocks noChangeShapeType="1"/>
            </p:cNvSpPr>
            <p:nvPr/>
          </p:nvSpPr>
          <p:spPr bwMode="auto">
            <a:xfrm>
              <a:off x="4435" y="2332"/>
              <a:ext cx="0" cy="2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89" name="Line 49"/>
            <p:cNvSpPr>
              <a:spLocks noChangeShapeType="1"/>
            </p:cNvSpPr>
            <p:nvPr/>
          </p:nvSpPr>
          <p:spPr bwMode="auto">
            <a:xfrm>
              <a:off x="4666" y="2332"/>
              <a:ext cx="633" cy="2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90" name="Line 50"/>
            <p:cNvSpPr>
              <a:spLocks noChangeShapeType="1"/>
            </p:cNvSpPr>
            <p:nvPr/>
          </p:nvSpPr>
          <p:spPr bwMode="auto">
            <a:xfrm>
              <a:off x="4550" y="2332"/>
              <a:ext cx="346" cy="2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91" name="Line 51"/>
            <p:cNvSpPr>
              <a:spLocks noChangeShapeType="1"/>
            </p:cNvSpPr>
            <p:nvPr/>
          </p:nvSpPr>
          <p:spPr bwMode="auto">
            <a:xfrm>
              <a:off x="4425" y="2851"/>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92" name="Line 52"/>
            <p:cNvSpPr>
              <a:spLocks noChangeShapeType="1"/>
            </p:cNvSpPr>
            <p:nvPr/>
          </p:nvSpPr>
          <p:spPr bwMode="auto">
            <a:xfrm>
              <a:off x="5354" y="2851"/>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2290" name="Rectangle 2"/>
          <p:cNvSpPr>
            <a:spLocks noGrp="1" noChangeArrowheads="1"/>
          </p:cNvSpPr>
          <p:nvPr>
            <p:ph type="title"/>
          </p:nvPr>
        </p:nvSpPr>
        <p:spPr>
          <a:xfrm>
            <a:off x="0" y="73025"/>
            <a:ext cx="9144000" cy="838200"/>
          </a:xfrm>
        </p:spPr>
        <p:txBody>
          <a:bodyPr>
            <a:normAutofit/>
          </a:bodyPr>
          <a:lstStyle/>
          <a:p>
            <a:pPr>
              <a:defRPr/>
            </a:pPr>
            <a:r>
              <a:rPr lang="en-US" sz="3600" b="1" dirty="0" smtClean="0">
                <a:solidFill>
                  <a:srgbClr val="0000FF"/>
                </a:solidFill>
                <a:cs typeface="+mj-cs"/>
              </a:rPr>
              <a:t>Natural Languages are Inherently Ambiguous</a:t>
            </a:r>
          </a:p>
        </p:txBody>
      </p:sp>
      <p:sp>
        <p:nvSpPr>
          <p:cNvPr id="1292291" name="Rectangle 3"/>
          <p:cNvSpPr>
            <a:spLocks noGrp="1" noChangeArrowheads="1"/>
          </p:cNvSpPr>
          <p:nvPr>
            <p:ph type="body" idx="1"/>
          </p:nvPr>
        </p:nvSpPr>
        <p:spPr>
          <a:xfrm>
            <a:off x="192997" y="919163"/>
            <a:ext cx="8772014" cy="5345112"/>
          </a:xfrm>
        </p:spPr>
        <p:txBody>
          <a:bodyPr>
            <a:normAutofit lnSpcReduction="10000"/>
          </a:bodyPr>
          <a:lstStyle/>
          <a:p>
            <a:pPr marL="342900" indent="-342900">
              <a:spcBef>
                <a:spcPct val="60000"/>
              </a:spcBef>
              <a:buFontTx/>
              <a:buNone/>
              <a:defRPr/>
            </a:pPr>
            <a:endParaRPr lang="en-US" sz="2400" b="1" smtClean="0">
              <a:cs typeface="+mn-cs"/>
            </a:endParaRPr>
          </a:p>
          <a:p>
            <a:pPr marL="342900" indent="-342900">
              <a:spcBef>
                <a:spcPct val="0"/>
              </a:spcBef>
              <a:buFontTx/>
              <a:buNone/>
              <a:defRPr/>
            </a:pPr>
            <a:r>
              <a:rPr lang="en-US" sz="2400" b="1" i="1" smtClean="0">
                <a:cs typeface="+mn-cs"/>
              </a:rPr>
              <a:t>I made her duck.</a:t>
            </a:r>
          </a:p>
          <a:p>
            <a:pPr marL="841375" lvl="2" indent="-266700" algn="r">
              <a:spcBef>
                <a:spcPct val="0"/>
              </a:spcBef>
              <a:buFontTx/>
              <a:buNone/>
              <a:defRPr/>
            </a:pPr>
            <a:r>
              <a:rPr lang="en-US" b="1" smtClean="0">
                <a:solidFill>
                  <a:schemeClr val="accent1"/>
                </a:solidFill>
              </a:rPr>
              <a:t>[5 meanings: D. Jurafsky and J. Martin, 2000]</a:t>
            </a:r>
            <a:endParaRPr lang="en-US" b="1" smtClean="0"/>
          </a:p>
          <a:p>
            <a:pPr marL="342900" indent="-342900">
              <a:spcBef>
                <a:spcPct val="60000"/>
              </a:spcBef>
              <a:buFontTx/>
              <a:buNone/>
              <a:defRPr/>
            </a:pPr>
            <a:endParaRPr lang="en-US" sz="2400" b="1" smtClean="0">
              <a:cs typeface="+mn-cs"/>
            </a:endParaRPr>
          </a:p>
          <a:p>
            <a:pPr marL="342900" indent="-342900">
              <a:spcBef>
                <a:spcPct val="60000"/>
              </a:spcBef>
              <a:buFontTx/>
              <a:buNone/>
              <a:defRPr/>
            </a:pPr>
            <a:r>
              <a:rPr lang="en-US" sz="2400" b="1" i="1" smtClean="0">
                <a:cs typeface="+mn-cs"/>
              </a:rPr>
              <a:t>One morning I shot an elephant in my pajamas. How he got into my pajamas I don</a:t>
            </a:r>
            <a:r>
              <a:rPr lang="ja-JP" altLang="en-US" sz="2400" b="1" i="1" smtClean="0">
                <a:latin typeface="Arial"/>
                <a:cs typeface="+mn-cs"/>
              </a:rPr>
              <a:t>’</a:t>
            </a:r>
            <a:r>
              <a:rPr lang="en-US" sz="2400" b="1" i="1" smtClean="0">
                <a:cs typeface="+mn-cs"/>
              </a:rPr>
              <a:t>t know.</a:t>
            </a:r>
          </a:p>
          <a:p>
            <a:pPr marL="841375" lvl="2" indent="-266700" algn="r">
              <a:spcBef>
                <a:spcPct val="60000"/>
              </a:spcBef>
              <a:buFontTx/>
              <a:buNone/>
              <a:defRPr/>
            </a:pPr>
            <a:r>
              <a:rPr lang="en-US" b="1" smtClean="0">
                <a:solidFill>
                  <a:schemeClr val="accent1"/>
                </a:solidFill>
                <a:cs typeface="Arial" charset="0"/>
              </a:rPr>
              <a:t>[Groucho Marx, </a:t>
            </a:r>
            <a:r>
              <a:rPr lang="en-US" b="1" i="1" smtClean="0">
                <a:solidFill>
                  <a:schemeClr val="accent1"/>
                </a:solidFill>
                <a:cs typeface="Arial" charset="0"/>
              </a:rPr>
              <a:t>Animal Crackers</a:t>
            </a:r>
            <a:r>
              <a:rPr lang="en-US" b="1" smtClean="0">
                <a:solidFill>
                  <a:schemeClr val="accent1"/>
                </a:solidFill>
                <a:cs typeface="Arial" charset="0"/>
              </a:rPr>
              <a:t>, 1930]</a:t>
            </a:r>
            <a:endParaRPr lang="en-US" b="1" smtClean="0">
              <a:solidFill>
                <a:schemeClr val="accent1"/>
              </a:solidFill>
            </a:endParaRPr>
          </a:p>
          <a:p>
            <a:pPr marL="342900" indent="-342900">
              <a:spcBef>
                <a:spcPct val="60000"/>
              </a:spcBef>
              <a:buFontTx/>
              <a:buNone/>
              <a:defRPr/>
            </a:pPr>
            <a:endParaRPr lang="en-US" sz="2400" b="1" smtClean="0">
              <a:cs typeface="+mn-cs"/>
            </a:endParaRPr>
          </a:p>
          <a:p>
            <a:pPr marL="342900" indent="-342900">
              <a:spcBef>
                <a:spcPct val="60000"/>
              </a:spcBef>
              <a:buFontTx/>
              <a:buNone/>
              <a:defRPr/>
            </a:pPr>
            <a:r>
              <a:rPr lang="en-US" sz="2400" b="1" i="1" smtClean="0">
                <a:cs typeface="+mn-cs"/>
              </a:rPr>
              <a:t>List the sales of the products produced in 1973 with the products produced in 1972.</a:t>
            </a:r>
          </a:p>
          <a:p>
            <a:pPr marL="841375" lvl="2" indent="-266700" algn="r">
              <a:spcBef>
                <a:spcPct val="60000"/>
              </a:spcBef>
              <a:buFontTx/>
              <a:buNone/>
              <a:defRPr/>
            </a:pPr>
            <a:r>
              <a:rPr lang="en-US" b="1" smtClean="0">
                <a:solidFill>
                  <a:schemeClr val="accent1"/>
                </a:solidFill>
              </a:rPr>
              <a:t>[455 parses: W. Martin, K. Church, R. Patil, 1987]</a:t>
            </a:r>
          </a:p>
          <a:p>
            <a:pPr marL="342900" indent="-342900">
              <a:spcBef>
                <a:spcPct val="60000"/>
              </a:spcBef>
              <a:buFontTx/>
              <a:buNone/>
              <a:defRPr/>
            </a:pPr>
            <a:endParaRPr lang="en-US" sz="2400" b="1" smtClean="0">
              <a:solidFill>
                <a:schemeClr val="accent1"/>
              </a:solidFill>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Rectangle 2"/>
          <p:cNvSpPr>
            <a:spLocks noGrp="1" noChangeArrowheads="1"/>
          </p:cNvSpPr>
          <p:nvPr>
            <p:ph type="title"/>
          </p:nvPr>
        </p:nvSpPr>
        <p:spPr>
          <a:xfrm>
            <a:off x="0" y="73025"/>
            <a:ext cx="9144000" cy="838200"/>
          </a:xfrm>
        </p:spPr>
        <p:txBody>
          <a:bodyPr>
            <a:noAutofit/>
          </a:bodyPr>
          <a:lstStyle/>
          <a:p>
            <a:pPr>
              <a:defRPr/>
            </a:pPr>
            <a:r>
              <a:rPr lang="en-US" sz="3600" b="1" dirty="0" smtClean="0">
                <a:solidFill>
                  <a:srgbClr val="0000FF"/>
                </a:solidFill>
                <a:cs typeface="+mj-cs"/>
              </a:rPr>
              <a:t>Programming Languages are not</a:t>
            </a:r>
            <a:br>
              <a:rPr lang="en-US" sz="3600" b="1" dirty="0" smtClean="0">
                <a:solidFill>
                  <a:srgbClr val="0000FF"/>
                </a:solidFill>
                <a:cs typeface="+mj-cs"/>
              </a:rPr>
            </a:br>
            <a:r>
              <a:rPr lang="en-US" sz="3600" b="1" dirty="0" smtClean="0">
                <a:solidFill>
                  <a:srgbClr val="0000FF"/>
                </a:solidFill>
                <a:cs typeface="+mj-cs"/>
              </a:rPr>
              <a:t>Inherently Ambiguous</a:t>
            </a:r>
          </a:p>
        </p:txBody>
      </p:sp>
      <p:sp>
        <p:nvSpPr>
          <p:cNvPr id="1291267" name="Rectangle 3"/>
          <p:cNvSpPr>
            <a:spLocks noGrp="1" noChangeArrowheads="1"/>
          </p:cNvSpPr>
          <p:nvPr>
            <p:ph type="body" idx="1"/>
          </p:nvPr>
        </p:nvSpPr>
        <p:spPr/>
        <p:txBody>
          <a:bodyPr/>
          <a:lstStyle/>
          <a:p>
            <a:pPr>
              <a:buFontTx/>
              <a:buNone/>
              <a:defRPr/>
            </a:pPr>
            <a:r>
              <a:rPr lang="en-US" sz="2400" b="1" smtClean="0">
                <a:cs typeface="+mn-cs"/>
              </a:rPr>
              <a:t>This grammar </a:t>
            </a:r>
            <a:r>
              <a:rPr lang="en-US" sz="2400" b="1" i="1" smtClean="0">
                <a:cs typeface="+mn-cs"/>
              </a:rPr>
              <a:t>G </a:t>
            </a:r>
            <a:r>
              <a:rPr lang="en-US" sz="2400" b="1" smtClean="0">
                <a:cs typeface="+mn-cs"/>
              </a:rPr>
              <a:t>generates the same language</a:t>
            </a:r>
          </a:p>
          <a:p>
            <a:pPr>
              <a:buFontTx/>
              <a:buNone/>
              <a:defRPr/>
            </a:pPr>
            <a:endParaRPr lang="en-US" sz="2800" b="1" smtClean="0">
              <a:cs typeface="+mn-cs"/>
            </a:endParaRPr>
          </a:p>
          <a:p>
            <a:pPr lvl="2">
              <a:buFontTx/>
              <a:buNone/>
              <a:defRPr/>
            </a:pPr>
            <a:r>
              <a:rPr lang="en-US" sz="2400" b="1" i="1" smtClean="0">
                <a:solidFill>
                  <a:schemeClr val="accent1"/>
                </a:solidFill>
              </a:rPr>
              <a:t>S</a:t>
            </a:r>
            <a:r>
              <a:rPr lang="en-US" sz="2400" b="1" smtClean="0">
                <a:solidFill>
                  <a:schemeClr val="accent1"/>
                </a:solidFill>
              </a:rPr>
              <a:t> </a:t>
            </a:r>
            <a:r>
              <a:rPr lang="en-US" sz="2400" b="1" smtClean="0">
                <a:solidFill>
                  <a:schemeClr val="accent1"/>
                </a:solidFill>
                <a:cs typeface="Arial" charset="0"/>
              </a:rPr>
              <a:t>→ </a:t>
            </a:r>
            <a:r>
              <a:rPr lang="en-US" sz="2400" b="1" i="1" smtClean="0">
                <a:solidFill>
                  <a:schemeClr val="accent1"/>
                </a:solidFill>
                <a:cs typeface="Arial" charset="0"/>
              </a:rPr>
              <a:t>aAbS</a:t>
            </a:r>
            <a:r>
              <a:rPr lang="en-US" sz="2400" b="1" smtClean="0">
                <a:solidFill>
                  <a:schemeClr val="accent1"/>
                </a:solidFill>
                <a:cs typeface="Arial" charset="0"/>
              </a:rPr>
              <a:t> | </a:t>
            </a:r>
            <a:r>
              <a:rPr lang="en-US" sz="2400" b="1" i="1" smtClean="0">
                <a:solidFill>
                  <a:schemeClr val="accent1"/>
                </a:solidFill>
                <a:cs typeface="Arial" charset="0"/>
              </a:rPr>
              <a:t>bBaS</a:t>
            </a:r>
            <a:r>
              <a:rPr lang="en-US" sz="2400" b="1" smtClean="0">
                <a:solidFill>
                  <a:schemeClr val="accent1"/>
                </a:solidFill>
                <a:cs typeface="Arial" charset="0"/>
              </a:rPr>
              <a:t> | </a:t>
            </a:r>
            <a:r>
              <a:rPr lang="el-GR" sz="2400" b="1" i="1" smtClean="0">
                <a:solidFill>
                  <a:schemeClr val="accent1"/>
                </a:solidFill>
                <a:cs typeface="Arial" charset="0"/>
              </a:rPr>
              <a:t>ε</a:t>
            </a:r>
            <a:endParaRPr lang="en-US" sz="2400" b="1" i="1" smtClean="0">
              <a:solidFill>
                <a:schemeClr val="accent1"/>
              </a:solidFill>
              <a:cs typeface="Arial" charset="0"/>
            </a:endParaRPr>
          </a:p>
          <a:p>
            <a:pPr lvl="2">
              <a:buFontTx/>
              <a:buNone/>
              <a:defRPr/>
            </a:pPr>
            <a:r>
              <a:rPr lang="en-US" sz="2400" b="1" i="1" smtClean="0">
                <a:solidFill>
                  <a:schemeClr val="accent1"/>
                </a:solidFill>
              </a:rPr>
              <a:t>A</a:t>
            </a:r>
            <a:r>
              <a:rPr lang="en-US" sz="2400" b="1" smtClean="0">
                <a:solidFill>
                  <a:schemeClr val="accent1"/>
                </a:solidFill>
              </a:rPr>
              <a:t> </a:t>
            </a:r>
            <a:r>
              <a:rPr lang="en-US" sz="2400" b="1" smtClean="0">
                <a:solidFill>
                  <a:schemeClr val="accent1"/>
                </a:solidFill>
                <a:cs typeface="Arial" charset="0"/>
              </a:rPr>
              <a:t>→ </a:t>
            </a:r>
            <a:r>
              <a:rPr lang="en-US" sz="2400" b="1" i="1" smtClean="0">
                <a:solidFill>
                  <a:schemeClr val="accent1"/>
                </a:solidFill>
                <a:cs typeface="Arial" charset="0"/>
              </a:rPr>
              <a:t>aAbA</a:t>
            </a:r>
            <a:r>
              <a:rPr lang="en-US" sz="2400" b="1" smtClean="0">
                <a:solidFill>
                  <a:schemeClr val="accent1"/>
                </a:solidFill>
                <a:cs typeface="Arial" charset="0"/>
              </a:rPr>
              <a:t> | </a:t>
            </a:r>
            <a:r>
              <a:rPr lang="el-GR" sz="2400" b="1" i="1" smtClean="0">
                <a:solidFill>
                  <a:schemeClr val="accent1"/>
                </a:solidFill>
                <a:cs typeface="Arial" charset="0"/>
              </a:rPr>
              <a:t>ε</a:t>
            </a:r>
            <a:endParaRPr lang="en-US" sz="2400" b="1" i="1" smtClean="0">
              <a:solidFill>
                <a:schemeClr val="accent1"/>
              </a:solidFill>
              <a:cs typeface="Arial" charset="0"/>
            </a:endParaRPr>
          </a:p>
          <a:p>
            <a:pPr lvl="2">
              <a:buFontTx/>
              <a:buNone/>
              <a:defRPr/>
            </a:pPr>
            <a:r>
              <a:rPr lang="en-US" sz="2400" b="1" i="1" smtClean="0">
                <a:solidFill>
                  <a:schemeClr val="accent1"/>
                </a:solidFill>
              </a:rPr>
              <a:t>B</a:t>
            </a:r>
            <a:r>
              <a:rPr lang="en-US" sz="2400" b="1" smtClean="0">
                <a:solidFill>
                  <a:schemeClr val="accent1"/>
                </a:solidFill>
              </a:rPr>
              <a:t> </a:t>
            </a:r>
            <a:r>
              <a:rPr lang="en-US" sz="2400" b="1" smtClean="0">
                <a:solidFill>
                  <a:schemeClr val="accent1"/>
                </a:solidFill>
                <a:cs typeface="Arial" charset="0"/>
              </a:rPr>
              <a:t>→ </a:t>
            </a:r>
            <a:r>
              <a:rPr lang="en-US" sz="2400" b="1" i="1" smtClean="0">
                <a:solidFill>
                  <a:schemeClr val="accent1"/>
                </a:solidFill>
                <a:cs typeface="Arial" charset="0"/>
              </a:rPr>
              <a:t>bBaB</a:t>
            </a:r>
            <a:r>
              <a:rPr lang="en-US" sz="2400" b="1" smtClean="0">
                <a:solidFill>
                  <a:schemeClr val="accent1"/>
                </a:solidFill>
                <a:cs typeface="Arial" charset="0"/>
              </a:rPr>
              <a:t> | </a:t>
            </a:r>
            <a:r>
              <a:rPr lang="el-GR" sz="2400" b="1" i="1" smtClean="0">
                <a:solidFill>
                  <a:schemeClr val="accent1"/>
                </a:solidFill>
                <a:cs typeface="Arial" charset="0"/>
              </a:rPr>
              <a:t>ε</a:t>
            </a:r>
            <a:endParaRPr lang="en-US" sz="2400" b="1" i="1" smtClean="0">
              <a:solidFill>
                <a:schemeClr val="accent1"/>
              </a:solidFill>
              <a:cs typeface="Arial" charset="0"/>
            </a:endParaRPr>
          </a:p>
          <a:p>
            <a:pPr>
              <a:buFontTx/>
              <a:buNone/>
              <a:defRPr/>
            </a:pPr>
            <a:endParaRPr lang="en-US" sz="2400" b="1" i="1" smtClean="0">
              <a:cs typeface="Arial" charset="0"/>
            </a:endParaRPr>
          </a:p>
          <a:p>
            <a:pPr>
              <a:spcBef>
                <a:spcPct val="0"/>
              </a:spcBef>
              <a:buFontTx/>
              <a:buNone/>
              <a:defRPr/>
            </a:pPr>
            <a:r>
              <a:rPr lang="en-US" sz="2400" b="1" i="1" smtClean="0">
                <a:solidFill>
                  <a:schemeClr val="tx2"/>
                </a:solidFill>
                <a:cs typeface="Arial" charset="0"/>
              </a:rPr>
              <a:t>G </a:t>
            </a:r>
            <a:r>
              <a:rPr lang="en-US" sz="2400" b="1" smtClean="0">
                <a:solidFill>
                  <a:schemeClr val="tx2"/>
                </a:solidFill>
                <a:cs typeface="Arial" charset="0"/>
              </a:rPr>
              <a:t>is unambiguous and has</a:t>
            </a:r>
          </a:p>
          <a:p>
            <a:pPr>
              <a:spcBef>
                <a:spcPct val="0"/>
              </a:spcBef>
              <a:buFontTx/>
              <a:buNone/>
              <a:defRPr/>
            </a:pPr>
            <a:r>
              <a:rPr lang="en-US" sz="2400" b="1" smtClean="0">
                <a:solidFill>
                  <a:schemeClr val="tx2"/>
                </a:solidFill>
                <a:cs typeface="Arial" charset="0"/>
              </a:rPr>
              <a:t>only one parse tree for</a:t>
            </a:r>
          </a:p>
          <a:p>
            <a:pPr>
              <a:spcBef>
                <a:spcPct val="0"/>
              </a:spcBef>
              <a:buFontTx/>
              <a:buNone/>
              <a:defRPr/>
            </a:pPr>
            <a:r>
              <a:rPr lang="en-US" sz="2400" b="1" smtClean="0">
                <a:solidFill>
                  <a:schemeClr val="tx2"/>
                </a:solidFill>
                <a:cs typeface="+mn-cs"/>
              </a:rPr>
              <a:t>every sentence</a:t>
            </a:r>
            <a:r>
              <a:rPr lang="en-US" sz="2400" b="1" smtClean="0">
                <a:solidFill>
                  <a:schemeClr val="tx2"/>
                </a:solidFill>
                <a:cs typeface="Arial" charset="0"/>
              </a:rPr>
              <a:t> in </a:t>
            </a:r>
            <a:r>
              <a:rPr lang="en-US" sz="2400" b="1" i="1" smtClean="0">
                <a:solidFill>
                  <a:schemeClr val="tx2"/>
                </a:solidFill>
                <a:cs typeface="Arial" charset="0"/>
              </a:rPr>
              <a:t>L</a:t>
            </a:r>
            <a:r>
              <a:rPr lang="en-US" sz="2400" b="1" smtClean="0">
                <a:solidFill>
                  <a:schemeClr val="tx2"/>
                </a:solidFill>
                <a:cs typeface="Arial" charset="0"/>
              </a:rPr>
              <a:t>(</a:t>
            </a:r>
            <a:r>
              <a:rPr lang="en-US" sz="2400" b="1" i="1" smtClean="0">
                <a:solidFill>
                  <a:schemeClr val="tx2"/>
                </a:solidFill>
                <a:cs typeface="Arial" charset="0"/>
              </a:rPr>
              <a:t>G</a:t>
            </a:r>
            <a:r>
              <a:rPr lang="en-US" sz="2400" b="1" smtClean="0">
                <a:solidFill>
                  <a:schemeClr val="tx2"/>
                </a:solidFill>
                <a:cs typeface="Arial" charset="0"/>
              </a:rPr>
              <a:t>).</a:t>
            </a:r>
          </a:p>
        </p:txBody>
      </p:sp>
      <p:sp>
        <p:nvSpPr>
          <p:cNvPr id="1291268" name="Rectangle 4"/>
          <p:cNvSpPr>
            <a:spLocks noChangeArrowheads="1"/>
          </p:cNvSpPr>
          <p:nvPr/>
        </p:nvSpPr>
        <p:spPr bwMode="auto">
          <a:xfrm>
            <a:off x="5648268" y="2649539"/>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1269" name="Rectangle 5"/>
          <p:cNvSpPr>
            <a:spLocks noChangeArrowheads="1"/>
          </p:cNvSpPr>
          <p:nvPr/>
        </p:nvSpPr>
        <p:spPr bwMode="auto">
          <a:xfrm>
            <a:off x="8068509" y="4295776"/>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1270" name="Rectangle 6"/>
          <p:cNvSpPr>
            <a:spLocks noChangeArrowheads="1"/>
          </p:cNvSpPr>
          <p:nvPr/>
        </p:nvSpPr>
        <p:spPr bwMode="auto">
          <a:xfrm>
            <a:off x="7352554" y="4295776"/>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b</a:t>
            </a:r>
          </a:p>
        </p:txBody>
      </p:sp>
      <p:sp>
        <p:nvSpPr>
          <p:cNvPr id="1291271" name="Rectangle 7"/>
          <p:cNvSpPr>
            <a:spLocks noChangeArrowheads="1"/>
          </p:cNvSpPr>
          <p:nvPr/>
        </p:nvSpPr>
        <p:spPr bwMode="auto">
          <a:xfrm>
            <a:off x="6592394" y="4295776"/>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dirty="0">
                <a:solidFill>
                  <a:schemeClr val="accent1"/>
                </a:solidFill>
                <a:cs typeface="+mn-cs"/>
              </a:rPr>
              <a:t>A</a:t>
            </a:r>
          </a:p>
        </p:txBody>
      </p:sp>
      <p:sp>
        <p:nvSpPr>
          <p:cNvPr id="1291272" name="Rectangle 8"/>
          <p:cNvSpPr>
            <a:spLocks noChangeArrowheads="1"/>
          </p:cNvSpPr>
          <p:nvPr/>
        </p:nvSpPr>
        <p:spPr bwMode="auto">
          <a:xfrm>
            <a:off x="5919086" y="4295776"/>
            <a:ext cx="446694"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a</a:t>
            </a:r>
          </a:p>
        </p:txBody>
      </p:sp>
      <p:sp>
        <p:nvSpPr>
          <p:cNvPr id="1291273" name="Rectangle 9"/>
          <p:cNvSpPr>
            <a:spLocks noChangeArrowheads="1"/>
          </p:cNvSpPr>
          <p:nvPr/>
        </p:nvSpPr>
        <p:spPr bwMode="auto">
          <a:xfrm>
            <a:off x="5111301" y="4295776"/>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l-GR" sz="2400" b="1" i="1">
                <a:solidFill>
                  <a:schemeClr val="accent1"/>
                </a:solidFill>
                <a:cs typeface="+mn-cs"/>
              </a:rPr>
              <a:t>ε</a:t>
            </a:r>
            <a:endParaRPr lang="en-US" sz="2400" b="1" i="1">
              <a:solidFill>
                <a:schemeClr val="accent1"/>
              </a:solidFill>
              <a:cs typeface="+mn-cs"/>
            </a:endParaRPr>
          </a:p>
        </p:txBody>
      </p:sp>
      <p:sp>
        <p:nvSpPr>
          <p:cNvPr id="1291274" name="Rectangle 10"/>
          <p:cNvSpPr>
            <a:spLocks noChangeArrowheads="1"/>
          </p:cNvSpPr>
          <p:nvPr/>
        </p:nvSpPr>
        <p:spPr bwMode="auto">
          <a:xfrm>
            <a:off x="4482505" y="3471863"/>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a</a:t>
            </a:r>
          </a:p>
        </p:txBody>
      </p:sp>
      <p:sp>
        <p:nvSpPr>
          <p:cNvPr id="1291275" name="Rectangle 11"/>
          <p:cNvSpPr>
            <a:spLocks noChangeArrowheads="1"/>
          </p:cNvSpPr>
          <p:nvPr/>
        </p:nvSpPr>
        <p:spPr bwMode="auto">
          <a:xfrm>
            <a:off x="5111301" y="3471863"/>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A</a:t>
            </a:r>
          </a:p>
        </p:txBody>
      </p:sp>
      <p:sp>
        <p:nvSpPr>
          <p:cNvPr id="1291276" name="Rectangle 12"/>
          <p:cNvSpPr>
            <a:spLocks noChangeArrowheads="1"/>
          </p:cNvSpPr>
          <p:nvPr/>
        </p:nvSpPr>
        <p:spPr bwMode="auto">
          <a:xfrm>
            <a:off x="5917529" y="3471863"/>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b</a:t>
            </a:r>
          </a:p>
        </p:txBody>
      </p:sp>
      <p:sp>
        <p:nvSpPr>
          <p:cNvPr id="1291277" name="Rectangle 13"/>
          <p:cNvSpPr>
            <a:spLocks noChangeArrowheads="1"/>
          </p:cNvSpPr>
          <p:nvPr/>
        </p:nvSpPr>
        <p:spPr bwMode="auto">
          <a:xfrm>
            <a:off x="6635042" y="3471863"/>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1278" name="Rectangle 14"/>
          <p:cNvSpPr>
            <a:spLocks noChangeArrowheads="1"/>
          </p:cNvSpPr>
          <p:nvPr/>
        </p:nvSpPr>
        <p:spPr bwMode="auto">
          <a:xfrm>
            <a:off x="6608269" y="5118101"/>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l-GR" sz="2400" b="1" i="1" dirty="0">
                <a:solidFill>
                  <a:schemeClr val="accent1"/>
                </a:solidFill>
                <a:cs typeface="+mn-cs"/>
              </a:rPr>
              <a:t>ε</a:t>
            </a:r>
            <a:endParaRPr lang="en-US" sz="2400" b="1" i="1" dirty="0">
              <a:solidFill>
                <a:schemeClr val="accent1"/>
              </a:solidFill>
              <a:cs typeface="+mn-cs"/>
            </a:endParaRPr>
          </a:p>
        </p:txBody>
      </p:sp>
      <p:sp>
        <p:nvSpPr>
          <p:cNvPr id="1291279" name="Rectangle 15"/>
          <p:cNvSpPr>
            <a:spLocks noChangeArrowheads="1"/>
          </p:cNvSpPr>
          <p:nvPr/>
        </p:nvSpPr>
        <p:spPr bwMode="auto">
          <a:xfrm>
            <a:off x="8068509" y="5118101"/>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l-GR" sz="2400" b="1" i="1">
                <a:solidFill>
                  <a:schemeClr val="accent1"/>
                </a:solidFill>
                <a:cs typeface="+mn-cs"/>
              </a:rPr>
              <a:t>ε</a:t>
            </a:r>
            <a:endParaRPr lang="en-US" sz="2400" b="1" i="1">
              <a:solidFill>
                <a:schemeClr val="accent1"/>
              </a:solidFill>
              <a:cs typeface="+mn-cs"/>
            </a:endParaRPr>
          </a:p>
        </p:txBody>
      </p:sp>
      <p:sp>
        <p:nvSpPr>
          <p:cNvPr id="1291280" name="Line 16"/>
          <p:cNvSpPr>
            <a:spLocks noChangeShapeType="1"/>
          </p:cNvSpPr>
          <p:nvPr/>
        </p:nvSpPr>
        <p:spPr bwMode="auto">
          <a:xfrm flipH="1">
            <a:off x="4930756" y="3014663"/>
            <a:ext cx="717513"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1281" name="Line 17"/>
          <p:cNvSpPr>
            <a:spLocks noChangeShapeType="1"/>
          </p:cNvSpPr>
          <p:nvPr/>
        </p:nvSpPr>
        <p:spPr bwMode="auto">
          <a:xfrm>
            <a:off x="6096520" y="3014663"/>
            <a:ext cx="538523"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1282" name="Line 18"/>
          <p:cNvSpPr>
            <a:spLocks noChangeShapeType="1"/>
          </p:cNvSpPr>
          <p:nvPr/>
        </p:nvSpPr>
        <p:spPr bwMode="auto">
          <a:xfrm flipH="1">
            <a:off x="5379006" y="3014663"/>
            <a:ext cx="448251"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1283" name="Line 19"/>
          <p:cNvSpPr>
            <a:spLocks noChangeShapeType="1"/>
          </p:cNvSpPr>
          <p:nvPr/>
        </p:nvSpPr>
        <p:spPr bwMode="auto">
          <a:xfrm>
            <a:off x="5917530" y="3014663"/>
            <a:ext cx="178989"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1284" name="Line 20"/>
          <p:cNvSpPr>
            <a:spLocks noChangeShapeType="1"/>
          </p:cNvSpPr>
          <p:nvPr/>
        </p:nvSpPr>
        <p:spPr bwMode="auto">
          <a:xfrm>
            <a:off x="5283756" y="3836988"/>
            <a:ext cx="0" cy="4587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1285" name="Line 21"/>
          <p:cNvSpPr>
            <a:spLocks noChangeShapeType="1"/>
          </p:cNvSpPr>
          <p:nvPr/>
        </p:nvSpPr>
        <p:spPr bwMode="auto">
          <a:xfrm flipH="1">
            <a:off x="6186791" y="3836988"/>
            <a:ext cx="448251" cy="4587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1286" name="Line 22"/>
          <p:cNvSpPr>
            <a:spLocks noChangeShapeType="1"/>
          </p:cNvSpPr>
          <p:nvPr/>
        </p:nvSpPr>
        <p:spPr bwMode="auto">
          <a:xfrm>
            <a:off x="6798156" y="3836988"/>
            <a:ext cx="0" cy="4587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1287" name="Line 23"/>
          <p:cNvSpPr>
            <a:spLocks noChangeShapeType="1"/>
          </p:cNvSpPr>
          <p:nvPr/>
        </p:nvSpPr>
        <p:spPr bwMode="auto">
          <a:xfrm>
            <a:off x="7173566" y="3836988"/>
            <a:ext cx="985217" cy="4587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1288" name="Line 24"/>
          <p:cNvSpPr>
            <a:spLocks noChangeShapeType="1"/>
          </p:cNvSpPr>
          <p:nvPr/>
        </p:nvSpPr>
        <p:spPr bwMode="auto">
          <a:xfrm>
            <a:off x="6993021" y="3836988"/>
            <a:ext cx="538523" cy="4587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1289" name="Line 25"/>
          <p:cNvSpPr>
            <a:spLocks noChangeShapeType="1"/>
          </p:cNvSpPr>
          <p:nvPr/>
        </p:nvSpPr>
        <p:spPr bwMode="auto">
          <a:xfrm>
            <a:off x="6782281" y="46609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1290" name="Line 26"/>
          <p:cNvSpPr>
            <a:spLocks noChangeShapeType="1"/>
          </p:cNvSpPr>
          <p:nvPr/>
        </p:nvSpPr>
        <p:spPr bwMode="auto">
          <a:xfrm>
            <a:off x="8258397" y="46609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3314" name="Rectangle 2"/>
          <p:cNvSpPr>
            <a:spLocks noGrp="1" noChangeArrowheads="1"/>
          </p:cNvSpPr>
          <p:nvPr>
            <p:ph type="title"/>
          </p:nvPr>
        </p:nvSpPr>
        <p:spPr>
          <a:xfrm>
            <a:off x="0" y="73025"/>
            <a:ext cx="9144000" cy="838200"/>
          </a:xfrm>
        </p:spPr>
        <p:txBody>
          <a:bodyPr>
            <a:noAutofit/>
          </a:bodyPr>
          <a:lstStyle/>
          <a:p>
            <a:pPr>
              <a:defRPr/>
            </a:pPr>
            <a:r>
              <a:rPr lang="en-US" sz="3600" b="1" dirty="0" smtClean="0">
                <a:solidFill>
                  <a:srgbClr val="0000FF"/>
                </a:solidFill>
                <a:cs typeface="+mj-cs"/>
              </a:rPr>
              <a:t>Methods for Specifying the Semantics of</a:t>
            </a:r>
            <a:br>
              <a:rPr lang="en-US" sz="3600" b="1" dirty="0" smtClean="0">
                <a:solidFill>
                  <a:srgbClr val="0000FF"/>
                </a:solidFill>
                <a:cs typeface="+mj-cs"/>
              </a:rPr>
            </a:br>
            <a:r>
              <a:rPr lang="en-US" sz="3600" b="1" dirty="0" smtClean="0">
                <a:solidFill>
                  <a:srgbClr val="0000FF"/>
                </a:solidFill>
                <a:cs typeface="+mj-cs"/>
              </a:rPr>
              <a:t>Programming Languages</a:t>
            </a:r>
          </a:p>
        </p:txBody>
      </p:sp>
      <p:sp>
        <p:nvSpPr>
          <p:cNvPr id="1293315" name="Rectangle 3"/>
          <p:cNvSpPr>
            <a:spLocks noGrp="1" noChangeArrowheads="1"/>
          </p:cNvSpPr>
          <p:nvPr>
            <p:ph type="body" idx="1"/>
          </p:nvPr>
        </p:nvSpPr>
        <p:spPr>
          <a:xfrm>
            <a:off x="192997" y="919163"/>
            <a:ext cx="8951003" cy="5029200"/>
          </a:xfrm>
        </p:spPr>
        <p:txBody>
          <a:bodyPr/>
          <a:lstStyle/>
          <a:p>
            <a:pPr marL="342900" indent="-342900">
              <a:spcBef>
                <a:spcPct val="60000"/>
              </a:spcBef>
              <a:buFontTx/>
              <a:buNone/>
              <a:defRPr/>
            </a:pPr>
            <a:endParaRPr lang="en-US" sz="2400" b="1" dirty="0" smtClean="0">
              <a:cs typeface="+mn-cs"/>
            </a:endParaRPr>
          </a:p>
          <a:p>
            <a:pPr marL="342900" indent="-342900">
              <a:spcBef>
                <a:spcPct val="60000"/>
              </a:spcBef>
              <a:buFontTx/>
              <a:buNone/>
              <a:defRPr/>
            </a:pPr>
            <a:r>
              <a:rPr lang="en-US" sz="2800" b="1" dirty="0" smtClean="0">
                <a:cs typeface="+mn-cs"/>
              </a:rPr>
              <a:t>Operational semantics</a:t>
            </a:r>
          </a:p>
          <a:p>
            <a:pPr marL="841375" lvl="2" indent="-266700">
              <a:spcBef>
                <a:spcPct val="60000"/>
              </a:spcBef>
              <a:buFontTx/>
              <a:buNone/>
              <a:defRPr/>
            </a:pPr>
            <a:r>
              <a:rPr lang="en-US" b="1" dirty="0" smtClean="0">
                <a:solidFill>
                  <a:schemeClr val="tx2"/>
                </a:solidFill>
              </a:rPr>
              <a:t>Program constructs are translated to an understood</a:t>
            </a:r>
            <a:r>
              <a:rPr lang="en-US" b="1" dirty="0" smtClean="0">
                <a:solidFill>
                  <a:schemeClr val="accent1"/>
                </a:solidFill>
              </a:rPr>
              <a:t> </a:t>
            </a:r>
            <a:r>
              <a:rPr lang="en-US" b="1" dirty="0" smtClean="0">
                <a:solidFill>
                  <a:schemeClr val="tx2"/>
                </a:solidFill>
              </a:rPr>
              <a:t>language.</a:t>
            </a:r>
          </a:p>
          <a:p>
            <a:pPr marL="342900" indent="-342900">
              <a:spcBef>
                <a:spcPct val="60000"/>
              </a:spcBef>
              <a:buFontTx/>
              <a:buNone/>
              <a:defRPr/>
            </a:pPr>
            <a:r>
              <a:rPr lang="en-US" sz="2800" b="1" dirty="0" smtClean="0">
                <a:cs typeface="+mn-cs"/>
              </a:rPr>
              <a:t>Axiomatic semantics</a:t>
            </a:r>
          </a:p>
          <a:p>
            <a:pPr marL="841375" lvl="2" indent="-266700">
              <a:spcBef>
                <a:spcPct val="60000"/>
              </a:spcBef>
              <a:buFontTx/>
              <a:buNone/>
              <a:defRPr/>
            </a:pPr>
            <a:r>
              <a:rPr lang="en-US" b="1" dirty="0" smtClean="0">
                <a:solidFill>
                  <a:schemeClr val="tx2"/>
                </a:solidFill>
                <a:cs typeface="Arial" charset="0"/>
              </a:rPr>
              <a:t>Assertions called preconditions and </a:t>
            </a:r>
            <a:r>
              <a:rPr lang="en-US" b="1" dirty="0" err="1" smtClean="0">
                <a:solidFill>
                  <a:schemeClr val="tx2"/>
                </a:solidFill>
                <a:cs typeface="Arial" charset="0"/>
              </a:rPr>
              <a:t>postconditions</a:t>
            </a:r>
            <a:r>
              <a:rPr lang="en-US" b="1" dirty="0" smtClean="0">
                <a:solidFill>
                  <a:schemeClr val="tx2"/>
                </a:solidFill>
                <a:cs typeface="Arial" charset="0"/>
              </a:rPr>
              <a:t> specify</a:t>
            </a:r>
          </a:p>
          <a:p>
            <a:pPr marL="841375" lvl="2" indent="-266700">
              <a:spcBef>
                <a:spcPct val="60000"/>
              </a:spcBef>
              <a:buFontTx/>
              <a:buNone/>
              <a:defRPr/>
            </a:pPr>
            <a:r>
              <a:rPr lang="en-US" b="1" dirty="0" smtClean="0">
                <a:solidFill>
                  <a:schemeClr val="tx2"/>
                </a:solidFill>
                <a:cs typeface="Arial" charset="0"/>
              </a:rPr>
              <a:t>   the properties of statements.</a:t>
            </a:r>
            <a:endParaRPr lang="en-US" b="1" dirty="0" smtClean="0">
              <a:solidFill>
                <a:schemeClr val="tx2"/>
              </a:solidFill>
            </a:endParaRPr>
          </a:p>
          <a:p>
            <a:pPr marL="342900" indent="-342900">
              <a:spcBef>
                <a:spcPct val="60000"/>
              </a:spcBef>
              <a:buFontTx/>
              <a:buNone/>
              <a:defRPr/>
            </a:pPr>
            <a:r>
              <a:rPr lang="en-US" sz="2800" b="1" dirty="0" err="1" smtClean="0">
                <a:cs typeface="+mn-cs"/>
              </a:rPr>
              <a:t>Denotational</a:t>
            </a:r>
            <a:r>
              <a:rPr lang="en-US" sz="2800" b="1" dirty="0" smtClean="0">
                <a:cs typeface="+mn-cs"/>
              </a:rPr>
              <a:t> semantics</a:t>
            </a:r>
          </a:p>
          <a:p>
            <a:pPr marL="841375" lvl="2" indent="-266700">
              <a:spcBef>
                <a:spcPct val="60000"/>
              </a:spcBef>
              <a:buFontTx/>
              <a:buNone/>
              <a:defRPr/>
            </a:pPr>
            <a:r>
              <a:rPr lang="en-US" b="1" dirty="0" smtClean="0">
                <a:solidFill>
                  <a:schemeClr val="tx2"/>
                </a:solidFill>
              </a:rPr>
              <a:t>Semantic functions map syntactic objects to semantic values.</a:t>
            </a:r>
          </a:p>
          <a:p>
            <a:pPr marL="342900" indent="-342900">
              <a:spcBef>
                <a:spcPct val="60000"/>
              </a:spcBef>
              <a:buFontTx/>
              <a:buNone/>
              <a:defRPr/>
            </a:pPr>
            <a:endParaRPr lang="en-US" sz="2400" b="1" dirty="0" smtClean="0">
              <a:solidFill>
                <a:schemeClr val="accent1"/>
              </a:solidFill>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cs typeface="+mj-cs"/>
              </a:rPr>
              <a:t>2. Course Overview</a:t>
            </a:r>
          </a:p>
        </p:txBody>
      </p:sp>
      <p:sp>
        <p:nvSpPr>
          <p:cNvPr id="1296387" name="Rectangle 3"/>
          <p:cNvSpPr>
            <a:spLocks noGrp="1" noChangeArrowheads="1"/>
          </p:cNvSpPr>
          <p:nvPr>
            <p:ph type="body" idx="1"/>
          </p:nvPr>
        </p:nvSpPr>
        <p:spPr>
          <a:xfrm>
            <a:off x="192997" y="919163"/>
            <a:ext cx="8951003" cy="5435600"/>
          </a:xfrm>
        </p:spPr>
        <p:txBody>
          <a:bodyPr>
            <a:normAutofit/>
          </a:bodyPr>
          <a:lstStyle/>
          <a:p>
            <a:pPr>
              <a:defRPr/>
            </a:pPr>
            <a:r>
              <a:rPr lang="en-US" sz="2800" b="1" dirty="0" smtClean="0"/>
              <a:t>This will be a seminar-based course focused on advanced topics in programming languages and compilers</a:t>
            </a:r>
          </a:p>
          <a:p>
            <a:pPr>
              <a:defRPr/>
            </a:pPr>
            <a:r>
              <a:rPr lang="en-US" sz="2800" b="1" dirty="0"/>
              <a:t>A highlight of this course is a semester-long project in which you can explore an advanced topic of your own choosing in more </a:t>
            </a:r>
            <a:r>
              <a:rPr lang="en-US" sz="2800" b="1" dirty="0" smtClean="0"/>
              <a:t>depth</a:t>
            </a:r>
          </a:p>
          <a:p>
            <a:pPr marL="342900" indent="-342900">
              <a:defRPr/>
            </a:pPr>
            <a:r>
              <a:rPr lang="en-US" sz="2800" b="1" dirty="0" smtClean="0"/>
              <a:t>Topics can include</a:t>
            </a:r>
          </a:p>
          <a:p>
            <a:pPr lvl="1" indent="-342900">
              <a:defRPr/>
            </a:pPr>
            <a:r>
              <a:rPr lang="en-US" sz="2400" b="1" dirty="0">
                <a:solidFill>
                  <a:srgbClr val="0000FF"/>
                </a:solidFill>
              </a:rPr>
              <a:t>S</a:t>
            </a:r>
            <a:r>
              <a:rPr lang="en-US" sz="2400" b="1" dirty="0" smtClean="0">
                <a:solidFill>
                  <a:srgbClr val="0000FF"/>
                </a:solidFill>
              </a:rPr>
              <a:t>tudies of new programming languages and their features</a:t>
            </a:r>
          </a:p>
          <a:p>
            <a:pPr lvl="1" indent="-342900">
              <a:defRPr/>
            </a:pPr>
            <a:r>
              <a:rPr lang="en-US" sz="2400" b="1" dirty="0" smtClean="0">
                <a:solidFill>
                  <a:srgbClr val="0000FF"/>
                </a:solidFill>
              </a:rPr>
              <a:t>New techniques for program translation and optimization </a:t>
            </a:r>
          </a:p>
          <a:p>
            <a:pPr lvl="1" indent="-342900">
              <a:defRPr/>
            </a:pPr>
            <a:r>
              <a:rPr lang="en-US" sz="2400" b="1" dirty="0" smtClean="0">
                <a:solidFill>
                  <a:srgbClr val="0000FF"/>
                </a:solidFill>
              </a:rPr>
              <a:t>Program analysis </a:t>
            </a:r>
            <a:r>
              <a:rPr lang="en-US" sz="2400" b="1" dirty="0" smtClean="0">
                <a:solidFill>
                  <a:srgbClr val="0000FF"/>
                </a:solidFill>
              </a:rPr>
              <a:t>techniques and tools </a:t>
            </a:r>
            <a:r>
              <a:rPr lang="en-US" sz="2400" b="1" dirty="0" smtClean="0">
                <a:solidFill>
                  <a:srgbClr val="0000FF"/>
                </a:solidFill>
              </a:rPr>
              <a:t>for software robustness </a:t>
            </a:r>
          </a:p>
          <a:p>
            <a:pPr marL="342900" indent="-342900">
              <a:defRPr/>
            </a:pPr>
            <a:r>
              <a:rPr lang="en-US" sz="2800" b="1" dirty="0" smtClean="0"/>
              <a:t>The course requirements are two 30-minute in-class presentations and a final project report</a:t>
            </a:r>
          </a:p>
          <a:p>
            <a:pPr marL="841375" lvl="2" indent="-266700">
              <a:spcBef>
                <a:spcPct val="60000"/>
              </a:spcBef>
              <a:buFontTx/>
              <a:buNone/>
              <a:defRPr/>
            </a:pPr>
            <a:endParaRPr lang="en-US" sz="2400" b="1" dirty="0" smtClean="0">
              <a:solidFill>
                <a:schemeClr val="tx2"/>
              </a:solidFill>
            </a:endParaRPr>
          </a:p>
          <a:p>
            <a:pPr marL="841375" lvl="2" indent="-266700">
              <a:spcBef>
                <a:spcPct val="60000"/>
              </a:spcBef>
              <a:buFontTx/>
              <a:buNone/>
              <a:defRPr/>
            </a:pPr>
            <a:endParaRPr lang="en-US" sz="2800"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2354"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cs typeface="+mj-cs"/>
              </a:rPr>
              <a:t>6. The Implementation of PLs</a:t>
            </a:r>
          </a:p>
        </p:txBody>
      </p:sp>
      <p:sp>
        <p:nvSpPr>
          <p:cNvPr id="1252355" name="Rectangle 3"/>
          <p:cNvSpPr>
            <a:spLocks noGrp="1" noChangeArrowheads="1"/>
          </p:cNvSpPr>
          <p:nvPr>
            <p:ph type="body" idx="1"/>
          </p:nvPr>
        </p:nvSpPr>
        <p:spPr>
          <a:xfrm>
            <a:off x="192997" y="919163"/>
            <a:ext cx="8951003" cy="5029200"/>
          </a:xfrm>
        </p:spPr>
        <p:txBody>
          <a:bodyPr>
            <a:normAutofit/>
          </a:bodyPr>
          <a:lstStyle/>
          <a:p>
            <a:pPr marL="342900" indent="-342900">
              <a:lnSpc>
                <a:spcPct val="90000"/>
              </a:lnSpc>
              <a:spcBef>
                <a:spcPct val="60000"/>
              </a:spcBef>
              <a:defRPr/>
            </a:pPr>
            <a:endParaRPr lang="en-US" b="1" dirty="0" smtClean="0">
              <a:cs typeface="+mn-cs"/>
            </a:endParaRPr>
          </a:p>
          <a:p>
            <a:pPr marL="342900" indent="-342900">
              <a:lnSpc>
                <a:spcPct val="90000"/>
              </a:lnSpc>
              <a:spcBef>
                <a:spcPct val="60000"/>
              </a:spcBef>
              <a:defRPr/>
            </a:pPr>
            <a:r>
              <a:rPr lang="en-US" b="1" dirty="0" smtClean="0">
                <a:cs typeface="+mn-cs"/>
              </a:rPr>
              <a:t>Compilers</a:t>
            </a:r>
          </a:p>
          <a:p>
            <a:pPr marL="342900" indent="-342900">
              <a:lnSpc>
                <a:spcPct val="90000"/>
              </a:lnSpc>
              <a:spcBef>
                <a:spcPct val="60000"/>
              </a:spcBef>
              <a:defRPr/>
            </a:pPr>
            <a:r>
              <a:rPr lang="en-US" b="1" dirty="0" smtClean="0">
                <a:cs typeface="+mn-cs"/>
              </a:rPr>
              <a:t>Interpreters</a:t>
            </a:r>
          </a:p>
          <a:p>
            <a:pPr marL="342900" indent="-342900">
              <a:lnSpc>
                <a:spcPct val="90000"/>
              </a:lnSpc>
              <a:spcBef>
                <a:spcPct val="60000"/>
              </a:spcBef>
              <a:defRPr/>
            </a:pPr>
            <a:r>
              <a:rPr lang="en-US" b="1" dirty="0" smtClean="0">
                <a:cs typeface="+mn-cs"/>
              </a:rPr>
              <a:t>Just-in-time compilers</a:t>
            </a:r>
          </a:p>
          <a:p>
            <a:pPr marL="342900" indent="-342900">
              <a:lnSpc>
                <a:spcPct val="90000"/>
              </a:lnSpc>
              <a:spcBef>
                <a:spcPct val="60000"/>
              </a:spcBef>
              <a:defRPr/>
            </a:pPr>
            <a:r>
              <a:rPr lang="en-US" b="1" dirty="0" smtClean="0"/>
              <a:t>Compiler collections such as GCC and LLVM</a:t>
            </a:r>
            <a:endParaRPr lang="en-US" b="1" dirty="0" smtClean="0">
              <a:cs typeface="+mn-cs"/>
            </a:endParaRPr>
          </a:p>
        </p:txBody>
      </p:sp>
    </p:spTree>
    <p:extLst>
      <p:ext uri="{BB962C8B-B14F-4D97-AF65-F5344CB8AC3E}">
        <p14:creationId xmlns:p14="http://schemas.microsoft.com/office/powerpoint/2010/main" val="3906494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23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523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523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23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a:xfrm>
            <a:off x="178990" y="73025"/>
            <a:ext cx="7965785" cy="838200"/>
          </a:xfrm>
        </p:spPr>
        <p:txBody>
          <a:bodyPr>
            <a:normAutofit/>
          </a:bodyPr>
          <a:lstStyle/>
          <a:p>
            <a:pPr>
              <a:defRPr/>
            </a:pPr>
            <a:r>
              <a:rPr lang="en-US" sz="3600" b="1" dirty="0" smtClean="0">
                <a:solidFill>
                  <a:srgbClr val="0000FF"/>
                </a:solidFill>
                <a:cs typeface="+mj-cs"/>
              </a:rPr>
              <a:t>Phases of a Compiler</a:t>
            </a:r>
          </a:p>
        </p:txBody>
      </p:sp>
      <p:sp>
        <p:nvSpPr>
          <p:cNvPr id="990211" name="Rectangle 3"/>
          <p:cNvSpPr>
            <a:spLocks noGrp="1" noChangeArrowheads="1"/>
          </p:cNvSpPr>
          <p:nvPr>
            <p:ph type="body" idx="1"/>
          </p:nvPr>
        </p:nvSpPr>
        <p:spPr>
          <a:xfrm>
            <a:off x="305059" y="641350"/>
            <a:ext cx="8287966" cy="5029200"/>
          </a:xfrm>
        </p:spPr>
        <p:txBody>
          <a:bodyPr/>
          <a:lstStyle/>
          <a:p>
            <a:pPr>
              <a:buFontTx/>
              <a:buNone/>
              <a:defRPr/>
            </a:pPr>
            <a:r>
              <a:rPr lang="en-US" smtClean="0">
                <a:cs typeface="+mn-cs"/>
              </a:rPr>
              <a:t> </a:t>
            </a:r>
          </a:p>
        </p:txBody>
      </p:sp>
      <p:sp>
        <p:nvSpPr>
          <p:cNvPr id="990212" name="Rectangle 4"/>
          <p:cNvSpPr>
            <a:spLocks noChangeArrowheads="1"/>
          </p:cNvSpPr>
          <p:nvPr/>
        </p:nvSpPr>
        <p:spPr bwMode="auto">
          <a:xfrm>
            <a:off x="3316743" y="2606676"/>
            <a:ext cx="1075489" cy="1096963"/>
          </a:xfrm>
          <a:prstGeom prst="rect">
            <a:avLst/>
          </a:prstGeom>
          <a:solidFill>
            <a:srgbClr val="FF66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Semantic</a:t>
            </a:r>
          </a:p>
          <a:p>
            <a:pPr algn="ctr">
              <a:defRPr/>
            </a:pPr>
            <a:r>
              <a:rPr lang="en-US" b="1">
                <a:cs typeface="+mn-cs"/>
              </a:rPr>
              <a:t>Analyzer</a:t>
            </a:r>
          </a:p>
        </p:txBody>
      </p:sp>
      <p:sp>
        <p:nvSpPr>
          <p:cNvPr id="990217" name="Rectangle 9"/>
          <p:cNvSpPr>
            <a:spLocks noChangeArrowheads="1"/>
          </p:cNvSpPr>
          <p:nvPr/>
        </p:nvSpPr>
        <p:spPr bwMode="auto">
          <a:xfrm>
            <a:off x="4751768" y="2606676"/>
            <a:ext cx="1075489" cy="1096963"/>
          </a:xfrm>
          <a:prstGeom prst="rect">
            <a:avLst/>
          </a:prstGeom>
          <a:solidFill>
            <a:srgbClr val="FF66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Interm.</a:t>
            </a:r>
          </a:p>
          <a:p>
            <a:pPr algn="ctr">
              <a:defRPr/>
            </a:pPr>
            <a:r>
              <a:rPr lang="en-US" b="1">
                <a:cs typeface="+mn-cs"/>
              </a:rPr>
              <a:t>Code</a:t>
            </a:r>
          </a:p>
          <a:p>
            <a:pPr algn="ctr">
              <a:defRPr/>
            </a:pPr>
            <a:r>
              <a:rPr lang="en-US" b="1">
                <a:cs typeface="+mn-cs"/>
              </a:rPr>
              <a:t>Gen.</a:t>
            </a:r>
          </a:p>
        </p:txBody>
      </p:sp>
      <p:sp>
        <p:nvSpPr>
          <p:cNvPr id="990218" name="Rectangle 10"/>
          <p:cNvSpPr>
            <a:spLocks noChangeArrowheads="1"/>
          </p:cNvSpPr>
          <p:nvPr/>
        </p:nvSpPr>
        <p:spPr bwMode="auto">
          <a:xfrm>
            <a:off x="1883276" y="2606676"/>
            <a:ext cx="1075490" cy="1096963"/>
          </a:xfrm>
          <a:prstGeom prst="rect">
            <a:avLst/>
          </a:prstGeom>
          <a:solidFill>
            <a:srgbClr val="FF66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Syntax</a:t>
            </a:r>
          </a:p>
          <a:p>
            <a:pPr algn="ctr">
              <a:defRPr/>
            </a:pPr>
            <a:r>
              <a:rPr lang="en-US" b="1">
                <a:cs typeface="+mn-cs"/>
              </a:rPr>
              <a:t>Analyzer</a:t>
            </a:r>
          </a:p>
        </p:txBody>
      </p:sp>
      <p:sp>
        <p:nvSpPr>
          <p:cNvPr id="990219" name="Rectangle 11"/>
          <p:cNvSpPr>
            <a:spLocks noChangeArrowheads="1"/>
          </p:cNvSpPr>
          <p:nvPr/>
        </p:nvSpPr>
        <p:spPr bwMode="auto">
          <a:xfrm>
            <a:off x="448251" y="2606676"/>
            <a:ext cx="1075490" cy="1096963"/>
          </a:xfrm>
          <a:prstGeom prst="rect">
            <a:avLst/>
          </a:prstGeom>
          <a:solidFill>
            <a:srgbClr val="FF66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Lexical</a:t>
            </a:r>
          </a:p>
          <a:p>
            <a:pPr algn="ctr">
              <a:defRPr/>
            </a:pPr>
            <a:r>
              <a:rPr lang="en-US" b="1">
                <a:cs typeface="+mn-cs"/>
              </a:rPr>
              <a:t>Analyzer</a:t>
            </a:r>
          </a:p>
        </p:txBody>
      </p:sp>
      <p:sp>
        <p:nvSpPr>
          <p:cNvPr id="990220" name="Rectangle 12"/>
          <p:cNvSpPr>
            <a:spLocks noChangeArrowheads="1"/>
          </p:cNvSpPr>
          <p:nvPr/>
        </p:nvSpPr>
        <p:spPr bwMode="auto">
          <a:xfrm>
            <a:off x="6185235" y="2606676"/>
            <a:ext cx="1075490" cy="1096963"/>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Code</a:t>
            </a:r>
          </a:p>
          <a:p>
            <a:pPr algn="ctr">
              <a:defRPr/>
            </a:pPr>
            <a:r>
              <a:rPr lang="en-US" b="1">
                <a:cs typeface="+mn-cs"/>
              </a:rPr>
              <a:t>Optimizer</a:t>
            </a:r>
          </a:p>
        </p:txBody>
      </p:sp>
      <p:sp>
        <p:nvSpPr>
          <p:cNvPr id="990221" name="Rectangle 13"/>
          <p:cNvSpPr>
            <a:spLocks noChangeArrowheads="1"/>
          </p:cNvSpPr>
          <p:nvPr/>
        </p:nvSpPr>
        <p:spPr bwMode="auto">
          <a:xfrm>
            <a:off x="7606252" y="2606676"/>
            <a:ext cx="1075489" cy="1096963"/>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Code</a:t>
            </a:r>
          </a:p>
          <a:p>
            <a:pPr algn="ctr">
              <a:defRPr/>
            </a:pPr>
            <a:r>
              <a:rPr lang="en-US" b="1">
                <a:cs typeface="+mn-cs"/>
              </a:rPr>
              <a:t>Gen.</a:t>
            </a:r>
          </a:p>
        </p:txBody>
      </p:sp>
      <p:cxnSp>
        <p:nvCxnSpPr>
          <p:cNvPr id="990223" name="AutoShape 15"/>
          <p:cNvCxnSpPr>
            <a:cxnSpLocks noChangeShapeType="1"/>
            <a:stCxn id="990219" idx="3"/>
            <a:endCxn id="990218" idx="1"/>
          </p:cNvCxnSpPr>
          <p:nvPr/>
        </p:nvCxnSpPr>
        <p:spPr bwMode="auto">
          <a:xfrm>
            <a:off x="1523741" y="3155950"/>
            <a:ext cx="359534"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0224" name="AutoShape 16"/>
          <p:cNvCxnSpPr>
            <a:cxnSpLocks noChangeShapeType="1"/>
            <a:stCxn id="990218" idx="3"/>
            <a:endCxn id="990212" idx="1"/>
          </p:cNvCxnSpPr>
          <p:nvPr/>
        </p:nvCxnSpPr>
        <p:spPr bwMode="auto">
          <a:xfrm>
            <a:off x="2958766" y="3155950"/>
            <a:ext cx="357978"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0225" name="AutoShape 17"/>
          <p:cNvCxnSpPr>
            <a:cxnSpLocks noChangeShapeType="1"/>
            <a:stCxn id="990212" idx="3"/>
            <a:endCxn id="990217" idx="1"/>
          </p:cNvCxnSpPr>
          <p:nvPr/>
        </p:nvCxnSpPr>
        <p:spPr bwMode="auto">
          <a:xfrm>
            <a:off x="4392233" y="3155950"/>
            <a:ext cx="359535"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0226" name="AutoShape 18"/>
          <p:cNvCxnSpPr>
            <a:cxnSpLocks noChangeShapeType="1"/>
            <a:stCxn id="990217" idx="3"/>
            <a:endCxn id="990220" idx="1"/>
          </p:cNvCxnSpPr>
          <p:nvPr/>
        </p:nvCxnSpPr>
        <p:spPr bwMode="auto">
          <a:xfrm>
            <a:off x="5827257" y="3155950"/>
            <a:ext cx="357978"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0227" name="AutoShape 19"/>
          <p:cNvCxnSpPr>
            <a:cxnSpLocks noChangeShapeType="1"/>
            <a:stCxn id="990220" idx="3"/>
            <a:endCxn id="990221" idx="1"/>
          </p:cNvCxnSpPr>
          <p:nvPr/>
        </p:nvCxnSpPr>
        <p:spPr bwMode="auto">
          <a:xfrm>
            <a:off x="7260726" y="3155950"/>
            <a:ext cx="345526"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90231" name="Rectangle 23"/>
          <p:cNvSpPr>
            <a:spLocks noChangeArrowheads="1"/>
          </p:cNvSpPr>
          <p:nvPr/>
        </p:nvSpPr>
        <p:spPr bwMode="auto">
          <a:xfrm>
            <a:off x="448251" y="1600200"/>
            <a:ext cx="107549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source</a:t>
            </a:r>
          </a:p>
          <a:p>
            <a:pPr algn="ctr">
              <a:defRPr/>
            </a:pPr>
            <a:r>
              <a:rPr lang="en-US" b="1">
                <a:solidFill>
                  <a:schemeClr val="accent1"/>
                </a:solidFill>
                <a:cs typeface="+mn-cs"/>
              </a:rPr>
              <a:t>program</a:t>
            </a:r>
          </a:p>
        </p:txBody>
      </p:sp>
      <p:sp>
        <p:nvSpPr>
          <p:cNvPr id="990232" name="Line 24"/>
          <p:cNvSpPr>
            <a:spLocks noChangeShapeType="1"/>
          </p:cNvSpPr>
          <p:nvPr/>
        </p:nvSpPr>
        <p:spPr bwMode="auto">
          <a:xfrm>
            <a:off x="986774" y="2332039"/>
            <a:ext cx="0" cy="27463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90233" name="Rectangle 25"/>
          <p:cNvSpPr>
            <a:spLocks noChangeArrowheads="1"/>
          </p:cNvSpPr>
          <p:nvPr/>
        </p:nvSpPr>
        <p:spPr bwMode="auto">
          <a:xfrm>
            <a:off x="1254479" y="3886200"/>
            <a:ext cx="896501"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token</a:t>
            </a:r>
          </a:p>
          <a:p>
            <a:pPr algn="ctr">
              <a:defRPr/>
            </a:pPr>
            <a:r>
              <a:rPr lang="en-US" b="1">
                <a:solidFill>
                  <a:schemeClr val="accent1"/>
                </a:solidFill>
                <a:cs typeface="+mn-cs"/>
              </a:rPr>
              <a:t>stream</a:t>
            </a:r>
          </a:p>
        </p:txBody>
      </p:sp>
      <p:sp>
        <p:nvSpPr>
          <p:cNvPr id="990234" name="Rectangle 26"/>
          <p:cNvSpPr>
            <a:spLocks noChangeArrowheads="1"/>
          </p:cNvSpPr>
          <p:nvPr/>
        </p:nvSpPr>
        <p:spPr bwMode="auto">
          <a:xfrm>
            <a:off x="2689503" y="3886200"/>
            <a:ext cx="896501"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syntax</a:t>
            </a:r>
          </a:p>
          <a:p>
            <a:pPr algn="ctr">
              <a:defRPr/>
            </a:pPr>
            <a:r>
              <a:rPr lang="en-US" b="1">
                <a:solidFill>
                  <a:schemeClr val="accent1"/>
                </a:solidFill>
                <a:cs typeface="+mn-cs"/>
              </a:rPr>
              <a:t>tree</a:t>
            </a:r>
          </a:p>
        </p:txBody>
      </p:sp>
      <p:sp>
        <p:nvSpPr>
          <p:cNvPr id="990235" name="Rectangle 27"/>
          <p:cNvSpPr>
            <a:spLocks noChangeArrowheads="1"/>
          </p:cNvSpPr>
          <p:nvPr/>
        </p:nvSpPr>
        <p:spPr bwMode="auto">
          <a:xfrm>
            <a:off x="4124527" y="3886200"/>
            <a:ext cx="896501"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annotated</a:t>
            </a:r>
          </a:p>
          <a:p>
            <a:pPr algn="ctr">
              <a:defRPr/>
            </a:pPr>
            <a:r>
              <a:rPr lang="en-US" b="1">
                <a:solidFill>
                  <a:schemeClr val="accent1"/>
                </a:solidFill>
                <a:cs typeface="+mn-cs"/>
              </a:rPr>
              <a:t>syntax</a:t>
            </a:r>
          </a:p>
          <a:p>
            <a:pPr algn="ctr">
              <a:defRPr/>
            </a:pPr>
            <a:r>
              <a:rPr lang="en-US" b="1">
                <a:solidFill>
                  <a:schemeClr val="accent1"/>
                </a:solidFill>
                <a:cs typeface="+mn-cs"/>
              </a:rPr>
              <a:t>tree</a:t>
            </a:r>
          </a:p>
        </p:txBody>
      </p:sp>
      <p:sp>
        <p:nvSpPr>
          <p:cNvPr id="990236" name="Rectangle 28"/>
          <p:cNvSpPr>
            <a:spLocks noChangeArrowheads="1"/>
          </p:cNvSpPr>
          <p:nvPr/>
        </p:nvSpPr>
        <p:spPr bwMode="auto">
          <a:xfrm>
            <a:off x="5557996" y="3886200"/>
            <a:ext cx="896501"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interm.</a:t>
            </a:r>
          </a:p>
          <a:p>
            <a:pPr algn="ctr">
              <a:defRPr/>
            </a:pPr>
            <a:r>
              <a:rPr lang="en-US" b="1">
                <a:solidFill>
                  <a:schemeClr val="accent1"/>
                </a:solidFill>
                <a:cs typeface="+mn-cs"/>
              </a:rPr>
              <a:t>rep.</a:t>
            </a:r>
          </a:p>
        </p:txBody>
      </p:sp>
      <p:sp>
        <p:nvSpPr>
          <p:cNvPr id="990237" name="Rectangle 29"/>
          <p:cNvSpPr>
            <a:spLocks noChangeArrowheads="1"/>
          </p:cNvSpPr>
          <p:nvPr/>
        </p:nvSpPr>
        <p:spPr bwMode="auto">
          <a:xfrm>
            <a:off x="6993020" y="3886200"/>
            <a:ext cx="896501"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interm.</a:t>
            </a:r>
          </a:p>
          <a:p>
            <a:pPr algn="ctr">
              <a:defRPr/>
            </a:pPr>
            <a:r>
              <a:rPr lang="en-US" b="1">
                <a:solidFill>
                  <a:schemeClr val="accent1"/>
                </a:solidFill>
                <a:cs typeface="+mn-cs"/>
              </a:rPr>
              <a:t>rep.</a:t>
            </a:r>
          </a:p>
        </p:txBody>
      </p:sp>
      <p:sp>
        <p:nvSpPr>
          <p:cNvPr id="990238" name="Rectangle 30"/>
          <p:cNvSpPr>
            <a:spLocks noChangeArrowheads="1"/>
          </p:cNvSpPr>
          <p:nvPr/>
        </p:nvSpPr>
        <p:spPr bwMode="auto">
          <a:xfrm>
            <a:off x="7606252" y="1600200"/>
            <a:ext cx="1075489"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target</a:t>
            </a:r>
          </a:p>
          <a:p>
            <a:pPr algn="ctr">
              <a:defRPr/>
            </a:pPr>
            <a:r>
              <a:rPr lang="en-US" b="1">
                <a:solidFill>
                  <a:schemeClr val="accent1"/>
                </a:solidFill>
                <a:cs typeface="+mn-cs"/>
              </a:rPr>
              <a:t>program</a:t>
            </a:r>
          </a:p>
        </p:txBody>
      </p:sp>
      <p:sp>
        <p:nvSpPr>
          <p:cNvPr id="990239" name="Line 31"/>
          <p:cNvSpPr>
            <a:spLocks noChangeShapeType="1"/>
          </p:cNvSpPr>
          <p:nvPr/>
        </p:nvSpPr>
        <p:spPr bwMode="auto">
          <a:xfrm flipV="1">
            <a:off x="8144775" y="2332039"/>
            <a:ext cx="0" cy="27463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90240" name="Rectangle 32"/>
          <p:cNvSpPr>
            <a:spLocks noChangeArrowheads="1"/>
          </p:cNvSpPr>
          <p:nvPr/>
        </p:nvSpPr>
        <p:spPr bwMode="auto">
          <a:xfrm>
            <a:off x="448251" y="5257801"/>
            <a:ext cx="8233491" cy="639763"/>
          </a:xfrm>
          <a:prstGeom prst="rect">
            <a:avLst/>
          </a:prstGeom>
          <a:solidFill>
            <a:srgbClr val="99FF3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cs typeface="+mn-cs"/>
              </a:rPr>
              <a:t>Symbol Table</a:t>
            </a:r>
          </a:p>
        </p:txBody>
      </p:sp>
      <p:sp>
        <p:nvSpPr>
          <p:cNvPr id="990241" name="Text Box 33"/>
          <p:cNvSpPr txBox="1">
            <a:spLocks noChangeArrowheads="1"/>
          </p:cNvSpPr>
          <p:nvPr/>
        </p:nvSpPr>
        <p:spPr bwMode="auto">
          <a:xfrm>
            <a:off x="448251" y="6229350"/>
            <a:ext cx="832220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400" b="1">
                <a:solidFill>
                  <a:schemeClr val="accent1"/>
                </a:solidFill>
                <a:cs typeface="+mn-cs"/>
              </a:rPr>
              <a:t>[A. V. Aho, M. S. Lam, R. Sethi, J. D. Ullman, </a:t>
            </a:r>
            <a:r>
              <a:rPr lang="en-US" sz="1400" b="1" i="1">
                <a:solidFill>
                  <a:schemeClr val="accent1"/>
                </a:solidFill>
                <a:cs typeface="+mn-cs"/>
              </a:rPr>
              <a:t>Compilers: Principles, Techniques, &amp; Tools</a:t>
            </a:r>
            <a:r>
              <a:rPr lang="en-US" sz="1400" b="1">
                <a:solidFill>
                  <a:schemeClr val="accent1"/>
                </a:solidFill>
                <a:cs typeface="+mn-cs"/>
              </a:rPr>
              <a:t>, 2007]</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Grp="1" noChangeArrowheads="1"/>
          </p:cNvSpPr>
          <p:nvPr>
            <p:ph type="title"/>
          </p:nvPr>
        </p:nvSpPr>
        <p:spPr>
          <a:xfrm>
            <a:off x="305060" y="73025"/>
            <a:ext cx="7839715" cy="838200"/>
          </a:xfrm>
        </p:spPr>
        <p:txBody>
          <a:bodyPr>
            <a:normAutofit/>
          </a:bodyPr>
          <a:lstStyle/>
          <a:p>
            <a:pPr>
              <a:defRPr/>
            </a:pPr>
            <a:r>
              <a:rPr lang="en-US" sz="3600" b="1" dirty="0" smtClean="0">
                <a:solidFill>
                  <a:srgbClr val="0000FF"/>
                </a:solidFill>
                <a:cs typeface="+mj-cs"/>
              </a:rPr>
              <a:t>Compiler Component Generators</a:t>
            </a:r>
          </a:p>
        </p:txBody>
      </p:sp>
      <p:sp>
        <p:nvSpPr>
          <p:cNvPr id="1012739" name="Rectangle 3"/>
          <p:cNvSpPr>
            <a:spLocks noGrp="1" noChangeArrowheads="1"/>
          </p:cNvSpPr>
          <p:nvPr>
            <p:ph type="body" idx="1"/>
          </p:nvPr>
        </p:nvSpPr>
        <p:spPr/>
        <p:txBody>
          <a:bodyPr/>
          <a:lstStyle/>
          <a:p>
            <a:pPr>
              <a:buFontTx/>
              <a:buNone/>
              <a:defRPr/>
            </a:pPr>
            <a:r>
              <a:rPr lang="en-US" smtClean="0">
                <a:cs typeface="+mn-cs"/>
              </a:rPr>
              <a:t> </a:t>
            </a:r>
          </a:p>
        </p:txBody>
      </p:sp>
      <p:sp>
        <p:nvSpPr>
          <p:cNvPr id="1012742" name="Rectangle 6"/>
          <p:cNvSpPr>
            <a:spLocks noChangeArrowheads="1"/>
          </p:cNvSpPr>
          <p:nvPr/>
        </p:nvSpPr>
        <p:spPr bwMode="auto">
          <a:xfrm>
            <a:off x="5288734" y="4251326"/>
            <a:ext cx="1614014" cy="1096963"/>
          </a:xfrm>
          <a:prstGeom prst="rect">
            <a:avLst/>
          </a:prstGeom>
          <a:solidFill>
            <a:srgbClr val="FF66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Syntax</a:t>
            </a:r>
          </a:p>
          <a:p>
            <a:pPr algn="ctr">
              <a:defRPr/>
            </a:pPr>
            <a:r>
              <a:rPr lang="en-US" b="1">
                <a:cs typeface="+mn-cs"/>
              </a:rPr>
              <a:t>Analyzer</a:t>
            </a:r>
          </a:p>
        </p:txBody>
      </p:sp>
      <p:sp>
        <p:nvSpPr>
          <p:cNvPr id="1012743" name="Rectangle 7"/>
          <p:cNvSpPr>
            <a:spLocks noChangeArrowheads="1"/>
          </p:cNvSpPr>
          <p:nvPr/>
        </p:nvSpPr>
        <p:spPr bwMode="auto">
          <a:xfrm>
            <a:off x="1971992" y="4251326"/>
            <a:ext cx="1614013" cy="1096963"/>
          </a:xfrm>
          <a:prstGeom prst="rect">
            <a:avLst/>
          </a:prstGeom>
          <a:solidFill>
            <a:srgbClr val="FF66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Lexical</a:t>
            </a:r>
          </a:p>
          <a:p>
            <a:pPr algn="ctr">
              <a:defRPr/>
            </a:pPr>
            <a:r>
              <a:rPr lang="en-US" b="1">
                <a:cs typeface="+mn-cs"/>
              </a:rPr>
              <a:t>Analyzer</a:t>
            </a:r>
          </a:p>
        </p:txBody>
      </p:sp>
      <p:cxnSp>
        <p:nvCxnSpPr>
          <p:cNvPr id="1012746" name="AutoShape 10"/>
          <p:cNvCxnSpPr>
            <a:cxnSpLocks noChangeShapeType="1"/>
            <a:stCxn id="1012743" idx="3"/>
            <a:endCxn id="1012742" idx="1"/>
          </p:cNvCxnSpPr>
          <p:nvPr/>
        </p:nvCxnSpPr>
        <p:spPr bwMode="auto">
          <a:xfrm>
            <a:off x="3586005" y="4800600"/>
            <a:ext cx="1702729"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12747" name="AutoShape 11"/>
          <p:cNvCxnSpPr>
            <a:cxnSpLocks noChangeShapeType="1"/>
          </p:cNvCxnSpPr>
          <p:nvPr/>
        </p:nvCxnSpPr>
        <p:spPr bwMode="auto">
          <a:xfrm>
            <a:off x="6902748" y="4789488"/>
            <a:ext cx="357978"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12751" name="Rectangle 15"/>
          <p:cNvSpPr>
            <a:spLocks noChangeArrowheads="1"/>
          </p:cNvSpPr>
          <p:nvPr/>
        </p:nvSpPr>
        <p:spPr bwMode="auto">
          <a:xfrm>
            <a:off x="305060" y="4433889"/>
            <a:ext cx="107549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source</a:t>
            </a:r>
          </a:p>
          <a:p>
            <a:pPr algn="ctr">
              <a:defRPr/>
            </a:pPr>
            <a:r>
              <a:rPr lang="en-US" b="1">
                <a:solidFill>
                  <a:schemeClr val="accent1"/>
                </a:solidFill>
                <a:cs typeface="+mn-cs"/>
              </a:rPr>
              <a:t>program</a:t>
            </a:r>
          </a:p>
        </p:txBody>
      </p:sp>
      <p:sp>
        <p:nvSpPr>
          <p:cNvPr id="1012753" name="Rectangle 17"/>
          <p:cNvSpPr>
            <a:spLocks noChangeArrowheads="1"/>
          </p:cNvSpPr>
          <p:nvPr/>
        </p:nvSpPr>
        <p:spPr bwMode="auto">
          <a:xfrm>
            <a:off x="3943982" y="4433889"/>
            <a:ext cx="896501"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token</a:t>
            </a:r>
          </a:p>
          <a:p>
            <a:pPr algn="ctr">
              <a:defRPr/>
            </a:pPr>
            <a:r>
              <a:rPr lang="en-US" b="1">
                <a:solidFill>
                  <a:schemeClr val="accent1"/>
                </a:solidFill>
                <a:cs typeface="+mn-cs"/>
              </a:rPr>
              <a:t>stream</a:t>
            </a:r>
          </a:p>
        </p:txBody>
      </p:sp>
      <p:sp>
        <p:nvSpPr>
          <p:cNvPr id="1012754" name="Rectangle 18"/>
          <p:cNvSpPr>
            <a:spLocks noChangeArrowheads="1"/>
          </p:cNvSpPr>
          <p:nvPr/>
        </p:nvSpPr>
        <p:spPr bwMode="auto">
          <a:xfrm>
            <a:off x="7260725" y="4422775"/>
            <a:ext cx="896501"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syntax</a:t>
            </a:r>
          </a:p>
          <a:p>
            <a:pPr algn="ctr">
              <a:defRPr/>
            </a:pPr>
            <a:r>
              <a:rPr lang="en-US" b="1">
                <a:solidFill>
                  <a:schemeClr val="accent1"/>
                </a:solidFill>
                <a:cs typeface="+mn-cs"/>
              </a:rPr>
              <a:t>tree</a:t>
            </a:r>
          </a:p>
        </p:txBody>
      </p:sp>
      <p:cxnSp>
        <p:nvCxnSpPr>
          <p:cNvPr id="1012761" name="AutoShape 25"/>
          <p:cNvCxnSpPr>
            <a:cxnSpLocks noChangeShapeType="1"/>
          </p:cNvCxnSpPr>
          <p:nvPr/>
        </p:nvCxnSpPr>
        <p:spPr bwMode="auto">
          <a:xfrm>
            <a:off x="1614014" y="4784725"/>
            <a:ext cx="357978"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12762" name="Rectangle 26"/>
          <p:cNvSpPr>
            <a:spLocks noChangeArrowheads="1"/>
          </p:cNvSpPr>
          <p:nvPr/>
        </p:nvSpPr>
        <p:spPr bwMode="auto">
          <a:xfrm>
            <a:off x="1971992" y="2239964"/>
            <a:ext cx="1614013" cy="1279525"/>
          </a:xfrm>
          <a:prstGeom prst="rect">
            <a:avLst/>
          </a:prstGeom>
          <a:solidFill>
            <a:srgbClr val="99FF3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Lexical</a:t>
            </a:r>
          </a:p>
          <a:p>
            <a:pPr algn="ctr">
              <a:defRPr/>
            </a:pPr>
            <a:r>
              <a:rPr lang="en-US" b="1">
                <a:cs typeface="+mn-cs"/>
              </a:rPr>
              <a:t>Analyzer</a:t>
            </a:r>
          </a:p>
          <a:p>
            <a:pPr algn="ctr">
              <a:defRPr/>
            </a:pPr>
            <a:r>
              <a:rPr lang="en-US" b="1">
                <a:cs typeface="+mn-cs"/>
              </a:rPr>
              <a:t>Generator</a:t>
            </a:r>
          </a:p>
          <a:p>
            <a:pPr algn="ctr">
              <a:defRPr/>
            </a:pPr>
            <a:r>
              <a:rPr lang="en-US" b="1">
                <a:cs typeface="+mn-cs"/>
              </a:rPr>
              <a:t>(lex)</a:t>
            </a:r>
          </a:p>
        </p:txBody>
      </p:sp>
      <p:sp>
        <p:nvSpPr>
          <p:cNvPr id="1012764" name="Rectangle 28"/>
          <p:cNvSpPr>
            <a:spLocks noChangeArrowheads="1"/>
          </p:cNvSpPr>
          <p:nvPr/>
        </p:nvSpPr>
        <p:spPr bwMode="auto">
          <a:xfrm>
            <a:off x="5288734" y="2239964"/>
            <a:ext cx="1614014" cy="1279525"/>
          </a:xfrm>
          <a:prstGeom prst="rect">
            <a:avLst/>
          </a:prstGeom>
          <a:solidFill>
            <a:srgbClr val="99FF3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Syntax</a:t>
            </a:r>
          </a:p>
          <a:p>
            <a:pPr algn="ctr">
              <a:defRPr/>
            </a:pPr>
            <a:r>
              <a:rPr lang="en-US" b="1">
                <a:cs typeface="+mn-cs"/>
              </a:rPr>
              <a:t>Analyzer</a:t>
            </a:r>
          </a:p>
          <a:p>
            <a:pPr algn="ctr">
              <a:defRPr/>
            </a:pPr>
            <a:r>
              <a:rPr lang="en-US" b="1">
                <a:cs typeface="+mn-cs"/>
              </a:rPr>
              <a:t>Generator</a:t>
            </a:r>
          </a:p>
          <a:p>
            <a:pPr algn="ctr">
              <a:defRPr/>
            </a:pPr>
            <a:r>
              <a:rPr lang="en-US" b="1">
                <a:cs typeface="+mn-cs"/>
              </a:rPr>
              <a:t>(yacc)</a:t>
            </a:r>
          </a:p>
        </p:txBody>
      </p:sp>
      <p:sp>
        <p:nvSpPr>
          <p:cNvPr id="1012765" name="Line 29"/>
          <p:cNvSpPr>
            <a:spLocks noChangeShapeType="1"/>
          </p:cNvSpPr>
          <p:nvPr/>
        </p:nvSpPr>
        <p:spPr bwMode="auto">
          <a:xfrm>
            <a:off x="2779776" y="3519489"/>
            <a:ext cx="0" cy="73183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12766" name="Line 30"/>
          <p:cNvSpPr>
            <a:spLocks noChangeShapeType="1"/>
          </p:cNvSpPr>
          <p:nvPr/>
        </p:nvSpPr>
        <p:spPr bwMode="auto">
          <a:xfrm>
            <a:off x="6096519" y="3519489"/>
            <a:ext cx="0" cy="73183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12767" name="Rectangle 31"/>
          <p:cNvSpPr>
            <a:spLocks noChangeArrowheads="1"/>
          </p:cNvSpPr>
          <p:nvPr/>
        </p:nvSpPr>
        <p:spPr bwMode="auto">
          <a:xfrm>
            <a:off x="1971992" y="1216025"/>
            <a:ext cx="1614013"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lex</a:t>
            </a:r>
          </a:p>
          <a:p>
            <a:pPr algn="ctr">
              <a:defRPr/>
            </a:pPr>
            <a:r>
              <a:rPr lang="en-US" b="1">
                <a:solidFill>
                  <a:schemeClr val="accent1"/>
                </a:solidFill>
                <a:cs typeface="+mn-cs"/>
              </a:rPr>
              <a:t>specification</a:t>
            </a:r>
          </a:p>
        </p:txBody>
      </p:sp>
      <p:sp>
        <p:nvSpPr>
          <p:cNvPr id="1012769" name="Rectangle 33"/>
          <p:cNvSpPr>
            <a:spLocks noChangeArrowheads="1"/>
          </p:cNvSpPr>
          <p:nvPr/>
        </p:nvSpPr>
        <p:spPr bwMode="auto">
          <a:xfrm>
            <a:off x="5288734" y="1233489"/>
            <a:ext cx="1614014"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yacc</a:t>
            </a:r>
          </a:p>
          <a:p>
            <a:pPr algn="ctr">
              <a:defRPr/>
            </a:pPr>
            <a:r>
              <a:rPr lang="en-US" b="1">
                <a:solidFill>
                  <a:schemeClr val="accent1"/>
                </a:solidFill>
                <a:cs typeface="+mn-cs"/>
              </a:rPr>
              <a:t>specification</a:t>
            </a:r>
          </a:p>
        </p:txBody>
      </p:sp>
      <p:sp>
        <p:nvSpPr>
          <p:cNvPr id="1012770" name="Line 34"/>
          <p:cNvSpPr>
            <a:spLocks noChangeShapeType="1"/>
          </p:cNvSpPr>
          <p:nvPr/>
        </p:nvSpPr>
        <p:spPr bwMode="auto">
          <a:xfrm>
            <a:off x="2779776" y="1965325"/>
            <a:ext cx="0" cy="27463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12772" name="Line 36"/>
          <p:cNvSpPr>
            <a:spLocks noChangeShapeType="1"/>
          </p:cNvSpPr>
          <p:nvPr/>
        </p:nvSpPr>
        <p:spPr bwMode="auto">
          <a:xfrm>
            <a:off x="6096519" y="1965325"/>
            <a:ext cx="0" cy="27463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Grp="1" noChangeArrowheads="1"/>
          </p:cNvSpPr>
          <p:nvPr>
            <p:ph type="title"/>
          </p:nvPr>
        </p:nvSpPr>
        <p:spPr>
          <a:xfrm>
            <a:off x="305060" y="73025"/>
            <a:ext cx="7839715" cy="838200"/>
          </a:xfrm>
        </p:spPr>
        <p:txBody>
          <a:bodyPr>
            <a:normAutofit/>
          </a:bodyPr>
          <a:lstStyle/>
          <a:p>
            <a:pPr>
              <a:defRPr/>
            </a:pPr>
            <a:r>
              <a:rPr lang="en-US" sz="3600" b="1" dirty="0" err="1" smtClean="0">
                <a:solidFill>
                  <a:srgbClr val="0000FF"/>
                </a:solidFill>
                <a:cs typeface="+mj-cs"/>
              </a:rPr>
              <a:t>Lex</a:t>
            </a:r>
            <a:r>
              <a:rPr lang="en-US" sz="3600" b="1" dirty="0" smtClean="0">
                <a:solidFill>
                  <a:srgbClr val="0000FF"/>
                </a:solidFill>
                <a:cs typeface="+mj-cs"/>
              </a:rPr>
              <a:t> Specification for a Desk Calculator</a:t>
            </a:r>
          </a:p>
        </p:txBody>
      </p:sp>
      <p:sp>
        <p:nvSpPr>
          <p:cNvPr id="1013763" name="Rectangle 3"/>
          <p:cNvSpPr>
            <a:spLocks noGrp="1" noChangeArrowheads="1"/>
          </p:cNvSpPr>
          <p:nvPr>
            <p:ph type="body" idx="1"/>
          </p:nvPr>
        </p:nvSpPr>
        <p:spPr/>
        <p:txBody>
          <a:bodyPr/>
          <a:lstStyle/>
          <a:p>
            <a:pPr>
              <a:buFontTx/>
              <a:buNone/>
              <a:defRPr/>
            </a:pPr>
            <a:r>
              <a:rPr lang="en-US" sz="2000" b="1" dirty="0">
                <a:latin typeface="Courier New" charset="0"/>
              </a:rPr>
              <a:t>n</a:t>
            </a:r>
            <a:r>
              <a:rPr lang="en-US" sz="2000" b="1" dirty="0" smtClean="0">
                <a:latin typeface="Courier New" charset="0"/>
                <a:cs typeface="+mn-cs"/>
              </a:rPr>
              <a:t>umber	[0-9]+\.?|[0-9]*\.[0-9]+</a:t>
            </a:r>
          </a:p>
          <a:p>
            <a:pPr>
              <a:buFontTx/>
              <a:buNone/>
              <a:defRPr/>
            </a:pPr>
            <a:r>
              <a:rPr lang="en-US" sz="2000" b="1" dirty="0" smtClean="0">
                <a:latin typeface="Courier New" charset="0"/>
                <a:cs typeface="+mn-cs"/>
              </a:rPr>
              <a:t>%%</a:t>
            </a:r>
          </a:p>
          <a:p>
            <a:pPr>
              <a:buFontTx/>
              <a:buNone/>
              <a:defRPr/>
            </a:pPr>
            <a:r>
              <a:rPr lang="en-US" sz="2000" b="1" dirty="0" smtClean="0">
                <a:latin typeface="Courier New" charset="0"/>
                <a:cs typeface="+mn-cs"/>
              </a:rPr>
              <a:t>[ ]		{ /* skip blanks */ }</a:t>
            </a:r>
          </a:p>
          <a:p>
            <a:pPr>
              <a:buFontTx/>
              <a:buNone/>
              <a:defRPr/>
            </a:pPr>
            <a:r>
              <a:rPr lang="en-US" sz="2000" b="1" dirty="0" smtClean="0">
                <a:latin typeface="Courier New" charset="0"/>
                <a:cs typeface="+mn-cs"/>
              </a:rPr>
              <a:t>{number}	{ </a:t>
            </a:r>
            <a:r>
              <a:rPr lang="en-US" sz="2000" b="1" dirty="0" err="1" smtClean="0">
                <a:latin typeface="Courier New" charset="0"/>
                <a:cs typeface="+mn-cs"/>
              </a:rPr>
              <a:t>sscanf</a:t>
            </a:r>
            <a:r>
              <a:rPr lang="en-US" sz="2000" b="1" dirty="0" smtClean="0">
                <a:latin typeface="Courier New" charset="0"/>
                <a:cs typeface="+mn-cs"/>
              </a:rPr>
              <a:t>(</a:t>
            </a:r>
            <a:r>
              <a:rPr lang="en-US" sz="2000" b="1" dirty="0" err="1" smtClean="0">
                <a:latin typeface="Courier New" charset="0"/>
                <a:cs typeface="+mn-cs"/>
              </a:rPr>
              <a:t>yytext</a:t>
            </a:r>
            <a:r>
              <a:rPr lang="en-US" sz="2000" b="1" dirty="0" smtClean="0">
                <a:latin typeface="Courier New" charset="0"/>
                <a:cs typeface="+mn-cs"/>
              </a:rPr>
              <a:t>, </a:t>
            </a:r>
            <a:r>
              <a:rPr lang="en-US" sz="2000" b="1" dirty="0" smtClean="0">
                <a:latin typeface="Courier New" charset="0"/>
                <a:cs typeface="Courier New" charset="0"/>
              </a:rPr>
              <a:t>"</a:t>
            </a:r>
            <a:r>
              <a:rPr lang="en-US" sz="2000" b="1" dirty="0" smtClean="0">
                <a:latin typeface="Courier New" charset="0"/>
                <a:cs typeface="+mn-cs"/>
              </a:rPr>
              <a:t>%lf</a:t>
            </a:r>
            <a:r>
              <a:rPr lang="en-US" sz="2000" b="1" dirty="0" smtClean="0">
                <a:latin typeface="Courier New" charset="0"/>
                <a:cs typeface="Courier New" charset="0"/>
              </a:rPr>
              <a:t>"</a:t>
            </a:r>
            <a:r>
              <a:rPr lang="en-US" sz="2000" b="1" dirty="0" smtClean="0">
                <a:latin typeface="Courier New" charset="0"/>
                <a:cs typeface="+mn-cs"/>
              </a:rPr>
              <a:t>, &amp;</a:t>
            </a:r>
            <a:r>
              <a:rPr lang="en-US" sz="2000" b="1" dirty="0" err="1" smtClean="0">
                <a:latin typeface="Courier New" charset="0"/>
                <a:cs typeface="+mn-cs"/>
              </a:rPr>
              <a:t>yylval</a:t>
            </a:r>
            <a:r>
              <a:rPr lang="en-US" sz="2000" b="1" dirty="0" smtClean="0">
                <a:latin typeface="Courier New" charset="0"/>
                <a:cs typeface="+mn-cs"/>
              </a:rPr>
              <a:t>);</a:t>
            </a:r>
          </a:p>
          <a:p>
            <a:pPr>
              <a:buFontTx/>
              <a:buNone/>
              <a:defRPr/>
            </a:pPr>
            <a:r>
              <a:rPr lang="en-US" sz="2000" b="1" dirty="0" smtClean="0">
                <a:latin typeface="Courier New" charset="0"/>
                <a:cs typeface="+mn-cs"/>
              </a:rPr>
              <a:t>			     return NUMBER; }</a:t>
            </a:r>
          </a:p>
          <a:p>
            <a:pPr>
              <a:buFontTx/>
              <a:buNone/>
              <a:defRPr/>
            </a:pPr>
            <a:r>
              <a:rPr lang="en-US" sz="2000" b="1" dirty="0" smtClean="0">
                <a:latin typeface="Courier New" charset="0"/>
                <a:cs typeface="+mn-cs"/>
              </a:rPr>
              <a:t>\n|.		{ return </a:t>
            </a:r>
            <a:r>
              <a:rPr lang="en-US" sz="2000" b="1" dirty="0" err="1" smtClean="0">
                <a:latin typeface="Courier New" charset="0"/>
                <a:cs typeface="+mn-cs"/>
              </a:rPr>
              <a:t>yytext</a:t>
            </a:r>
            <a:r>
              <a:rPr lang="en-US" sz="2000" b="1" dirty="0" smtClean="0">
                <a:latin typeface="Courier New" charset="0"/>
                <a:cs typeface="+mn-cs"/>
              </a:rPr>
              <a:t>[0]; }</a:t>
            </a:r>
          </a:p>
        </p:txBody>
      </p:sp>
      <p:sp>
        <p:nvSpPr>
          <p:cNvPr id="1013764" name="Text Box 4"/>
          <p:cNvSpPr txBox="1">
            <a:spLocks noChangeArrowheads="1"/>
          </p:cNvSpPr>
          <p:nvPr/>
        </p:nvSpPr>
        <p:spPr bwMode="auto">
          <a:xfrm>
            <a:off x="3600102" y="5976938"/>
            <a:ext cx="48823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400">
                <a:cs typeface="+mn-cs"/>
              </a:rPr>
              <a:t> </a:t>
            </a:r>
            <a:r>
              <a:rPr lang="en-US" sz="1400" b="1">
                <a:solidFill>
                  <a:schemeClr val="accent1"/>
                </a:solidFill>
                <a:cs typeface="+mn-cs"/>
              </a:rPr>
              <a:t>[M. E. Lesk and E. Schmidt, </a:t>
            </a:r>
            <a:r>
              <a:rPr lang="en-US" sz="1400" b="1" i="1">
                <a:solidFill>
                  <a:schemeClr val="accent1"/>
                </a:solidFill>
                <a:cs typeface="+mn-cs"/>
              </a:rPr>
              <a:t>Lex – A Lexical Analyzer Generator</a:t>
            </a:r>
            <a:r>
              <a:rPr lang="en-US" sz="1400" b="1">
                <a:solidFill>
                  <a:schemeClr val="accent1"/>
                </a:solidFill>
                <a:cs typeface="+mn-cs"/>
              </a:rPr>
              <a:t>]</a:t>
            </a:r>
            <a:r>
              <a:rPr lang="en-US">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a:xfrm>
            <a:off x="178990" y="73025"/>
            <a:ext cx="7965785" cy="838200"/>
          </a:xfrm>
        </p:spPr>
        <p:txBody>
          <a:bodyPr>
            <a:normAutofit/>
          </a:bodyPr>
          <a:lstStyle/>
          <a:p>
            <a:pPr>
              <a:defRPr/>
            </a:pPr>
            <a:r>
              <a:rPr lang="en-US" sz="3600" b="1" dirty="0" err="1" smtClean="0">
                <a:solidFill>
                  <a:srgbClr val="0000FF"/>
                </a:solidFill>
                <a:cs typeface="+mj-cs"/>
              </a:rPr>
              <a:t>Yacc</a:t>
            </a:r>
            <a:r>
              <a:rPr lang="en-US" sz="3600" b="1" dirty="0" smtClean="0">
                <a:solidFill>
                  <a:srgbClr val="0000FF"/>
                </a:solidFill>
                <a:cs typeface="+mj-cs"/>
              </a:rPr>
              <a:t> Specification for a Desk Calculator</a:t>
            </a:r>
          </a:p>
        </p:txBody>
      </p:sp>
      <p:sp>
        <p:nvSpPr>
          <p:cNvPr id="1014787" name="Rectangle 3"/>
          <p:cNvSpPr>
            <a:spLocks noGrp="1" noChangeArrowheads="1"/>
          </p:cNvSpPr>
          <p:nvPr>
            <p:ph type="body" idx="1"/>
          </p:nvPr>
        </p:nvSpPr>
        <p:spPr>
          <a:xfrm>
            <a:off x="305059" y="947738"/>
            <a:ext cx="8287966" cy="5413375"/>
          </a:xfrm>
        </p:spPr>
        <p:txBody>
          <a:bodyPr/>
          <a:lstStyle/>
          <a:p>
            <a:pPr>
              <a:lnSpc>
                <a:spcPct val="90000"/>
              </a:lnSpc>
              <a:buFontTx/>
              <a:buNone/>
              <a:defRPr/>
            </a:pPr>
            <a:r>
              <a:rPr lang="en-US" sz="2000" b="1" dirty="0" smtClean="0">
                <a:latin typeface="Courier New" charset="0"/>
                <a:cs typeface="+mn-cs"/>
              </a:rPr>
              <a:t>%token NUMBER</a:t>
            </a:r>
          </a:p>
          <a:p>
            <a:pPr>
              <a:lnSpc>
                <a:spcPct val="90000"/>
              </a:lnSpc>
              <a:buFontTx/>
              <a:buNone/>
              <a:defRPr/>
            </a:pPr>
            <a:r>
              <a:rPr lang="en-US" sz="2000" b="1" dirty="0" smtClean="0">
                <a:latin typeface="Courier New" charset="0"/>
                <a:cs typeface="+mn-cs"/>
              </a:rPr>
              <a:t>%left </a:t>
            </a:r>
            <a:r>
              <a:rPr lang="en-US" sz="2000" b="1" dirty="0" smtClean="0">
                <a:latin typeface="Courier New" charset="0"/>
                <a:cs typeface="Courier New" charset="0"/>
              </a:rPr>
              <a:t>'</a:t>
            </a:r>
            <a:r>
              <a:rPr lang="en-US" sz="2000" b="1" dirty="0" smtClean="0">
                <a:latin typeface="Courier New" charset="0"/>
                <a:cs typeface="+mn-cs"/>
              </a:rPr>
              <a:t>+</a:t>
            </a:r>
            <a:r>
              <a:rPr lang="en-US" sz="2000" b="1" dirty="0" smtClean="0">
                <a:latin typeface="Courier New" charset="0"/>
                <a:cs typeface="Courier New" charset="0"/>
              </a:rPr>
              <a:t>'</a:t>
            </a:r>
            <a:endParaRPr lang="en-US" sz="2000" b="1" dirty="0" smtClean="0">
              <a:latin typeface="Courier New" charset="0"/>
              <a:cs typeface="+mn-cs"/>
            </a:endParaRPr>
          </a:p>
          <a:p>
            <a:pPr>
              <a:lnSpc>
                <a:spcPct val="90000"/>
              </a:lnSpc>
              <a:buFontTx/>
              <a:buNone/>
              <a:defRPr/>
            </a:pPr>
            <a:r>
              <a:rPr lang="en-US" sz="2000" b="1" dirty="0" smtClean="0">
                <a:latin typeface="Courier New" charset="0"/>
                <a:cs typeface="+mn-cs"/>
              </a:rPr>
              <a:t>%left </a:t>
            </a:r>
            <a:r>
              <a:rPr lang="en-US" sz="2000" b="1" dirty="0" smtClean="0">
                <a:latin typeface="Courier New" charset="0"/>
                <a:cs typeface="Courier New" charset="0"/>
              </a:rPr>
              <a:t>'</a:t>
            </a:r>
            <a:r>
              <a:rPr lang="en-US" sz="2000" b="1" dirty="0" smtClean="0">
                <a:latin typeface="Courier New" charset="0"/>
                <a:cs typeface="+mn-cs"/>
              </a:rPr>
              <a:t>*</a:t>
            </a:r>
            <a:r>
              <a:rPr lang="en-US" sz="2000" b="1" dirty="0" smtClean="0">
                <a:latin typeface="Courier New" charset="0"/>
                <a:cs typeface="Courier New" charset="0"/>
              </a:rPr>
              <a:t>'</a:t>
            </a:r>
            <a:endParaRPr lang="en-US" sz="2000" b="1" dirty="0" smtClean="0">
              <a:latin typeface="Courier New" charset="0"/>
              <a:cs typeface="+mn-cs"/>
            </a:endParaRPr>
          </a:p>
          <a:p>
            <a:pPr>
              <a:lnSpc>
                <a:spcPct val="90000"/>
              </a:lnSpc>
              <a:buFontTx/>
              <a:buNone/>
              <a:defRPr/>
            </a:pPr>
            <a:r>
              <a:rPr lang="en-US" sz="2000" b="1" dirty="0" smtClean="0">
                <a:latin typeface="Courier New" charset="0"/>
                <a:cs typeface="+mn-cs"/>
              </a:rPr>
              <a:t>%%</a:t>
            </a:r>
          </a:p>
          <a:p>
            <a:pPr>
              <a:lnSpc>
                <a:spcPct val="90000"/>
              </a:lnSpc>
              <a:buFontTx/>
              <a:buNone/>
              <a:defRPr/>
            </a:pPr>
            <a:r>
              <a:rPr lang="en-US" sz="2000" b="1" dirty="0" smtClean="0">
                <a:latin typeface="Courier New" charset="0"/>
                <a:cs typeface="+mn-cs"/>
              </a:rPr>
              <a:t>lines : lines </a:t>
            </a:r>
            <a:r>
              <a:rPr lang="en-US" sz="2000" b="1" dirty="0" err="1" smtClean="0">
                <a:latin typeface="Courier New" charset="0"/>
                <a:cs typeface="+mn-cs"/>
              </a:rPr>
              <a:t>expr</a:t>
            </a:r>
            <a:r>
              <a:rPr lang="en-US" sz="2000" b="1" dirty="0" smtClean="0">
                <a:latin typeface="Courier New" charset="0"/>
                <a:cs typeface="+mn-cs"/>
              </a:rPr>
              <a:t> </a:t>
            </a:r>
            <a:r>
              <a:rPr lang="en-US" sz="2000" b="1" dirty="0" smtClean="0">
                <a:latin typeface="Courier New" charset="0"/>
                <a:cs typeface="Courier New" charset="0"/>
              </a:rPr>
              <a:t>'</a:t>
            </a:r>
            <a:r>
              <a:rPr lang="en-US" sz="2000" b="1" dirty="0" smtClean="0">
                <a:latin typeface="Courier New" charset="0"/>
                <a:cs typeface="+mn-cs"/>
              </a:rPr>
              <a:t>\n</a:t>
            </a:r>
            <a:r>
              <a:rPr lang="en-US" sz="2000" b="1" dirty="0" smtClean="0">
                <a:latin typeface="Courier New" charset="0"/>
                <a:cs typeface="Courier New" charset="0"/>
              </a:rPr>
              <a:t>'</a:t>
            </a:r>
            <a:r>
              <a:rPr lang="en-US" sz="2000" b="1" dirty="0" smtClean="0">
                <a:latin typeface="Courier New" charset="0"/>
                <a:cs typeface="+mn-cs"/>
              </a:rPr>
              <a:t>	{ </a:t>
            </a:r>
            <a:r>
              <a:rPr lang="en-US" sz="2000" b="1" dirty="0" err="1" smtClean="0">
                <a:latin typeface="Courier New" charset="0"/>
                <a:cs typeface="+mn-cs"/>
              </a:rPr>
              <a:t>printf</a:t>
            </a:r>
            <a:r>
              <a:rPr lang="en-US" sz="2000" b="1" dirty="0" smtClean="0">
                <a:latin typeface="Courier New" charset="0"/>
                <a:cs typeface="+mn-cs"/>
              </a:rPr>
              <a:t>(</a:t>
            </a:r>
            <a:r>
              <a:rPr lang="en-US" sz="2000" b="1" dirty="0" smtClean="0">
                <a:latin typeface="Courier New" charset="0"/>
                <a:cs typeface="Courier New" charset="0"/>
              </a:rPr>
              <a:t>"</a:t>
            </a:r>
            <a:r>
              <a:rPr lang="en-US" sz="2000" b="1" dirty="0" smtClean="0">
                <a:latin typeface="Courier New" charset="0"/>
                <a:cs typeface="+mn-cs"/>
              </a:rPr>
              <a:t>%g\n</a:t>
            </a:r>
            <a:r>
              <a:rPr lang="en-US" sz="2000" b="1" dirty="0" smtClean="0">
                <a:latin typeface="Courier New" charset="0"/>
                <a:cs typeface="Courier New" charset="0"/>
              </a:rPr>
              <a:t>"</a:t>
            </a:r>
            <a:r>
              <a:rPr lang="en-US" sz="2000" b="1" dirty="0" smtClean="0">
                <a:latin typeface="Courier New" charset="0"/>
                <a:cs typeface="+mn-cs"/>
              </a:rPr>
              <a:t>, $2); }</a:t>
            </a:r>
          </a:p>
          <a:p>
            <a:pPr>
              <a:lnSpc>
                <a:spcPct val="90000"/>
              </a:lnSpc>
              <a:buFontTx/>
              <a:buNone/>
              <a:defRPr/>
            </a:pPr>
            <a:r>
              <a:rPr lang="en-US" sz="2000" b="1" dirty="0" smtClean="0">
                <a:latin typeface="Courier New" charset="0"/>
                <a:cs typeface="+mn-cs"/>
              </a:rPr>
              <a:t>      | /* empty */</a:t>
            </a:r>
          </a:p>
          <a:p>
            <a:pPr>
              <a:lnSpc>
                <a:spcPct val="90000"/>
              </a:lnSpc>
              <a:buFontTx/>
              <a:buNone/>
              <a:defRPr/>
            </a:pPr>
            <a:r>
              <a:rPr lang="en-US" sz="2000" b="1" dirty="0" smtClean="0">
                <a:latin typeface="Courier New" charset="0"/>
                <a:cs typeface="+mn-cs"/>
              </a:rPr>
              <a:t>      ;</a:t>
            </a:r>
          </a:p>
          <a:p>
            <a:pPr>
              <a:lnSpc>
                <a:spcPct val="90000"/>
              </a:lnSpc>
              <a:buFontTx/>
              <a:buNone/>
              <a:defRPr/>
            </a:pPr>
            <a:r>
              <a:rPr lang="en-US" sz="2000" b="1" dirty="0" err="1" smtClean="0">
                <a:latin typeface="Courier New" charset="0"/>
                <a:cs typeface="+mn-cs"/>
              </a:rPr>
              <a:t>expr</a:t>
            </a:r>
            <a:r>
              <a:rPr lang="en-US" sz="2000" b="1" dirty="0" smtClean="0">
                <a:latin typeface="Courier New" charset="0"/>
                <a:cs typeface="+mn-cs"/>
              </a:rPr>
              <a:t>  : </a:t>
            </a:r>
            <a:r>
              <a:rPr lang="en-US" sz="2000" b="1" dirty="0" err="1" smtClean="0">
                <a:latin typeface="Courier New" charset="0"/>
                <a:cs typeface="+mn-cs"/>
              </a:rPr>
              <a:t>expr</a:t>
            </a:r>
            <a:r>
              <a:rPr lang="en-US" sz="2000" b="1" dirty="0" smtClean="0">
                <a:latin typeface="Courier New" charset="0"/>
                <a:cs typeface="+mn-cs"/>
              </a:rPr>
              <a:t> </a:t>
            </a:r>
            <a:r>
              <a:rPr lang="en-US" sz="2000" b="1" dirty="0" smtClean="0">
                <a:latin typeface="Courier New" charset="0"/>
                <a:cs typeface="Courier New" charset="0"/>
              </a:rPr>
              <a:t>'</a:t>
            </a:r>
            <a:r>
              <a:rPr lang="en-US" sz="2000" b="1" dirty="0" smtClean="0">
                <a:latin typeface="Courier New" charset="0"/>
                <a:cs typeface="+mn-cs"/>
              </a:rPr>
              <a:t>+</a:t>
            </a:r>
            <a:r>
              <a:rPr lang="en-US" sz="2000" b="1" dirty="0" smtClean="0">
                <a:latin typeface="Courier New" charset="0"/>
                <a:cs typeface="Courier New" charset="0"/>
              </a:rPr>
              <a:t>'</a:t>
            </a:r>
            <a:r>
              <a:rPr lang="en-US" sz="2000" b="1" dirty="0" smtClean="0">
                <a:latin typeface="Courier New" charset="0"/>
                <a:cs typeface="+mn-cs"/>
              </a:rPr>
              <a:t> </a:t>
            </a:r>
            <a:r>
              <a:rPr lang="en-US" sz="2000" b="1" dirty="0" err="1" smtClean="0">
                <a:latin typeface="Courier New" charset="0"/>
                <a:cs typeface="+mn-cs"/>
              </a:rPr>
              <a:t>expr</a:t>
            </a:r>
            <a:r>
              <a:rPr lang="en-US" sz="2000" b="1" dirty="0" smtClean="0">
                <a:latin typeface="Courier New" charset="0"/>
                <a:cs typeface="+mn-cs"/>
              </a:rPr>
              <a:t>	{ $$ = $1 + $3; }</a:t>
            </a:r>
          </a:p>
          <a:p>
            <a:pPr>
              <a:lnSpc>
                <a:spcPct val="90000"/>
              </a:lnSpc>
              <a:buFontTx/>
              <a:buNone/>
              <a:defRPr/>
            </a:pPr>
            <a:r>
              <a:rPr lang="en-US" sz="2000" b="1" dirty="0" smtClean="0">
                <a:latin typeface="Courier New" charset="0"/>
                <a:cs typeface="+mn-cs"/>
              </a:rPr>
              <a:t>      | </a:t>
            </a:r>
            <a:r>
              <a:rPr lang="en-US" sz="2000" b="1" dirty="0" err="1" smtClean="0">
                <a:latin typeface="Courier New" charset="0"/>
                <a:cs typeface="+mn-cs"/>
              </a:rPr>
              <a:t>expr</a:t>
            </a:r>
            <a:r>
              <a:rPr lang="en-US" sz="2000" b="1" dirty="0" smtClean="0">
                <a:latin typeface="Courier New" charset="0"/>
                <a:cs typeface="+mn-cs"/>
              </a:rPr>
              <a:t> </a:t>
            </a:r>
            <a:r>
              <a:rPr lang="en-US" sz="2000" b="1" dirty="0" smtClean="0">
                <a:latin typeface="Courier New" charset="0"/>
                <a:cs typeface="Courier New" charset="0"/>
              </a:rPr>
              <a:t>'</a:t>
            </a:r>
            <a:r>
              <a:rPr lang="en-US" sz="2000" b="1" dirty="0" smtClean="0">
                <a:latin typeface="Courier New" charset="0"/>
                <a:cs typeface="+mn-cs"/>
              </a:rPr>
              <a:t>*</a:t>
            </a:r>
            <a:r>
              <a:rPr lang="en-US" sz="2000" b="1" dirty="0" smtClean="0">
                <a:latin typeface="Courier New" charset="0"/>
                <a:cs typeface="Courier New" charset="0"/>
              </a:rPr>
              <a:t>'</a:t>
            </a:r>
            <a:r>
              <a:rPr lang="en-US" sz="2000" b="1" dirty="0" smtClean="0">
                <a:latin typeface="Courier New" charset="0"/>
                <a:cs typeface="+mn-cs"/>
              </a:rPr>
              <a:t> </a:t>
            </a:r>
            <a:r>
              <a:rPr lang="en-US" sz="2000" b="1" dirty="0" err="1" smtClean="0">
                <a:latin typeface="Courier New" charset="0"/>
                <a:cs typeface="+mn-cs"/>
              </a:rPr>
              <a:t>expr</a:t>
            </a:r>
            <a:r>
              <a:rPr lang="en-US" sz="2000" b="1" dirty="0" smtClean="0">
                <a:latin typeface="Courier New" charset="0"/>
                <a:cs typeface="+mn-cs"/>
              </a:rPr>
              <a:t>	{ $$ = $1 * $3; }</a:t>
            </a:r>
          </a:p>
          <a:p>
            <a:pPr>
              <a:lnSpc>
                <a:spcPct val="90000"/>
              </a:lnSpc>
              <a:buFontTx/>
              <a:buNone/>
              <a:defRPr/>
            </a:pPr>
            <a:r>
              <a:rPr lang="en-US" sz="2000" b="1" dirty="0" smtClean="0">
                <a:latin typeface="Courier New" charset="0"/>
                <a:cs typeface="+mn-cs"/>
              </a:rPr>
              <a:t>      | </a:t>
            </a:r>
            <a:r>
              <a:rPr lang="en-US" sz="2000" b="1" dirty="0" smtClean="0">
                <a:latin typeface="Courier New" charset="0"/>
                <a:cs typeface="Courier New" charset="0"/>
              </a:rPr>
              <a:t>'</a:t>
            </a:r>
            <a:r>
              <a:rPr lang="en-US" sz="2000" b="1" dirty="0" smtClean="0">
                <a:latin typeface="Courier New" charset="0"/>
                <a:cs typeface="+mn-cs"/>
              </a:rPr>
              <a:t>(</a:t>
            </a:r>
            <a:r>
              <a:rPr lang="en-US" sz="2000" b="1" dirty="0" smtClean="0">
                <a:latin typeface="Courier New" charset="0"/>
                <a:cs typeface="Courier New" charset="0"/>
              </a:rPr>
              <a:t>'</a:t>
            </a:r>
            <a:r>
              <a:rPr lang="en-US" sz="2000" b="1" dirty="0" smtClean="0">
                <a:latin typeface="Courier New" charset="0"/>
                <a:cs typeface="+mn-cs"/>
              </a:rPr>
              <a:t> </a:t>
            </a:r>
            <a:r>
              <a:rPr lang="en-US" sz="2000" b="1" dirty="0" err="1" smtClean="0">
                <a:latin typeface="Courier New" charset="0"/>
                <a:cs typeface="+mn-cs"/>
              </a:rPr>
              <a:t>expr</a:t>
            </a:r>
            <a:r>
              <a:rPr lang="en-US" sz="2000" b="1" dirty="0" smtClean="0">
                <a:latin typeface="Courier New" charset="0"/>
                <a:cs typeface="+mn-cs"/>
              </a:rPr>
              <a:t> </a:t>
            </a:r>
            <a:r>
              <a:rPr lang="en-US" sz="2000" b="1" dirty="0" smtClean="0">
                <a:latin typeface="Courier New" charset="0"/>
                <a:cs typeface="Courier New" charset="0"/>
              </a:rPr>
              <a:t>'</a:t>
            </a:r>
            <a:r>
              <a:rPr lang="en-US" sz="2000" b="1" dirty="0" smtClean="0">
                <a:latin typeface="Courier New" charset="0"/>
                <a:cs typeface="+mn-cs"/>
              </a:rPr>
              <a:t>)</a:t>
            </a:r>
            <a:r>
              <a:rPr lang="en-US" sz="2000" b="1" dirty="0" smtClean="0">
                <a:latin typeface="Courier New" charset="0"/>
                <a:cs typeface="Courier New" charset="0"/>
              </a:rPr>
              <a:t>'</a:t>
            </a:r>
            <a:r>
              <a:rPr lang="en-US" sz="2000" b="1" dirty="0" smtClean="0">
                <a:latin typeface="Courier New" charset="0"/>
                <a:cs typeface="+mn-cs"/>
              </a:rPr>
              <a:t>	{ $$ = $2; }</a:t>
            </a:r>
          </a:p>
          <a:p>
            <a:pPr>
              <a:lnSpc>
                <a:spcPct val="90000"/>
              </a:lnSpc>
              <a:buFontTx/>
              <a:buNone/>
              <a:defRPr/>
            </a:pPr>
            <a:r>
              <a:rPr lang="en-US" sz="2000" b="1" dirty="0" smtClean="0">
                <a:latin typeface="Courier New" charset="0"/>
                <a:cs typeface="+mn-cs"/>
              </a:rPr>
              <a:t>      | NUMBER</a:t>
            </a:r>
          </a:p>
          <a:p>
            <a:pPr>
              <a:lnSpc>
                <a:spcPct val="90000"/>
              </a:lnSpc>
              <a:buFontTx/>
              <a:buNone/>
              <a:defRPr/>
            </a:pPr>
            <a:r>
              <a:rPr lang="en-US" sz="2000" b="1" dirty="0" smtClean="0">
                <a:latin typeface="Courier New" charset="0"/>
                <a:cs typeface="+mn-cs"/>
              </a:rPr>
              <a:t>      ;</a:t>
            </a:r>
          </a:p>
          <a:p>
            <a:pPr>
              <a:lnSpc>
                <a:spcPct val="90000"/>
              </a:lnSpc>
              <a:buFontTx/>
              <a:buNone/>
              <a:defRPr/>
            </a:pPr>
            <a:r>
              <a:rPr lang="en-US" sz="2000" b="1" dirty="0" smtClean="0">
                <a:latin typeface="Courier New" charset="0"/>
                <a:cs typeface="+mn-cs"/>
              </a:rPr>
              <a:t>%%</a:t>
            </a:r>
          </a:p>
          <a:p>
            <a:pPr>
              <a:lnSpc>
                <a:spcPct val="90000"/>
              </a:lnSpc>
              <a:buFontTx/>
              <a:buNone/>
              <a:defRPr/>
            </a:pPr>
            <a:r>
              <a:rPr lang="en-US" sz="2000" b="1" dirty="0" smtClean="0">
                <a:latin typeface="Courier New" charset="0"/>
                <a:cs typeface="+mn-cs"/>
              </a:rPr>
              <a:t>#include </a:t>
            </a:r>
            <a:r>
              <a:rPr lang="en-US" sz="2000" b="1" dirty="0" smtClean="0">
                <a:latin typeface="Courier New" charset="0"/>
                <a:cs typeface="Courier New" charset="0"/>
              </a:rPr>
              <a:t>"</a:t>
            </a:r>
            <a:r>
              <a:rPr lang="en-US" sz="2000" b="1" dirty="0" err="1" smtClean="0">
                <a:latin typeface="Courier New" charset="0"/>
                <a:cs typeface="+mn-cs"/>
              </a:rPr>
              <a:t>lex.yy.c</a:t>
            </a:r>
            <a:r>
              <a:rPr lang="en-US" sz="2000" b="1" dirty="0" smtClean="0">
                <a:latin typeface="Courier New" charset="0"/>
                <a:cs typeface="Courier New" charset="0"/>
              </a:rPr>
              <a:t>"</a:t>
            </a:r>
          </a:p>
        </p:txBody>
      </p:sp>
      <p:sp>
        <p:nvSpPr>
          <p:cNvPr id="1014788" name="Text Box 4"/>
          <p:cNvSpPr txBox="1">
            <a:spLocks noChangeArrowheads="1"/>
          </p:cNvSpPr>
          <p:nvPr/>
        </p:nvSpPr>
        <p:spPr bwMode="auto">
          <a:xfrm>
            <a:off x="3615196" y="6361113"/>
            <a:ext cx="462801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400" b="1">
                <a:solidFill>
                  <a:schemeClr val="accent1"/>
                </a:solidFill>
                <a:cs typeface="+mn-cs"/>
              </a:rPr>
              <a:t>[Stephen C. Johnson, </a:t>
            </a:r>
            <a:r>
              <a:rPr lang="en-US" sz="1400" b="1" i="1">
                <a:solidFill>
                  <a:schemeClr val="accent1"/>
                </a:solidFill>
                <a:cs typeface="+mn-cs"/>
              </a:rPr>
              <a:t>Yacc: Yet Another Compiler-Compiler </a:t>
            </a:r>
            <a:r>
              <a:rPr lang="en-US" sz="1400" b="1">
                <a:solidFill>
                  <a:schemeClr val="accent1"/>
                </a:solidFill>
                <a:cs typeface="+mn-cs"/>
              </a:rPr>
              <a:t>]</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Rectangle 2"/>
          <p:cNvSpPr>
            <a:spLocks noGrp="1" noChangeArrowheads="1"/>
          </p:cNvSpPr>
          <p:nvPr>
            <p:ph type="title"/>
          </p:nvPr>
        </p:nvSpPr>
        <p:spPr>
          <a:xfrm>
            <a:off x="178990" y="73025"/>
            <a:ext cx="7965785" cy="838200"/>
          </a:xfrm>
        </p:spPr>
        <p:txBody>
          <a:bodyPr>
            <a:normAutofit/>
          </a:bodyPr>
          <a:lstStyle/>
          <a:p>
            <a:pPr>
              <a:defRPr/>
            </a:pPr>
            <a:r>
              <a:rPr lang="en-US" sz="3600" b="1" dirty="0" smtClean="0">
                <a:solidFill>
                  <a:srgbClr val="0000FF"/>
                </a:solidFill>
                <a:cs typeface="+mj-cs"/>
              </a:rPr>
              <a:t>Creating the Desk Calculator</a:t>
            </a:r>
          </a:p>
        </p:txBody>
      </p:sp>
      <p:sp>
        <p:nvSpPr>
          <p:cNvPr id="1305603" name="Rectangle 3"/>
          <p:cNvSpPr>
            <a:spLocks noGrp="1" noChangeArrowheads="1"/>
          </p:cNvSpPr>
          <p:nvPr>
            <p:ph type="body" idx="1"/>
          </p:nvPr>
        </p:nvSpPr>
        <p:spPr>
          <a:xfrm>
            <a:off x="305059" y="1216026"/>
            <a:ext cx="8287966" cy="5413375"/>
          </a:xfrm>
        </p:spPr>
        <p:txBody>
          <a:bodyPr/>
          <a:lstStyle/>
          <a:p>
            <a:pPr>
              <a:buFontTx/>
              <a:buNone/>
              <a:defRPr/>
            </a:pPr>
            <a:r>
              <a:rPr lang="en-US" sz="2800" b="1" dirty="0" smtClean="0">
                <a:cs typeface="+mn-cs"/>
              </a:rPr>
              <a:t>Invoke the commands</a:t>
            </a:r>
          </a:p>
          <a:p>
            <a:pPr lvl="2">
              <a:buFontTx/>
              <a:buNone/>
              <a:defRPr/>
            </a:pPr>
            <a:r>
              <a:rPr lang="en-US" b="1" dirty="0" err="1" smtClean="0">
                <a:latin typeface="Courier New" charset="0"/>
              </a:rPr>
              <a:t>lex</a:t>
            </a:r>
            <a:r>
              <a:rPr lang="en-US" b="1" dirty="0" smtClean="0">
                <a:latin typeface="Courier New" charset="0"/>
              </a:rPr>
              <a:t> </a:t>
            </a:r>
            <a:r>
              <a:rPr lang="en-US" b="1" dirty="0" err="1" smtClean="0">
                <a:latin typeface="Courier New" charset="0"/>
              </a:rPr>
              <a:t>desk.l</a:t>
            </a:r>
            <a:endParaRPr lang="en-US" b="1" dirty="0" smtClean="0">
              <a:latin typeface="Courier New" charset="0"/>
            </a:endParaRPr>
          </a:p>
          <a:p>
            <a:pPr lvl="2">
              <a:buFontTx/>
              <a:buNone/>
              <a:defRPr/>
            </a:pPr>
            <a:r>
              <a:rPr lang="en-US" b="1" dirty="0" err="1" smtClean="0">
                <a:latin typeface="Courier New" charset="0"/>
              </a:rPr>
              <a:t>yacc</a:t>
            </a:r>
            <a:r>
              <a:rPr lang="en-US" b="1" dirty="0" smtClean="0">
                <a:latin typeface="Courier New" charset="0"/>
              </a:rPr>
              <a:t> </a:t>
            </a:r>
            <a:r>
              <a:rPr lang="en-US" b="1" dirty="0" err="1" smtClean="0">
                <a:latin typeface="Courier New" charset="0"/>
              </a:rPr>
              <a:t>desk.y</a:t>
            </a:r>
            <a:endParaRPr lang="en-US" b="1" dirty="0" smtClean="0">
              <a:latin typeface="Courier New" charset="0"/>
            </a:endParaRPr>
          </a:p>
          <a:p>
            <a:pPr lvl="2">
              <a:buFontTx/>
              <a:buNone/>
              <a:defRPr/>
            </a:pPr>
            <a:r>
              <a:rPr lang="en-US" b="1" dirty="0" smtClean="0">
                <a:latin typeface="Courier New" charset="0"/>
              </a:rPr>
              <a:t>cc </a:t>
            </a:r>
            <a:r>
              <a:rPr lang="en-US" b="1" dirty="0" err="1" smtClean="0">
                <a:latin typeface="Courier New" charset="0"/>
              </a:rPr>
              <a:t>y.tab.c</a:t>
            </a:r>
            <a:r>
              <a:rPr lang="en-US" b="1" dirty="0" smtClean="0">
                <a:latin typeface="Courier New" charset="0"/>
              </a:rPr>
              <a:t> –</a:t>
            </a:r>
            <a:r>
              <a:rPr lang="en-US" b="1" dirty="0" err="1" smtClean="0">
                <a:latin typeface="Courier New" charset="0"/>
              </a:rPr>
              <a:t>ly</a:t>
            </a:r>
            <a:r>
              <a:rPr lang="en-US" b="1" dirty="0" smtClean="0">
                <a:latin typeface="Courier New" charset="0"/>
              </a:rPr>
              <a:t> –</a:t>
            </a:r>
            <a:r>
              <a:rPr lang="en-US" b="1" dirty="0" err="1" smtClean="0">
                <a:latin typeface="Courier New" charset="0"/>
              </a:rPr>
              <a:t>ll</a:t>
            </a:r>
            <a:endParaRPr lang="en-US" b="1" dirty="0" smtClean="0">
              <a:latin typeface="Courier New" charset="0"/>
            </a:endParaRPr>
          </a:p>
          <a:p>
            <a:pPr>
              <a:buFontTx/>
              <a:buNone/>
              <a:defRPr/>
            </a:pPr>
            <a:endParaRPr lang="en-US" sz="2000" b="1" dirty="0" smtClean="0">
              <a:latin typeface="Courier New" charset="0"/>
              <a:cs typeface="+mn-cs"/>
            </a:endParaRPr>
          </a:p>
          <a:p>
            <a:pPr>
              <a:buFontTx/>
              <a:buNone/>
              <a:defRPr/>
            </a:pPr>
            <a:r>
              <a:rPr lang="en-US" sz="2800" b="1" dirty="0" smtClean="0">
                <a:cs typeface="Courier New" charset="0"/>
              </a:rPr>
              <a:t>Result</a:t>
            </a:r>
          </a:p>
          <a:p>
            <a:pPr>
              <a:buFontTx/>
              <a:buNone/>
              <a:defRPr/>
            </a:pPr>
            <a:endParaRPr lang="en-US" sz="2400" b="1" dirty="0" smtClean="0">
              <a:cs typeface="Courier New" charset="0"/>
            </a:endParaRPr>
          </a:p>
        </p:txBody>
      </p:sp>
      <p:sp>
        <p:nvSpPr>
          <p:cNvPr id="1305604" name="Rectangle 4"/>
          <p:cNvSpPr>
            <a:spLocks noChangeArrowheads="1"/>
          </p:cNvSpPr>
          <p:nvPr/>
        </p:nvSpPr>
        <p:spPr bwMode="auto">
          <a:xfrm>
            <a:off x="3316743" y="4251326"/>
            <a:ext cx="2510514" cy="1463675"/>
          </a:xfrm>
          <a:prstGeom prst="rect">
            <a:avLst/>
          </a:prstGeom>
          <a:solidFill>
            <a:srgbClr val="99FF3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b="1" dirty="0">
                <a:cs typeface="+mn-cs"/>
              </a:rPr>
              <a:t>Desk</a:t>
            </a:r>
          </a:p>
          <a:p>
            <a:pPr algn="ctr">
              <a:defRPr/>
            </a:pPr>
            <a:r>
              <a:rPr lang="en-US" sz="2400" b="1" dirty="0">
                <a:cs typeface="+mn-cs"/>
              </a:rPr>
              <a:t>Calculator</a:t>
            </a:r>
          </a:p>
        </p:txBody>
      </p:sp>
      <p:sp>
        <p:nvSpPr>
          <p:cNvPr id="1305605" name="Rectangle 5"/>
          <p:cNvSpPr>
            <a:spLocks noChangeArrowheads="1"/>
          </p:cNvSpPr>
          <p:nvPr/>
        </p:nvSpPr>
        <p:spPr bwMode="auto">
          <a:xfrm>
            <a:off x="538523" y="4525963"/>
            <a:ext cx="1971992" cy="9144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r">
              <a:defRPr/>
            </a:pPr>
            <a:r>
              <a:rPr lang="en-US" sz="2400" b="1" dirty="0">
                <a:cs typeface="+mn-cs"/>
              </a:rPr>
              <a:t>1.2 * (3.4 + 5.6)</a:t>
            </a:r>
          </a:p>
        </p:txBody>
      </p:sp>
      <p:sp>
        <p:nvSpPr>
          <p:cNvPr id="1305606" name="Rectangle 6"/>
          <p:cNvSpPr>
            <a:spLocks noChangeArrowheads="1"/>
          </p:cNvSpPr>
          <p:nvPr/>
        </p:nvSpPr>
        <p:spPr bwMode="auto">
          <a:xfrm>
            <a:off x="6633486" y="4525963"/>
            <a:ext cx="1704286" cy="9144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dirty="0">
                <a:cs typeface="+mn-cs"/>
              </a:rPr>
              <a:t>10.8</a:t>
            </a:r>
          </a:p>
        </p:txBody>
      </p:sp>
      <p:sp>
        <p:nvSpPr>
          <p:cNvPr id="1305607" name="Line 7"/>
          <p:cNvSpPr>
            <a:spLocks noChangeShapeType="1"/>
          </p:cNvSpPr>
          <p:nvPr/>
        </p:nvSpPr>
        <p:spPr bwMode="auto">
          <a:xfrm>
            <a:off x="2510515" y="4983163"/>
            <a:ext cx="80622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05608" name="Line 8"/>
          <p:cNvSpPr>
            <a:spLocks noChangeShapeType="1"/>
          </p:cNvSpPr>
          <p:nvPr/>
        </p:nvSpPr>
        <p:spPr bwMode="auto">
          <a:xfrm>
            <a:off x="5827258" y="4983163"/>
            <a:ext cx="80622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a:xfrm>
            <a:off x="178990" y="73025"/>
            <a:ext cx="7965785" cy="838200"/>
          </a:xfrm>
        </p:spPr>
        <p:txBody>
          <a:bodyPr>
            <a:noAutofit/>
          </a:bodyPr>
          <a:lstStyle/>
          <a:p>
            <a:pPr>
              <a:defRPr/>
            </a:pPr>
            <a:r>
              <a:rPr lang="en-US" sz="3600" b="1" dirty="0" smtClean="0">
                <a:solidFill>
                  <a:srgbClr val="0000FF"/>
                </a:solidFill>
                <a:cs typeface="+mj-cs"/>
              </a:rPr>
              <a:t>Some Computational Thinking Lessons Learned in COMS W4115</a:t>
            </a:r>
          </a:p>
        </p:txBody>
      </p:sp>
      <p:sp>
        <p:nvSpPr>
          <p:cNvPr id="1196035" name="Rectangle 3"/>
          <p:cNvSpPr>
            <a:spLocks noGrp="1" noChangeArrowheads="1"/>
          </p:cNvSpPr>
          <p:nvPr>
            <p:ph type="body" idx="1"/>
          </p:nvPr>
        </p:nvSpPr>
        <p:spPr/>
        <p:txBody>
          <a:bodyPr>
            <a:normAutofit/>
          </a:bodyPr>
          <a:lstStyle/>
          <a:p>
            <a:pPr>
              <a:lnSpc>
                <a:spcPct val="120000"/>
              </a:lnSpc>
              <a:defRPr/>
            </a:pPr>
            <a:r>
              <a:rPr lang="ja-JP" altLang="en-US" sz="2800" b="1" dirty="0" smtClean="0">
                <a:latin typeface="Arial"/>
                <a:cs typeface="+mn-cs"/>
              </a:rPr>
              <a:t>“</a:t>
            </a:r>
            <a:r>
              <a:rPr lang="en-US" sz="2800" b="1" dirty="0" smtClean="0">
                <a:cs typeface="+mn-cs"/>
              </a:rPr>
              <a:t>Designing a language is hard and designing a simple language is extremely hard!</a:t>
            </a:r>
            <a:r>
              <a:rPr lang="ja-JP" altLang="en-US" sz="2800" b="1" dirty="0" smtClean="0">
                <a:latin typeface="Arial"/>
                <a:cs typeface="+mn-cs"/>
              </a:rPr>
              <a:t>”</a:t>
            </a:r>
            <a:endParaRPr lang="en-US" sz="2800" b="1" dirty="0" smtClean="0">
              <a:cs typeface="+mn-cs"/>
            </a:endParaRPr>
          </a:p>
          <a:p>
            <a:pPr>
              <a:lnSpc>
                <a:spcPct val="120000"/>
              </a:lnSpc>
              <a:buFontTx/>
              <a:buNone/>
              <a:defRPr/>
            </a:pPr>
            <a:endParaRPr lang="en-US" sz="2800" b="1" dirty="0" smtClean="0">
              <a:cs typeface="+mn-cs"/>
            </a:endParaRPr>
          </a:p>
          <a:p>
            <a:pPr>
              <a:lnSpc>
                <a:spcPct val="120000"/>
              </a:lnSpc>
              <a:defRPr/>
            </a:pPr>
            <a:r>
              <a:rPr lang="ja-JP" altLang="en-US" sz="2800" b="1" dirty="0" smtClean="0">
                <a:latin typeface="Arial"/>
                <a:cs typeface="+mn-cs"/>
              </a:rPr>
              <a:t>“</a:t>
            </a:r>
            <a:r>
              <a:rPr lang="en-US" sz="2800" b="1" dirty="0" smtClean="0">
                <a:cs typeface="+mn-cs"/>
              </a:rPr>
              <a:t>During this course we realized how naïve and overambitious we were, and we all gained a newfound respect for the work and good decisions that went into languages like C and Java which we</a:t>
            </a:r>
            <a:r>
              <a:rPr lang="en-US" sz="2800" b="1" dirty="0" smtClean="0">
                <a:latin typeface="Arial"/>
              </a:rPr>
              <a:t>’</a:t>
            </a:r>
            <a:r>
              <a:rPr lang="en-US" sz="2800" b="1" dirty="0" smtClean="0">
                <a:cs typeface="+mn-cs"/>
              </a:rPr>
              <a:t>ve taken for granted for years.</a:t>
            </a:r>
            <a:r>
              <a:rPr lang="ja-JP" altLang="en-US" sz="2800" b="1" dirty="0" smtClean="0">
                <a:latin typeface="Arial"/>
                <a:cs typeface="+mn-cs"/>
              </a:rPr>
              <a:t>”</a:t>
            </a:r>
            <a:endParaRPr lang="en-US" sz="2800" b="1" dirty="0" smtClean="0">
              <a:solidFill>
                <a:schemeClr val="accent1"/>
              </a:solidFill>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6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6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603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Grp="1" noChangeArrowheads="1"/>
          </p:cNvSpPr>
          <p:nvPr>
            <p:ph type="title"/>
          </p:nvPr>
        </p:nvSpPr>
        <p:spPr>
          <a:xfrm>
            <a:off x="178990" y="73025"/>
            <a:ext cx="7965785" cy="838200"/>
          </a:xfrm>
        </p:spPr>
        <p:txBody>
          <a:bodyPr>
            <a:normAutofit/>
          </a:bodyPr>
          <a:lstStyle/>
          <a:p>
            <a:pPr>
              <a:defRPr/>
            </a:pPr>
            <a:r>
              <a:rPr lang="en-US" sz="3600" b="1" dirty="0" smtClean="0">
                <a:solidFill>
                  <a:srgbClr val="0000FF"/>
                </a:solidFill>
              </a:rPr>
              <a:t>7. Lambda Calculus </a:t>
            </a:r>
            <a:r>
              <a:rPr lang="en-US" sz="3600" b="1" dirty="0" smtClean="0">
                <a:solidFill>
                  <a:srgbClr val="0000FF"/>
                </a:solidFill>
                <a:cs typeface="Arial" charset="0"/>
              </a:rPr>
              <a:t>− </a:t>
            </a:r>
            <a:r>
              <a:rPr lang="en-US" sz="3600" b="1" dirty="0" smtClean="0">
                <a:solidFill>
                  <a:srgbClr val="0000FF"/>
                </a:solidFill>
              </a:rPr>
              <a:t>An Overview</a:t>
            </a:r>
          </a:p>
        </p:txBody>
      </p:sp>
      <p:sp>
        <p:nvSpPr>
          <p:cNvPr id="1015811" name="Rectangle 3"/>
          <p:cNvSpPr>
            <a:spLocks noGrp="1" noChangeArrowheads="1"/>
          </p:cNvSpPr>
          <p:nvPr>
            <p:ph type="body" idx="1"/>
          </p:nvPr>
        </p:nvSpPr>
        <p:spPr>
          <a:xfrm>
            <a:off x="305059" y="1216026"/>
            <a:ext cx="8287966" cy="5413375"/>
          </a:xfrm>
        </p:spPr>
        <p:txBody>
          <a:bodyPr/>
          <a:lstStyle/>
          <a:p>
            <a:pPr>
              <a:defRPr/>
            </a:pPr>
            <a:r>
              <a:rPr lang="en-US" sz="2000" b="1" dirty="0" smtClean="0">
                <a:cs typeface="+mn-cs"/>
              </a:rPr>
              <a:t>Lambda calculus was introduced in the 1930s by Alonzo Church as a mathematical system for defining computable functions. </a:t>
            </a:r>
          </a:p>
          <a:p>
            <a:pPr>
              <a:defRPr/>
            </a:pPr>
            <a:r>
              <a:rPr lang="en-US" sz="2000" b="1" dirty="0" smtClean="0">
                <a:cs typeface="+mn-cs"/>
              </a:rPr>
              <a:t>Lambda calculus is equivalent in definitional power to that of Turing machines. </a:t>
            </a:r>
          </a:p>
          <a:p>
            <a:pPr>
              <a:defRPr/>
            </a:pPr>
            <a:r>
              <a:rPr lang="en-US" sz="2000" b="1" dirty="0" smtClean="0">
                <a:cs typeface="+mn-cs"/>
              </a:rPr>
              <a:t>Lambda calculus serves as the computational model underlying functional programming languages. </a:t>
            </a:r>
          </a:p>
          <a:p>
            <a:pPr>
              <a:defRPr/>
            </a:pPr>
            <a:r>
              <a:rPr lang="en-US" sz="2000" b="1" dirty="0" smtClean="0">
                <a:cs typeface="+mn-cs"/>
              </a:rPr>
              <a:t>Lisp was developed by John McCarthy in 1956 around lambda calculus. </a:t>
            </a:r>
          </a:p>
          <a:p>
            <a:pPr>
              <a:defRPr/>
            </a:pPr>
            <a:r>
              <a:rPr lang="en-US" sz="2000" b="1" dirty="0" smtClean="0">
                <a:cs typeface="+mn-cs"/>
              </a:rPr>
              <a:t>ML, a general purpose functional programming language, was developed by Robin Milner in the late 1970s. </a:t>
            </a:r>
          </a:p>
          <a:p>
            <a:pPr>
              <a:defRPr/>
            </a:pPr>
            <a:r>
              <a:rPr lang="en-US" sz="2000" b="1" dirty="0" smtClean="0">
                <a:cs typeface="+mn-cs"/>
              </a:rPr>
              <a:t>Haskell, considered by many as one of the purest functional programming languages, was developed by Simon Peyton Jones, Paul </a:t>
            </a:r>
            <a:r>
              <a:rPr lang="en-US" sz="2000" b="1" dirty="0" err="1" smtClean="0">
                <a:cs typeface="+mn-cs"/>
              </a:rPr>
              <a:t>Houdak</a:t>
            </a:r>
            <a:r>
              <a:rPr lang="en-US" sz="2000" b="1" dirty="0" smtClean="0">
                <a:cs typeface="+mn-cs"/>
              </a:rPr>
              <a:t>, Phil </a:t>
            </a:r>
            <a:r>
              <a:rPr lang="en-US" sz="2000" b="1" dirty="0" err="1" smtClean="0">
                <a:cs typeface="+mn-cs"/>
              </a:rPr>
              <a:t>Wadler</a:t>
            </a:r>
            <a:r>
              <a:rPr lang="en-US" sz="2000" b="1" dirty="0" smtClean="0">
                <a:cs typeface="+mn-cs"/>
              </a:rPr>
              <a:t> and others in the late 1980s and early 90s.</a:t>
            </a:r>
            <a:endParaRPr lang="en-US" sz="2000" dirty="0"/>
          </a:p>
          <a:p>
            <a:pPr>
              <a:defRPr/>
            </a:pPr>
            <a:r>
              <a:rPr lang="en-US" sz="2000" b="1" dirty="0" smtClean="0">
                <a:solidFill>
                  <a:srgbClr val="000000"/>
                </a:solidFill>
                <a:cs typeface="+mn-cs"/>
              </a:rPr>
              <a:t>Features from lambda calculus such as lambda expressions </a:t>
            </a:r>
            <a:r>
              <a:rPr lang="en-US" sz="2000" b="1" dirty="0" smtClean="0">
                <a:solidFill>
                  <a:srgbClr val="000000"/>
                </a:solidFill>
              </a:rPr>
              <a:t>have been</a:t>
            </a:r>
            <a:r>
              <a:rPr lang="en-US" sz="2000" b="1" dirty="0" smtClean="0">
                <a:solidFill>
                  <a:srgbClr val="000000"/>
                </a:solidFill>
                <a:cs typeface="+mn-cs"/>
              </a:rPr>
              <a:t> </a:t>
            </a:r>
            <a:r>
              <a:rPr lang="en-US" sz="2000" b="1" dirty="0" smtClean="0">
                <a:solidFill>
                  <a:srgbClr val="000000"/>
                </a:solidFill>
                <a:cs typeface="+mn-cs"/>
              </a:rPr>
              <a:t>incorporated into many widely used programming languages like C++ and Java 8.</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6626" name="Rectangle 2"/>
          <p:cNvSpPr>
            <a:spLocks noGrp="1" noChangeArrowheads="1"/>
          </p:cNvSpPr>
          <p:nvPr>
            <p:ph type="title"/>
          </p:nvPr>
        </p:nvSpPr>
        <p:spPr>
          <a:xfrm>
            <a:off x="178990" y="73025"/>
            <a:ext cx="7965785" cy="838200"/>
          </a:xfrm>
        </p:spPr>
        <p:txBody>
          <a:bodyPr>
            <a:normAutofit/>
          </a:bodyPr>
          <a:lstStyle/>
          <a:p>
            <a:pPr>
              <a:defRPr/>
            </a:pPr>
            <a:r>
              <a:rPr lang="en-US" sz="3600" b="1" dirty="0" smtClean="0">
                <a:solidFill>
                  <a:srgbClr val="0000FF"/>
                </a:solidFill>
                <a:cs typeface="+mj-cs"/>
              </a:rPr>
              <a:t>Grammar for Lambda Calculus</a:t>
            </a:r>
          </a:p>
        </p:txBody>
      </p:sp>
      <p:sp>
        <p:nvSpPr>
          <p:cNvPr id="1306627" name="Rectangle 3"/>
          <p:cNvSpPr>
            <a:spLocks noGrp="1" noChangeArrowheads="1"/>
          </p:cNvSpPr>
          <p:nvPr>
            <p:ph type="body" idx="1"/>
          </p:nvPr>
        </p:nvSpPr>
        <p:spPr>
          <a:xfrm>
            <a:off x="305059" y="1216026"/>
            <a:ext cx="8287966" cy="5413375"/>
          </a:xfrm>
        </p:spPr>
        <p:txBody>
          <a:bodyPr/>
          <a:lstStyle/>
          <a:p>
            <a:pPr>
              <a:defRPr/>
            </a:pPr>
            <a:r>
              <a:rPr lang="en-US" sz="2000" b="1" smtClean="0">
                <a:cs typeface="+mn-cs"/>
              </a:rPr>
              <a:t>The central concept in lambda calculus is an expression which can denote a function definition (called a function abstraction) or a function application.</a:t>
            </a:r>
          </a:p>
          <a:p>
            <a:pPr>
              <a:defRPr/>
            </a:pPr>
            <a:endParaRPr lang="en-US" sz="2000" b="1" smtClean="0">
              <a:cs typeface="+mn-cs"/>
            </a:endParaRPr>
          </a:p>
          <a:p>
            <a:pPr lvl="1">
              <a:buFontTx/>
              <a:buNone/>
              <a:defRPr/>
            </a:pPr>
            <a:r>
              <a:rPr lang="en-US" sz="2000" b="1" smtClean="0">
                <a:solidFill>
                  <a:schemeClr val="accent1"/>
                </a:solidFill>
                <a:latin typeface="Courier New" charset="0"/>
                <a:cs typeface="Arial Unicode MS" charset="0"/>
              </a:rPr>
              <a:t>expr → abstraction | application | (expr) | var |   constant</a:t>
            </a:r>
          </a:p>
          <a:p>
            <a:pPr lvl="1">
              <a:buFontTx/>
              <a:buNone/>
              <a:defRPr/>
            </a:pPr>
            <a:r>
              <a:rPr lang="en-US" sz="2000" b="1" smtClean="0">
                <a:solidFill>
                  <a:schemeClr val="accent1"/>
                </a:solidFill>
                <a:latin typeface="Courier New" charset="0"/>
                <a:cs typeface="Arial Unicode MS" charset="0"/>
              </a:rPr>
              <a:t>abstraction → λ var . expr</a:t>
            </a:r>
          </a:p>
          <a:p>
            <a:pPr lvl="1">
              <a:buFontTx/>
              <a:buNone/>
              <a:defRPr/>
            </a:pPr>
            <a:r>
              <a:rPr lang="en-US" sz="2000" b="1" smtClean="0">
                <a:solidFill>
                  <a:schemeClr val="accent1"/>
                </a:solidFill>
                <a:latin typeface="Courier New" charset="0"/>
                <a:cs typeface="Arial Unicode MS" charset="0"/>
              </a:rPr>
              <a:t>application → expr expr</a:t>
            </a:r>
          </a:p>
          <a:p>
            <a:pPr>
              <a:buFontTx/>
              <a:buNone/>
              <a:defRPr/>
            </a:pPr>
            <a:endParaRPr lang="en-US" sz="2000" b="1" smtClean="0">
              <a:solidFill>
                <a:schemeClr val="accent1"/>
              </a:solidFill>
              <a:latin typeface="Courier New" charset="0"/>
              <a:cs typeface="Arial Unicode MS" charset="0"/>
            </a:endParaRPr>
          </a:p>
          <a:p>
            <a:pPr>
              <a:defRPr/>
            </a:pPr>
            <a:r>
              <a:rPr lang="en-US" sz="2000" b="1" smtClean="0">
                <a:cs typeface="+mn-cs"/>
              </a:rPr>
              <a:t>We can think of a lambda-calculus expression as a program which when evaluated returns a result consisting of another lambda-calculus expression. </a:t>
            </a:r>
          </a:p>
          <a:p>
            <a:pPr>
              <a:defRPr/>
            </a:pPr>
            <a:r>
              <a:rPr lang="en-US" sz="2000" b="1" smtClean="0">
                <a:cs typeface="+mn-cs"/>
              </a:rPr>
              <a:t>For notational convenience, we have included constants that can be numbers and built-in functions. These are unnecessary – they can be simulated in pure lambda calculus.</a:t>
            </a:r>
          </a:p>
          <a:p>
            <a:pPr>
              <a:defRPr/>
            </a:pPr>
            <a:endParaRPr lang="en-US" sz="2000" b="1"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0" name="Rectangle 2"/>
          <p:cNvSpPr>
            <a:spLocks noGrp="1" noChangeArrowheads="1"/>
          </p:cNvSpPr>
          <p:nvPr>
            <p:ph type="title"/>
          </p:nvPr>
        </p:nvSpPr>
        <p:spPr>
          <a:xfrm>
            <a:off x="178990" y="73025"/>
            <a:ext cx="7965785" cy="838200"/>
          </a:xfrm>
        </p:spPr>
        <p:txBody>
          <a:bodyPr>
            <a:normAutofit/>
          </a:bodyPr>
          <a:lstStyle/>
          <a:p>
            <a:pPr>
              <a:defRPr/>
            </a:pPr>
            <a:r>
              <a:rPr lang="en-US" sz="3600" b="1" dirty="0" smtClean="0">
                <a:solidFill>
                  <a:srgbClr val="0000FF"/>
                </a:solidFill>
                <a:cs typeface="+mj-cs"/>
              </a:rPr>
              <a:t>Function Abstraction</a:t>
            </a:r>
          </a:p>
        </p:txBody>
      </p:sp>
      <p:sp>
        <p:nvSpPr>
          <p:cNvPr id="1307651" name="Rectangle 3"/>
          <p:cNvSpPr>
            <a:spLocks noGrp="1" noChangeArrowheads="1"/>
          </p:cNvSpPr>
          <p:nvPr>
            <p:ph type="body" idx="1"/>
          </p:nvPr>
        </p:nvSpPr>
        <p:spPr>
          <a:xfrm>
            <a:off x="305059" y="1216026"/>
            <a:ext cx="8287966" cy="5413375"/>
          </a:xfrm>
        </p:spPr>
        <p:txBody>
          <a:bodyPr/>
          <a:lstStyle/>
          <a:p>
            <a:pPr>
              <a:defRPr/>
            </a:pPr>
            <a:r>
              <a:rPr lang="en-US" sz="2000" b="1" smtClean="0">
                <a:cs typeface="+mn-cs"/>
              </a:rPr>
              <a:t>A function abstraction, often called a lambda abstraction, is an expression defining a function. </a:t>
            </a:r>
          </a:p>
          <a:p>
            <a:pPr>
              <a:defRPr/>
            </a:pPr>
            <a:r>
              <a:rPr lang="en-US" sz="2000" b="1" smtClean="0">
                <a:cs typeface="+mn-cs"/>
              </a:rPr>
              <a:t>It consists of a lambda followed by a variable, a period, and then an expression: </a:t>
            </a:r>
            <a:r>
              <a:rPr lang="en-US" sz="2000" b="1" smtClean="0">
                <a:solidFill>
                  <a:schemeClr val="accent1"/>
                </a:solidFill>
                <a:latin typeface="Courier New" charset="0"/>
                <a:cs typeface="+mn-cs"/>
              </a:rPr>
              <a:t>λ var . expr</a:t>
            </a:r>
            <a:r>
              <a:rPr lang="en-US" sz="2000" b="1" smtClean="0">
                <a:cs typeface="+mn-cs"/>
              </a:rPr>
              <a:t> </a:t>
            </a:r>
          </a:p>
          <a:p>
            <a:pPr>
              <a:defRPr/>
            </a:pPr>
            <a:r>
              <a:rPr lang="en-US" sz="2000" b="1" smtClean="0">
                <a:cs typeface="+mn-cs"/>
              </a:rPr>
              <a:t>In the function </a:t>
            </a:r>
            <a:r>
              <a:rPr lang="en-US" sz="2000" b="1" smtClean="0">
                <a:solidFill>
                  <a:schemeClr val="accent1"/>
                </a:solidFill>
                <a:latin typeface="Courier New" charset="0"/>
                <a:cs typeface="+mn-cs"/>
              </a:rPr>
              <a:t>λ var . expr</a:t>
            </a:r>
            <a:r>
              <a:rPr lang="en-US" sz="2000" b="1" smtClean="0">
                <a:cs typeface="+mn-cs"/>
              </a:rPr>
              <a:t>,  </a:t>
            </a:r>
            <a:r>
              <a:rPr lang="en-US" sz="2000" b="1" smtClean="0">
                <a:solidFill>
                  <a:schemeClr val="accent1"/>
                </a:solidFill>
                <a:latin typeface="Courier New" charset="0"/>
                <a:cs typeface="+mn-cs"/>
              </a:rPr>
              <a:t>var</a:t>
            </a:r>
            <a:r>
              <a:rPr lang="en-US" sz="2000" b="1" smtClean="0">
                <a:cs typeface="+mn-cs"/>
              </a:rPr>
              <a:t> is the formal parameter and </a:t>
            </a:r>
            <a:r>
              <a:rPr lang="en-US" sz="2000" b="1" smtClean="0">
                <a:solidFill>
                  <a:schemeClr val="accent1"/>
                </a:solidFill>
                <a:latin typeface="Courier New" charset="0"/>
                <a:cs typeface="+mn-cs"/>
              </a:rPr>
              <a:t>expr</a:t>
            </a:r>
            <a:r>
              <a:rPr lang="en-US" sz="2000" b="1" smtClean="0">
                <a:cs typeface="+mn-cs"/>
              </a:rPr>
              <a:t> the body. </a:t>
            </a:r>
          </a:p>
          <a:p>
            <a:pPr>
              <a:defRPr/>
            </a:pPr>
            <a:r>
              <a:rPr lang="en-US" sz="2000" b="1" smtClean="0">
                <a:cs typeface="+mn-cs"/>
              </a:rPr>
              <a:t>We say  </a:t>
            </a:r>
            <a:r>
              <a:rPr lang="en-US" sz="2000" b="1" smtClean="0">
                <a:solidFill>
                  <a:schemeClr val="accent1"/>
                </a:solidFill>
                <a:latin typeface="Courier New" charset="0"/>
                <a:cs typeface="+mn-cs"/>
              </a:rPr>
              <a:t>λ var . expr</a:t>
            </a:r>
            <a:r>
              <a:rPr lang="en-US" sz="2000" b="1" smtClean="0">
                <a:cs typeface="+mn-cs"/>
              </a:rPr>
              <a:t>  </a:t>
            </a:r>
            <a:r>
              <a:rPr lang="en-US" sz="2000" b="1" i="1" smtClean="0">
                <a:cs typeface="+mn-cs"/>
              </a:rPr>
              <a:t>binds </a:t>
            </a:r>
            <a:r>
              <a:rPr lang="en-US" sz="2000" b="1" smtClean="0">
                <a:cs typeface="+mn-cs"/>
              </a:rPr>
              <a:t> </a:t>
            </a:r>
            <a:r>
              <a:rPr lang="en-US" sz="2000" b="1" smtClean="0">
                <a:solidFill>
                  <a:schemeClr val="accent1"/>
                </a:solidFill>
                <a:latin typeface="Courier New" charset="0"/>
                <a:cs typeface="+mn-cs"/>
              </a:rPr>
              <a:t>var</a:t>
            </a:r>
            <a:r>
              <a:rPr lang="en-US" sz="2000" b="1" smtClean="0">
                <a:latin typeface="Courier New" charset="0"/>
                <a:cs typeface="+mn-cs"/>
              </a:rPr>
              <a:t> </a:t>
            </a:r>
            <a:r>
              <a:rPr lang="en-US" sz="2000" b="1" smtClean="0">
                <a:cs typeface="+mn-cs"/>
              </a:rPr>
              <a:t> in  </a:t>
            </a:r>
            <a:r>
              <a:rPr lang="en-US" sz="2000" b="1" smtClean="0">
                <a:solidFill>
                  <a:schemeClr val="accent1"/>
                </a:solidFill>
                <a:latin typeface="Courier New" charset="0"/>
                <a:cs typeface="+mn-cs"/>
              </a:rPr>
              <a:t>expr</a:t>
            </a:r>
            <a:r>
              <a:rPr lang="en-US" sz="2000" b="1" smtClean="0">
                <a:cs typeface="+mn-cs"/>
              </a:rPr>
              <a:t>. </a:t>
            </a:r>
          </a:p>
          <a:p>
            <a:pPr>
              <a:defRPr/>
            </a:pPr>
            <a:r>
              <a:rPr lang="en-US" sz="2000" b="1" smtClean="0">
                <a:cs typeface="+mn-cs"/>
              </a:rPr>
              <a:t>Example </a:t>
            </a:r>
          </a:p>
          <a:p>
            <a:pPr lvl="1">
              <a:defRPr/>
            </a:pPr>
            <a:r>
              <a:rPr lang="en-US" sz="2000" b="1" smtClean="0">
                <a:solidFill>
                  <a:schemeClr val="accent1"/>
                </a:solidFill>
                <a:latin typeface="Courier New" charset="0"/>
              </a:rPr>
              <a:t>λx.y</a:t>
            </a:r>
            <a:r>
              <a:rPr lang="en-US" sz="2000" b="1" smtClean="0"/>
              <a:t> is a function abstraction. </a:t>
            </a:r>
          </a:p>
          <a:p>
            <a:pPr lvl="1">
              <a:defRPr/>
            </a:pPr>
            <a:r>
              <a:rPr lang="en-US" sz="2000" b="1" smtClean="0"/>
              <a:t>The variable </a:t>
            </a:r>
            <a:r>
              <a:rPr lang="en-US" sz="2000" b="1" smtClean="0">
                <a:solidFill>
                  <a:schemeClr val="accent1"/>
                </a:solidFill>
                <a:latin typeface="Courier New" charset="0"/>
              </a:rPr>
              <a:t>x</a:t>
            </a:r>
            <a:r>
              <a:rPr lang="en-US" sz="2000" b="1" smtClean="0"/>
              <a:t> after the </a:t>
            </a:r>
            <a:r>
              <a:rPr lang="en-US" sz="2000" b="1" smtClean="0">
                <a:solidFill>
                  <a:schemeClr val="accent1"/>
                </a:solidFill>
                <a:latin typeface="Courier New" charset="0"/>
              </a:rPr>
              <a:t>λ</a:t>
            </a:r>
            <a:r>
              <a:rPr lang="en-US" sz="2000" b="1" smtClean="0"/>
              <a:t> is the formal parameter of the function. </a:t>
            </a:r>
          </a:p>
          <a:p>
            <a:pPr lvl="1">
              <a:defRPr/>
            </a:pPr>
            <a:r>
              <a:rPr lang="en-US" sz="2000" b="1" smtClean="0"/>
              <a:t>The expression </a:t>
            </a:r>
            <a:r>
              <a:rPr lang="en-US" sz="2000" b="1" smtClean="0">
                <a:solidFill>
                  <a:schemeClr val="accent1"/>
                </a:solidFill>
                <a:latin typeface="Courier New" charset="0"/>
              </a:rPr>
              <a:t>y</a:t>
            </a:r>
            <a:r>
              <a:rPr lang="en-US" sz="2000" b="1" smtClean="0"/>
              <a:t> after the period is the body of the function.</a:t>
            </a:r>
            <a:r>
              <a:rPr lang="en-US" sz="2000" smtClean="0"/>
              <a:t>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cs typeface="+mj-cs"/>
              </a:rPr>
              <a:t>Course Objectives</a:t>
            </a:r>
          </a:p>
        </p:txBody>
      </p:sp>
      <p:sp>
        <p:nvSpPr>
          <p:cNvPr id="1296387" name="Rectangle 3"/>
          <p:cNvSpPr>
            <a:spLocks noGrp="1" noChangeArrowheads="1"/>
          </p:cNvSpPr>
          <p:nvPr>
            <p:ph type="body" idx="1"/>
          </p:nvPr>
        </p:nvSpPr>
        <p:spPr>
          <a:xfrm>
            <a:off x="192997" y="919163"/>
            <a:ext cx="8951003" cy="5435600"/>
          </a:xfrm>
        </p:spPr>
        <p:txBody>
          <a:bodyPr>
            <a:normAutofit/>
          </a:bodyPr>
          <a:lstStyle/>
          <a:p>
            <a:pPr>
              <a:defRPr/>
            </a:pPr>
            <a:r>
              <a:rPr lang="en-US" sz="2800" b="1" dirty="0" smtClean="0"/>
              <a:t>Understanding how language and compiler technology can be used to make safer software more reliably and quickly</a:t>
            </a:r>
          </a:p>
          <a:p>
            <a:pPr>
              <a:defRPr/>
            </a:pPr>
            <a:r>
              <a:rPr lang="en-US" sz="2800" b="1" dirty="0" smtClean="0"/>
              <a:t>Learning the advanced concepts and design principles underlying modern programming languages</a:t>
            </a:r>
          </a:p>
          <a:p>
            <a:pPr>
              <a:defRPr/>
            </a:pPr>
            <a:r>
              <a:rPr lang="en-US" sz="2800" b="1" dirty="0" smtClean="0"/>
              <a:t>Understanding program analysis techniques and tools</a:t>
            </a:r>
          </a:p>
          <a:p>
            <a:pPr>
              <a:defRPr/>
            </a:pPr>
            <a:r>
              <a:rPr lang="en-US" sz="2800" b="1" dirty="0" smtClean="0"/>
              <a:t>Harnessing language and compiler technology in dealing with parallelism and concurrency</a:t>
            </a:r>
          </a:p>
          <a:p>
            <a:pPr>
              <a:defRPr/>
            </a:pPr>
            <a:r>
              <a:rPr lang="en-US" sz="2800" b="1" dirty="0" smtClean="0"/>
              <a:t>Experiencing an in-depth project exploring modern language and compiler techniques</a:t>
            </a:r>
          </a:p>
          <a:p>
            <a:pPr>
              <a:defRPr/>
            </a:pPr>
            <a:endParaRPr lang="en-US" sz="2800" b="1" dirty="0" smtClean="0"/>
          </a:p>
          <a:p>
            <a:pPr marL="0" indent="0">
              <a:buNone/>
              <a:defRPr/>
            </a:pPr>
            <a:endParaRPr lang="en-US" sz="2800" b="1" dirty="0" smtClean="0">
              <a:solidFill>
                <a:srgbClr val="000000"/>
              </a:solidFill>
            </a:endParaRPr>
          </a:p>
          <a:p>
            <a:pPr>
              <a:defRPr/>
            </a:pPr>
            <a:endParaRPr lang="en-US" sz="2800"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p:txBody>
      </p:sp>
    </p:spTree>
    <p:extLst>
      <p:ext uri="{BB962C8B-B14F-4D97-AF65-F5344CB8AC3E}">
        <p14:creationId xmlns:p14="http://schemas.microsoft.com/office/powerpoint/2010/main" val="56727264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8" name="Rectangle 2"/>
          <p:cNvSpPr>
            <a:spLocks noGrp="1" noChangeArrowheads="1"/>
          </p:cNvSpPr>
          <p:nvPr>
            <p:ph type="title"/>
          </p:nvPr>
        </p:nvSpPr>
        <p:spPr>
          <a:xfrm>
            <a:off x="178990" y="73025"/>
            <a:ext cx="7965785" cy="838200"/>
          </a:xfrm>
        </p:spPr>
        <p:txBody>
          <a:bodyPr>
            <a:normAutofit/>
          </a:bodyPr>
          <a:lstStyle/>
          <a:p>
            <a:pPr>
              <a:defRPr/>
            </a:pPr>
            <a:r>
              <a:rPr lang="en-US" sz="3600" b="1" dirty="0" smtClean="0">
                <a:solidFill>
                  <a:srgbClr val="0000FF"/>
                </a:solidFill>
                <a:cs typeface="+mj-cs"/>
              </a:rPr>
              <a:t>Function Application and Currying</a:t>
            </a:r>
          </a:p>
        </p:txBody>
      </p:sp>
      <p:sp>
        <p:nvSpPr>
          <p:cNvPr id="1325059" name="Rectangle 3"/>
          <p:cNvSpPr>
            <a:spLocks noGrp="1" noChangeArrowheads="1"/>
          </p:cNvSpPr>
          <p:nvPr>
            <p:ph type="body" idx="1"/>
          </p:nvPr>
        </p:nvSpPr>
        <p:spPr>
          <a:xfrm>
            <a:off x="305059" y="1216026"/>
            <a:ext cx="8287966" cy="5413375"/>
          </a:xfrm>
        </p:spPr>
        <p:txBody>
          <a:bodyPr/>
          <a:lstStyle/>
          <a:p>
            <a:pPr>
              <a:defRPr/>
            </a:pPr>
            <a:r>
              <a:rPr lang="en-US" sz="2000" b="1" dirty="0" smtClean="0">
                <a:cs typeface="+mn-cs"/>
              </a:rPr>
              <a:t>A function application, often called a lambda application, consists of an expression followed by an expression: </a:t>
            </a:r>
            <a:r>
              <a:rPr lang="en-US" sz="2000" b="1" dirty="0" err="1" smtClean="0">
                <a:solidFill>
                  <a:schemeClr val="accent1"/>
                </a:solidFill>
                <a:latin typeface="Courier New" charset="0"/>
                <a:cs typeface="+mn-cs"/>
              </a:rPr>
              <a:t>expr</a:t>
            </a:r>
            <a:r>
              <a:rPr lang="en-US" sz="2000" b="1" dirty="0" smtClean="0">
                <a:solidFill>
                  <a:schemeClr val="accent1"/>
                </a:solidFill>
                <a:latin typeface="Courier New" charset="0"/>
                <a:cs typeface="+mn-cs"/>
              </a:rPr>
              <a:t> </a:t>
            </a:r>
            <a:r>
              <a:rPr lang="en-US" sz="2000" b="1" dirty="0" err="1" smtClean="0">
                <a:solidFill>
                  <a:schemeClr val="accent1"/>
                </a:solidFill>
                <a:latin typeface="Courier New" charset="0"/>
                <a:cs typeface="+mn-cs"/>
              </a:rPr>
              <a:t>expr</a:t>
            </a:r>
            <a:r>
              <a:rPr lang="en-US" sz="2000" b="1" dirty="0" smtClean="0">
                <a:cs typeface="+mn-cs"/>
              </a:rPr>
              <a:t>. </a:t>
            </a:r>
          </a:p>
          <a:p>
            <a:pPr>
              <a:defRPr/>
            </a:pPr>
            <a:endParaRPr lang="en-US" sz="2000" b="1" dirty="0" smtClean="0">
              <a:cs typeface="+mn-cs"/>
            </a:endParaRPr>
          </a:p>
          <a:p>
            <a:pPr>
              <a:defRPr/>
            </a:pPr>
            <a:r>
              <a:rPr lang="en-US" sz="2000" b="1" dirty="0" smtClean="0">
                <a:cs typeface="+mn-cs"/>
              </a:rPr>
              <a:t>If </a:t>
            </a:r>
            <a:r>
              <a:rPr lang="en-US" sz="2000" b="1" dirty="0" smtClean="0">
                <a:solidFill>
                  <a:schemeClr val="accent1"/>
                </a:solidFill>
                <a:latin typeface="Courier New" charset="0"/>
                <a:cs typeface="+mn-cs"/>
              </a:rPr>
              <a:t>f</a:t>
            </a:r>
            <a:r>
              <a:rPr lang="en-US" sz="2000" b="1" dirty="0" smtClean="0">
                <a:cs typeface="+mn-cs"/>
              </a:rPr>
              <a:t> is a function and </a:t>
            </a:r>
            <a:r>
              <a:rPr lang="en-US" sz="2000" b="1" dirty="0" smtClean="0">
                <a:solidFill>
                  <a:schemeClr val="accent1"/>
                </a:solidFill>
                <a:latin typeface="Courier New" charset="0"/>
                <a:cs typeface="+mn-cs"/>
              </a:rPr>
              <a:t>x</a:t>
            </a:r>
            <a:r>
              <a:rPr lang="en-US" sz="2000" b="1" dirty="0" smtClean="0">
                <a:cs typeface="+mn-cs"/>
              </a:rPr>
              <a:t> an expression, then </a:t>
            </a:r>
            <a:r>
              <a:rPr lang="en-US" sz="2000" b="1" dirty="0" err="1" smtClean="0">
                <a:solidFill>
                  <a:schemeClr val="accent1"/>
                </a:solidFill>
                <a:latin typeface="Courier New" charset="0"/>
                <a:cs typeface="+mn-cs"/>
              </a:rPr>
              <a:t>fx</a:t>
            </a:r>
            <a:r>
              <a:rPr lang="en-US" sz="2000" b="1" dirty="0" smtClean="0">
                <a:cs typeface="+mn-cs"/>
              </a:rPr>
              <a:t> is a function application denoting the application of the function </a:t>
            </a:r>
            <a:r>
              <a:rPr lang="en-US" sz="2000" b="1" dirty="0" smtClean="0">
                <a:solidFill>
                  <a:schemeClr val="accent1"/>
                </a:solidFill>
                <a:latin typeface="Courier New" charset="0"/>
                <a:cs typeface="+mn-cs"/>
              </a:rPr>
              <a:t>f</a:t>
            </a:r>
            <a:r>
              <a:rPr lang="en-US" sz="2000" b="1" dirty="0" smtClean="0">
                <a:cs typeface="+mn-cs"/>
              </a:rPr>
              <a:t> to the argument </a:t>
            </a:r>
            <a:r>
              <a:rPr lang="en-US" sz="2000" b="1" dirty="0" smtClean="0">
                <a:solidFill>
                  <a:schemeClr val="accent1"/>
                </a:solidFill>
                <a:latin typeface="Courier New" charset="0"/>
                <a:cs typeface="+mn-cs"/>
              </a:rPr>
              <a:t>x</a:t>
            </a:r>
            <a:r>
              <a:rPr lang="en-US" sz="2000" b="1" dirty="0" smtClean="0">
                <a:cs typeface="+mn-cs"/>
              </a:rPr>
              <a:t>. All functions in lambda calculus are prefix. </a:t>
            </a:r>
          </a:p>
          <a:p>
            <a:pPr>
              <a:defRPr/>
            </a:pPr>
            <a:endParaRPr lang="en-US" sz="2000" b="1" dirty="0" smtClean="0">
              <a:cs typeface="+mn-cs"/>
            </a:endParaRPr>
          </a:p>
          <a:p>
            <a:pPr>
              <a:defRPr/>
            </a:pPr>
            <a:r>
              <a:rPr lang="en-US" sz="2000" b="1" dirty="0" smtClean="0">
                <a:cs typeface="+mn-cs"/>
              </a:rPr>
              <a:t>If we want to apply a function to more than one argument, we can use a technique called </a:t>
            </a:r>
            <a:r>
              <a:rPr lang="en-US" sz="2000" b="1" i="1" dirty="0" smtClean="0">
                <a:cs typeface="+mn-cs"/>
              </a:rPr>
              <a:t>currying</a:t>
            </a:r>
            <a:r>
              <a:rPr lang="en-US" sz="2000" b="1" dirty="0" smtClean="0">
                <a:cs typeface="+mn-cs"/>
              </a:rPr>
              <a:t>. </a:t>
            </a:r>
            <a:r>
              <a:rPr lang="en-US" sz="2000" b="1" dirty="0" smtClean="0"/>
              <a:t>We can</a:t>
            </a:r>
            <a:r>
              <a:rPr lang="en-US" sz="2000" b="1" dirty="0" smtClean="0">
                <a:cs typeface="+mn-cs"/>
              </a:rPr>
              <a:t> express the sum of </a:t>
            </a:r>
            <a:r>
              <a:rPr lang="en-US" sz="2000" b="1" dirty="0" smtClean="0">
                <a:solidFill>
                  <a:schemeClr val="accent1"/>
                </a:solidFill>
                <a:latin typeface="Courier New" charset="0"/>
                <a:cs typeface="+mn-cs"/>
              </a:rPr>
              <a:t>1</a:t>
            </a:r>
            <a:r>
              <a:rPr lang="en-US" sz="2000" b="1" dirty="0" smtClean="0">
                <a:cs typeface="+mn-cs"/>
              </a:rPr>
              <a:t> and </a:t>
            </a:r>
            <a:r>
              <a:rPr lang="en-US" sz="2000" b="1" dirty="0" smtClean="0">
                <a:solidFill>
                  <a:schemeClr val="accent1"/>
                </a:solidFill>
                <a:latin typeface="Courier New" charset="0"/>
                <a:cs typeface="+mn-cs"/>
              </a:rPr>
              <a:t>2</a:t>
            </a:r>
            <a:r>
              <a:rPr lang="en-US" sz="2000" b="1" dirty="0" smtClean="0">
                <a:cs typeface="+mn-cs"/>
              </a:rPr>
              <a:t> </a:t>
            </a:r>
            <a:r>
              <a:rPr lang="en-US" sz="2000" b="1" dirty="0" smtClean="0"/>
              <a:t>by writing</a:t>
            </a:r>
            <a:r>
              <a:rPr lang="en-US" sz="2000" b="1" dirty="0" smtClean="0">
                <a:cs typeface="+mn-cs"/>
              </a:rPr>
              <a:t> </a:t>
            </a:r>
            <a:r>
              <a:rPr lang="en-US" sz="2000" b="1" dirty="0" smtClean="0">
                <a:solidFill>
                  <a:schemeClr val="accent1"/>
                </a:solidFill>
                <a:latin typeface="Courier New" charset="0"/>
                <a:cs typeface="+mn-cs"/>
              </a:rPr>
              <a:t>((+ 1) 2)</a:t>
            </a:r>
            <a:r>
              <a:rPr lang="en-US" sz="2000" b="1" dirty="0" smtClean="0">
                <a:cs typeface="+mn-cs"/>
              </a:rPr>
              <a:t>. The expression </a:t>
            </a:r>
            <a:r>
              <a:rPr lang="en-US" sz="2000" b="1" dirty="0" smtClean="0">
                <a:solidFill>
                  <a:schemeClr val="accent1"/>
                </a:solidFill>
                <a:latin typeface="Courier New" charset="0"/>
                <a:cs typeface="+mn-cs"/>
              </a:rPr>
              <a:t>(+ 1)</a:t>
            </a:r>
            <a:r>
              <a:rPr lang="en-US" sz="2000" b="1" dirty="0" smtClean="0">
                <a:cs typeface="+mn-cs"/>
              </a:rPr>
              <a:t> denotes the function that adds </a:t>
            </a:r>
            <a:r>
              <a:rPr lang="en-US" sz="2000" b="1" dirty="0" smtClean="0">
                <a:solidFill>
                  <a:schemeClr val="accent1"/>
                </a:solidFill>
                <a:latin typeface="Courier New" charset="0"/>
                <a:cs typeface="+mn-cs"/>
              </a:rPr>
              <a:t>1</a:t>
            </a:r>
            <a:r>
              <a:rPr lang="en-US" sz="2000" b="1" dirty="0" smtClean="0">
                <a:cs typeface="+mn-cs"/>
              </a:rPr>
              <a:t> to its argument. Thus </a:t>
            </a:r>
            <a:r>
              <a:rPr lang="en-US" sz="2000" b="1" dirty="0" smtClean="0">
                <a:solidFill>
                  <a:schemeClr val="accent1"/>
                </a:solidFill>
                <a:latin typeface="Courier New" charset="0"/>
                <a:cs typeface="+mn-cs"/>
              </a:rPr>
              <a:t>((+ 1) 2)</a:t>
            </a:r>
            <a:r>
              <a:rPr lang="en-US" sz="2000" b="1" dirty="0" smtClean="0">
                <a:cs typeface="+mn-cs"/>
              </a:rPr>
              <a:t> means the function </a:t>
            </a:r>
            <a:r>
              <a:rPr lang="en-US" sz="2000" b="1" dirty="0" smtClean="0">
                <a:solidFill>
                  <a:schemeClr val="accent1"/>
                </a:solidFill>
                <a:latin typeface="Courier New" charset="0"/>
                <a:cs typeface="+mn-cs"/>
              </a:rPr>
              <a:t>+</a:t>
            </a:r>
            <a:r>
              <a:rPr lang="en-US" sz="2000" b="1" dirty="0" smtClean="0">
                <a:cs typeface="+mn-cs"/>
              </a:rPr>
              <a:t> is applied to the argument </a:t>
            </a:r>
            <a:r>
              <a:rPr lang="en-US" sz="2000" b="1" dirty="0" smtClean="0">
                <a:solidFill>
                  <a:schemeClr val="accent1"/>
                </a:solidFill>
                <a:latin typeface="Courier New" charset="0"/>
                <a:cs typeface="+mn-cs"/>
              </a:rPr>
              <a:t>1</a:t>
            </a:r>
            <a:r>
              <a:rPr lang="en-US" sz="2000" b="1" dirty="0" smtClean="0">
                <a:cs typeface="+mn-cs"/>
              </a:rPr>
              <a:t> and the result is a function that is applied to </a:t>
            </a:r>
            <a:r>
              <a:rPr lang="en-US" sz="2000" b="1" dirty="0" smtClean="0">
                <a:solidFill>
                  <a:schemeClr val="accent1"/>
                </a:solidFill>
                <a:latin typeface="Courier New" charset="0"/>
                <a:cs typeface="+mn-cs"/>
              </a:rPr>
              <a:t>2</a:t>
            </a:r>
            <a:r>
              <a:rPr lang="en-US" sz="2000" b="1" dirty="0" smtClean="0">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2" name="Rectangle 2"/>
          <p:cNvSpPr>
            <a:spLocks noGrp="1" noChangeArrowheads="1"/>
          </p:cNvSpPr>
          <p:nvPr>
            <p:ph type="title"/>
          </p:nvPr>
        </p:nvSpPr>
        <p:spPr>
          <a:xfrm>
            <a:off x="178990" y="73025"/>
            <a:ext cx="7965785" cy="838200"/>
          </a:xfrm>
        </p:spPr>
        <p:txBody>
          <a:bodyPr>
            <a:normAutofit/>
          </a:bodyPr>
          <a:lstStyle/>
          <a:p>
            <a:pPr>
              <a:defRPr/>
            </a:pPr>
            <a:r>
              <a:rPr lang="en-US" sz="3600" b="1" dirty="0" smtClean="0">
                <a:solidFill>
                  <a:srgbClr val="0000FF"/>
                </a:solidFill>
                <a:cs typeface="+mj-cs"/>
              </a:rPr>
              <a:t>Lambda Calculus Conventions</a:t>
            </a:r>
          </a:p>
        </p:txBody>
      </p:sp>
      <p:sp>
        <p:nvSpPr>
          <p:cNvPr id="1326083" name="Rectangle 3"/>
          <p:cNvSpPr>
            <a:spLocks noGrp="1" noChangeArrowheads="1"/>
          </p:cNvSpPr>
          <p:nvPr>
            <p:ph type="body" idx="1"/>
          </p:nvPr>
        </p:nvSpPr>
        <p:spPr>
          <a:xfrm>
            <a:off x="305060" y="1216026"/>
            <a:ext cx="8569679" cy="5413375"/>
          </a:xfrm>
        </p:spPr>
        <p:txBody>
          <a:bodyPr/>
          <a:lstStyle/>
          <a:p>
            <a:pPr>
              <a:defRPr/>
            </a:pPr>
            <a:r>
              <a:rPr lang="en-US" sz="2400" b="1" smtClean="0">
                <a:cs typeface="+mn-cs"/>
              </a:rPr>
              <a:t>As in ordinary mathematics, we can omit redundant parentheses to avoid cluttering up expressions so we often write </a:t>
            </a:r>
            <a:r>
              <a:rPr lang="en-US" sz="2400" b="1" smtClean="0">
                <a:solidFill>
                  <a:schemeClr val="accent1"/>
                </a:solidFill>
                <a:latin typeface="Courier New" charset="0"/>
                <a:cs typeface="+mn-cs"/>
              </a:rPr>
              <a:t>((+ 1) 2)</a:t>
            </a:r>
            <a:r>
              <a:rPr lang="en-US" sz="2400" b="1" smtClean="0">
                <a:cs typeface="+mn-cs"/>
              </a:rPr>
              <a:t> as </a:t>
            </a:r>
            <a:r>
              <a:rPr lang="en-US" sz="2400" b="1" smtClean="0">
                <a:solidFill>
                  <a:schemeClr val="accent1"/>
                </a:solidFill>
                <a:latin typeface="Courier New" charset="0"/>
                <a:cs typeface="+mn-cs"/>
              </a:rPr>
              <a:t>(+ 1 2)</a:t>
            </a:r>
            <a:r>
              <a:rPr lang="en-US" sz="2400" b="1" smtClean="0">
                <a:cs typeface="+mn-cs"/>
              </a:rPr>
              <a:t> or even </a:t>
            </a:r>
            <a:r>
              <a:rPr lang="en-US" sz="2400" b="1" smtClean="0">
                <a:solidFill>
                  <a:schemeClr val="accent1"/>
                </a:solidFill>
                <a:latin typeface="Courier New" charset="0"/>
                <a:cs typeface="+mn-cs"/>
              </a:rPr>
              <a:t>+ 1 2</a:t>
            </a:r>
            <a:r>
              <a:rPr lang="en-US" sz="2400" b="1" smtClean="0">
                <a:cs typeface="+mn-cs"/>
              </a:rPr>
              <a:t>.</a:t>
            </a:r>
            <a:r>
              <a:rPr lang="en-US" sz="2400" smtClean="0">
                <a:cs typeface="+mn-cs"/>
              </a:rPr>
              <a:t> </a:t>
            </a:r>
          </a:p>
          <a:p>
            <a:pPr>
              <a:buFontTx/>
              <a:buNone/>
              <a:defRPr/>
            </a:pPr>
            <a:endParaRPr lang="en-US" sz="2400" smtClean="0">
              <a:cs typeface="+mn-cs"/>
            </a:endParaRPr>
          </a:p>
          <a:p>
            <a:pPr>
              <a:defRPr/>
            </a:pPr>
            <a:r>
              <a:rPr lang="en-US" sz="2400" b="1" smtClean="0">
                <a:cs typeface="+mn-cs"/>
              </a:rPr>
              <a:t>Function application is left associative and application binds tighter than period. </a:t>
            </a:r>
          </a:p>
          <a:p>
            <a:pPr lvl="1">
              <a:defRPr/>
            </a:pPr>
            <a:r>
              <a:rPr lang="en-US" sz="2400" b="1" smtClean="0"/>
              <a:t>Example: </a:t>
            </a:r>
            <a:r>
              <a:rPr lang="en-US" sz="2400" b="1" smtClean="0">
                <a:solidFill>
                  <a:schemeClr val="accent1"/>
                </a:solidFill>
                <a:latin typeface="Courier New" charset="0"/>
              </a:rPr>
              <a:t>λx.fgx = (λx.(fg)x)</a:t>
            </a:r>
          </a:p>
          <a:p>
            <a:pPr lvl="1">
              <a:defRPr/>
            </a:pPr>
            <a:r>
              <a:rPr lang="en-US" sz="2400" b="1" smtClean="0"/>
              <a:t>Example: </a:t>
            </a:r>
            <a:r>
              <a:rPr lang="en-US" sz="2400" b="1" smtClean="0">
                <a:solidFill>
                  <a:schemeClr val="accent1"/>
                </a:solidFill>
                <a:latin typeface="Courier New" charset="0"/>
              </a:rPr>
              <a:t>(λx.λy.xy)λz.z = (λx.(λy.(xy)))λz.z</a:t>
            </a:r>
            <a:endParaRPr lang="en-US" sz="2000" smtClean="0"/>
          </a:p>
          <a:p>
            <a:pPr lvl="1">
              <a:buFontTx/>
              <a:buNone/>
              <a:defRPr/>
            </a:pPr>
            <a:endParaRPr lang="en-US" sz="2400" smtClean="0">
              <a:solidFill>
                <a:schemeClr val="accent1"/>
              </a:solidFill>
            </a:endParaRPr>
          </a:p>
          <a:p>
            <a:pPr>
              <a:defRPr/>
            </a:pPr>
            <a:r>
              <a:rPr lang="en-US" sz="2400" b="1" smtClean="0">
                <a:cs typeface="+mn-cs"/>
              </a:rPr>
              <a:t>The body in a function abstraction extends as far to the right as possible.</a:t>
            </a:r>
          </a:p>
          <a:p>
            <a:pPr lvl="1">
              <a:defRPr/>
            </a:pPr>
            <a:r>
              <a:rPr lang="en-US" sz="2400" b="1" smtClean="0"/>
              <a:t>Example: </a:t>
            </a:r>
            <a:r>
              <a:rPr lang="en-US" sz="2400" b="1" smtClean="0">
                <a:solidFill>
                  <a:schemeClr val="accent1"/>
                </a:solidFill>
                <a:latin typeface="Courier New" charset="0"/>
              </a:rPr>
              <a:t>λx.+ x 1 = λx.(+ x 1)</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6" name="Rectangle 2"/>
          <p:cNvSpPr>
            <a:spLocks noGrp="1" noChangeArrowheads="1"/>
          </p:cNvSpPr>
          <p:nvPr>
            <p:ph type="title"/>
          </p:nvPr>
        </p:nvSpPr>
        <p:spPr>
          <a:xfrm>
            <a:off x="178990" y="73025"/>
            <a:ext cx="8414036" cy="838200"/>
          </a:xfrm>
        </p:spPr>
        <p:txBody>
          <a:bodyPr>
            <a:normAutofit/>
          </a:bodyPr>
          <a:lstStyle/>
          <a:p>
            <a:pPr>
              <a:defRPr/>
            </a:pPr>
            <a:r>
              <a:rPr lang="en-US" sz="3600" b="1" dirty="0" smtClean="0">
                <a:solidFill>
                  <a:srgbClr val="0000FF"/>
                </a:solidFill>
                <a:cs typeface="+mj-cs"/>
              </a:rPr>
              <a:t>Evaluating an Expression</a:t>
            </a:r>
          </a:p>
        </p:txBody>
      </p:sp>
      <p:sp>
        <p:nvSpPr>
          <p:cNvPr id="1327107" name="Rectangle 3"/>
          <p:cNvSpPr>
            <a:spLocks noGrp="1" noChangeArrowheads="1"/>
          </p:cNvSpPr>
          <p:nvPr>
            <p:ph type="body" idx="1"/>
          </p:nvPr>
        </p:nvSpPr>
        <p:spPr>
          <a:xfrm>
            <a:off x="305059" y="1216026"/>
            <a:ext cx="8287966" cy="5413375"/>
          </a:xfrm>
        </p:spPr>
        <p:txBody>
          <a:bodyPr/>
          <a:lstStyle/>
          <a:p>
            <a:pPr>
              <a:defRPr/>
            </a:pPr>
            <a:r>
              <a:rPr lang="en-US" sz="2400" b="1" dirty="0" smtClean="0">
                <a:cs typeface="+mn-cs"/>
              </a:rPr>
              <a:t>A lambda calculus expression can be thought of as a program which can be executed by evaluating it. Evaluation is done by repeatedly finding a reducible expression (called a </a:t>
            </a:r>
            <a:r>
              <a:rPr lang="en-US" sz="2400" b="1" dirty="0" err="1" smtClean="0">
                <a:cs typeface="+mn-cs"/>
              </a:rPr>
              <a:t>redex</a:t>
            </a:r>
            <a:r>
              <a:rPr lang="en-US" sz="2400" b="1" dirty="0" smtClean="0">
                <a:cs typeface="+mn-cs"/>
              </a:rPr>
              <a:t>) and reducing it using a technique called </a:t>
            </a:r>
            <a:r>
              <a:rPr lang="en-US" sz="2400" b="1" i="1" dirty="0" smtClean="0">
                <a:cs typeface="+mn-cs"/>
              </a:rPr>
              <a:t>beta reduction</a:t>
            </a:r>
            <a:r>
              <a:rPr lang="en-US" sz="2400" b="1" dirty="0" smtClean="0">
                <a:cs typeface="+mn-cs"/>
              </a:rPr>
              <a:t>. </a:t>
            </a:r>
          </a:p>
          <a:p>
            <a:pPr>
              <a:defRPr/>
            </a:pPr>
            <a:r>
              <a:rPr lang="en-US" sz="2400" b="1" dirty="0" smtClean="0">
                <a:cs typeface="+mn-cs"/>
              </a:rPr>
              <a:t>For example the lambda calculus expression</a:t>
            </a:r>
          </a:p>
          <a:p>
            <a:pPr marL="0" indent="0">
              <a:buNone/>
              <a:defRPr/>
            </a:pPr>
            <a:r>
              <a:rPr lang="en-US" sz="2400" b="1" dirty="0" smtClean="0">
                <a:cs typeface="+mn-cs"/>
              </a:rPr>
              <a:t>               </a:t>
            </a:r>
            <a:r>
              <a:rPr lang="en-US" sz="2400" b="1" dirty="0" smtClean="0">
                <a:solidFill>
                  <a:schemeClr val="accent1"/>
                </a:solidFill>
                <a:latin typeface="Courier New" charset="0"/>
                <a:cs typeface="+mn-cs"/>
              </a:rPr>
              <a:t>(+ (* 1 2) (* 3 4))</a:t>
            </a:r>
          </a:p>
          <a:p>
            <a:pPr marL="400050" lvl="1" indent="0">
              <a:buNone/>
              <a:defRPr/>
            </a:pPr>
            <a:r>
              <a:rPr lang="en-US" sz="2400" b="1" dirty="0" smtClean="0">
                <a:cs typeface="+mn-cs"/>
              </a:rPr>
              <a:t>has two </a:t>
            </a:r>
            <a:r>
              <a:rPr lang="en-US" sz="2400" b="1" dirty="0" err="1" smtClean="0">
                <a:cs typeface="+mn-cs"/>
              </a:rPr>
              <a:t>redexes</a:t>
            </a:r>
            <a:r>
              <a:rPr lang="en-US" sz="2400" b="1" dirty="0" smtClean="0">
                <a:cs typeface="+mn-cs"/>
              </a:rPr>
              <a:t>:</a:t>
            </a:r>
          </a:p>
          <a:p>
            <a:pPr lvl="2">
              <a:buFontTx/>
              <a:buNone/>
              <a:defRPr/>
            </a:pPr>
            <a:r>
              <a:rPr lang="en-US" sz="1800" b="1" dirty="0" smtClean="0"/>
              <a:t> </a:t>
            </a:r>
            <a:r>
              <a:rPr lang="en-US" sz="2400" b="1" dirty="0" smtClean="0">
                <a:solidFill>
                  <a:schemeClr val="accent1"/>
                </a:solidFill>
                <a:latin typeface="Courier New" charset="0"/>
              </a:rPr>
              <a:t>(* 1 2)</a:t>
            </a:r>
            <a:r>
              <a:rPr lang="en-US" sz="2400" b="1" dirty="0" smtClean="0"/>
              <a:t> and </a:t>
            </a:r>
            <a:r>
              <a:rPr lang="en-US" sz="2400" b="1" dirty="0" smtClean="0">
                <a:solidFill>
                  <a:schemeClr val="accent1"/>
                </a:solidFill>
                <a:latin typeface="Courier New" charset="0"/>
              </a:rPr>
              <a:t>(* 3 4)</a:t>
            </a:r>
          </a:p>
          <a:p>
            <a:pPr>
              <a:defRPr/>
            </a:pPr>
            <a:r>
              <a:rPr lang="en-US" sz="2400" b="1" dirty="0" smtClean="0">
                <a:cs typeface="+mn-cs"/>
              </a:rPr>
              <a:t>If we choose to reduce the first </a:t>
            </a:r>
            <a:r>
              <a:rPr lang="en-US" sz="2400" b="1" dirty="0" err="1" smtClean="0">
                <a:cs typeface="+mn-cs"/>
              </a:rPr>
              <a:t>redex</a:t>
            </a:r>
            <a:r>
              <a:rPr lang="en-US" sz="2400" b="1" dirty="0" smtClean="0">
                <a:cs typeface="+mn-cs"/>
              </a:rPr>
              <a:t> and then the second and then the result, we get the following sequence of reductions:</a:t>
            </a:r>
          </a:p>
          <a:p>
            <a:pPr lvl="2">
              <a:buFontTx/>
              <a:buNone/>
              <a:defRPr/>
            </a:pPr>
            <a:r>
              <a:rPr lang="en-US" sz="2400" b="1" dirty="0" smtClean="0">
                <a:solidFill>
                  <a:schemeClr val="accent1"/>
                </a:solidFill>
                <a:latin typeface="Courier New" charset="0"/>
              </a:rPr>
              <a:t>(+ (* 1 2) (* 3 4)) → (+ 2 (* 3 4))</a:t>
            </a:r>
          </a:p>
          <a:p>
            <a:pPr lvl="2">
              <a:buFontTx/>
              <a:buNone/>
              <a:defRPr/>
            </a:pPr>
            <a:r>
              <a:rPr lang="en-US" sz="2400" b="1" dirty="0" smtClean="0">
                <a:solidFill>
                  <a:schemeClr val="accent1"/>
                </a:solidFill>
                <a:latin typeface="Courier New" charset="0"/>
              </a:rPr>
              <a:t> → (+ 2 12) → 14</a:t>
            </a:r>
            <a:endParaRPr lang="en-US" sz="2400" dirty="0" smtClean="0">
              <a:solidFill>
                <a:schemeClr val="accent1"/>
              </a:solidFill>
              <a:latin typeface="Courier New" charset="0"/>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130" name="Rectangle 2"/>
          <p:cNvSpPr>
            <a:spLocks noGrp="1" noChangeArrowheads="1"/>
          </p:cNvSpPr>
          <p:nvPr>
            <p:ph type="title"/>
          </p:nvPr>
        </p:nvSpPr>
        <p:spPr>
          <a:xfrm>
            <a:off x="178990" y="73025"/>
            <a:ext cx="7965785" cy="838200"/>
          </a:xfrm>
        </p:spPr>
        <p:txBody>
          <a:bodyPr>
            <a:normAutofit/>
          </a:bodyPr>
          <a:lstStyle/>
          <a:p>
            <a:pPr>
              <a:defRPr/>
            </a:pPr>
            <a:r>
              <a:rPr lang="en-US" sz="3600" b="1" dirty="0" smtClean="0">
                <a:solidFill>
                  <a:srgbClr val="0000FF"/>
                </a:solidFill>
                <a:cs typeface="+mj-cs"/>
              </a:rPr>
              <a:t>Free and Bound Variables</a:t>
            </a:r>
          </a:p>
        </p:txBody>
      </p:sp>
      <p:sp>
        <p:nvSpPr>
          <p:cNvPr id="1328131" name="Rectangle 3"/>
          <p:cNvSpPr>
            <a:spLocks noGrp="1" noChangeArrowheads="1"/>
          </p:cNvSpPr>
          <p:nvPr>
            <p:ph type="body" idx="1"/>
          </p:nvPr>
        </p:nvSpPr>
        <p:spPr>
          <a:xfrm>
            <a:off x="305059" y="1216026"/>
            <a:ext cx="8287966" cy="5413375"/>
          </a:xfrm>
        </p:spPr>
        <p:txBody>
          <a:bodyPr/>
          <a:lstStyle/>
          <a:p>
            <a:pPr>
              <a:defRPr/>
            </a:pPr>
            <a:r>
              <a:rPr lang="en-US" sz="2400" b="1" smtClean="0">
                <a:cs typeface="+mn-cs"/>
              </a:rPr>
              <a:t>In lambda calculus all variables are local to function definitions. </a:t>
            </a:r>
          </a:p>
          <a:p>
            <a:pPr>
              <a:buFontTx/>
              <a:buNone/>
              <a:defRPr/>
            </a:pPr>
            <a:endParaRPr lang="en-US" sz="2400" b="1" smtClean="0">
              <a:cs typeface="+mn-cs"/>
            </a:endParaRPr>
          </a:p>
          <a:p>
            <a:pPr>
              <a:defRPr/>
            </a:pPr>
            <a:r>
              <a:rPr lang="en-US" sz="2400" b="1" smtClean="0">
                <a:cs typeface="+mn-cs"/>
              </a:rPr>
              <a:t>In the function </a:t>
            </a:r>
            <a:r>
              <a:rPr lang="en-US" sz="2400" b="1" smtClean="0">
                <a:solidFill>
                  <a:schemeClr val="accent1"/>
                </a:solidFill>
                <a:cs typeface="+mn-cs"/>
              </a:rPr>
              <a:t>λx.x</a:t>
            </a:r>
            <a:r>
              <a:rPr lang="en-US" sz="2400" b="1" smtClean="0">
                <a:cs typeface="+mn-cs"/>
              </a:rPr>
              <a:t> the variable </a:t>
            </a:r>
            <a:r>
              <a:rPr lang="en-US" sz="2400" b="1" smtClean="0">
                <a:solidFill>
                  <a:schemeClr val="accent1"/>
                </a:solidFill>
                <a:cs typeface="+mn-cs"/>
              </a:rPr>
              <a:t>x</a:t>
            </a:r>
            <a:r>
              <a:rPr lang="en-US" sz="2400" b="1" smtClean="0">
                <a:cs typeface="+mn-cs"/>
              </a:rPr>
              <a:t> in the body of the definition (the second </a:t>
            </a:r>
            <a:r>
              <a:rPr lang="en-US" sz="2400" b="1" smtClean="0">
                <a:solidFill>
                  <a:schemeClr val="accent1"/>
                </a:solidFill>
                <a:cs typeface="+mn-cs"/>
              </a:rPr>
              <a:t>x</a:t>
            </a:r>
            <a:r>
              <a:rPr lang="en-US" sz="2400" b="1" smtClean="0">
                <a:cs typeface="+mn-cs"/>
              </a:rPr>
              <a:t>) is </a:t>
            </a:r>
            <a:r>
              <a:rPr lang="en-US" sz="2400" b="1" i="1" smtClean="0">
                <a:cs typeface="+mn-cs"/>
              </a:rPr>
              <a:t>bound</a:t>
            </a:r>
            <a:r>
              <a:rPr lang="en-US" sz="2400" b="1" smtClean="0">
                <a:cs typeface="+mn-cs"/>
              </a:rPr>
              <a:t> because its first occurrence in the definition is </a:t>
            </a:r>
            <a:r>
              <a:rPr lang="en-US" sz="2400" b="1" smtClean="0">
                <a:solidFill>
                  <a:schemeClr val="accent1"/>
                </a:solidFill>
                <a:cs typeface="+mn-cs"/>
              </a:rPr>
              <a:t>λx</a:t>
            </a:r>
            <a:r>
              <a:rPr lang="en-US" sz="2400" b="1" smtClean="0">
                <a:cs typeface="+mn-cs"/>
              </a:rPr>
              <a:t>. </a:t>
            </a:r>
          </a:p>
          <a:p>
            <a:pPr>
              <a:buFontTx/>
              <a:buNone/>
              <a:defRPr/>
            </a:pPr>
            <a:endParaRPr lang="en-US" sz="2400" b="1" smtClean="0">
              <a:cs typeface="+mn-cs"/>
            </a:endParaRPr>
          </a:p>
          <a:p>
            <a:pPr>
              <a:defRPr/>
            </a:pPr>
            <a:r>
              <a:rPr lang="en-US" sz="2400" b="1" smtClean="0">
                <a:cs typeface="+mn-cs"/>
              </a:rPr>
              <a:t>In the expression </a:t>
            </a:r>
            <a:r>
              <a:rPr lang="en-US" sz="2400" b="1" smtClean="0">
                <a:solidFill>
                  <a:schemeClr val="accent1"/>
                </a:solidFill>
                <a:cs typeface="+mn-cs"/>
              </a:rPr>
              <a:t>(λx.xy)</a:t>
            </a:r>
            <a:r>
              <a:rPr lang="en-US" sz="2400" b="1" smtClean="0">
                <a:cs typeface="+mn-cs"/>
              </a:rPr>
              <a:t>, the variable </a:t>
            </a:r>
            <a:r>
              <a:rPr lang="en-US" sz="2400" b="1" smtClean="0">
                <a:solidFill>
                  <a:schemeClr val="accent1"/>
                </a:solidFill>
                <a:cs typeface="+mn-cs"/>
              </a:rPr>
              <a:t>x</a:t>
            </a:r>
            <a:r>
              <a:rPr lang="en-US" sz="2400" b="1" smtClean="0">
                <a:cs typeface="+mn-cs"/>
              </a:rPr>
              <a:t> in the body of the function is bound and the variable </a:t>
            </a:r>
            <a:r>
              <a:rPr lang="en-US" sz="2400" b="1" smtClean="0">
                <a:solidFill>
                  <a:schemeClr val="accent1"/>
                </a:solidFill>
                <a:cs typeface="+mn-cs"/>
              </a:rPr>
              <a:t>y</a:t>
            </a:r>
            <a:r>
              <a:rPr lang="en-US" sz="2400" b="1" smtClean="0">
                <a:cs typeface="+mn-cs"/>
              </a:rPr>
              <a:t> is </a:t>
            </a:r>
            <a:r>
              <a:rPr lang="en-US" sz="2400" b="1" i="1" smtClean="0">
                <a:cs typeface="+mn-cs"/>
              </a:rPr>
              <a:t>free</a:t>
            </a:r>
            <a:r>
              <a:rPr lang="en-US" sz="2400" b="1" smtClean="0">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22" name="Rectangle 2"/>
          <p:cNvSpPr>
            <a:spLocks noGrp="1" noChangeArrowheads="1"/>
          </p:cNvSpPr>
          <p:nvPr>
            <p:ph type="title"/>
          </p:nvPr>
        </p:nvSpPr>
        <p:spPr>
          <a:xfrm>
            <a:off x="178990" y="73025"/>
            <a:ext cx="7965785" cy="838200"/>
          </a:xfrm>
        </p:spPr>
        <p:txBody>
          <a:bodyPr>
            <a:normAutofit/>
          </a:bodyPr>
          <a:lstStyle/>
          <a:p>
            <a:pPr>
              <a:defRPr/>
            </a:pPr>
            <a:r>
              <a:rPr lang="en-US" sz="3600" b="1" dirty="0" smtClean="0">
                <a:solidFill>
                  <a:srgbClr val="0000FF"/>
                </a:solidFill>
                <a:cs typeface="+mj-cs"/>
              </a:rPr>
              <a:t>Examples of Free and Bound Variables</a:t>
            </a:r>
          </a:p>
        </p:txBody>
      </p:sp>
      <p:sp>
        <p:nvSpPr>
          <p:cNvPr id="1310723" name="Rectangle 3"/>
          <p:cNvSpPr>
            <a:spLocks noGrp="1" noChangeArrowheads="1"/>
          </p:cNvSpPr>
          <p:nvPr>
            <p:ph type="body" idx="1"/>
          </p:nvPr>
        </p:nvSpPr>
        <p:spPr>
          <a:xfrm>
            <a:off x="305059" y="1216026"/>
            <a:ext cx="8287966" cy="5413375"/>
          </a:xfrm>
        </p:spPr>
        <p:txBody>
          <a:bodyPr/>
          <a:lstStyle/>
          <a:p>
            <a:pPr>
              <a:defRPr/>
            </a:pPr>
            <a:r>
              <a:rPr lang="en-US" sz="2400" b="1" smtClean="0">
                <a:cs typeface="+mn-cs"/>
              </a:rPr>
              <a:t>In the expression </a:t>
            </a:r>
            <a:r>
              <a:rPr lang="en-US" sz="2400" b="1" smtClean="0">
                <a:solidFill>
                  <a:schemeClr val="accent1"/>
                </a:solidFill>
                <a:cs typeface="+mn-cs"/>
              </a:rPr>
              <a:t>(λx.x)(λy.yx)</a:t>
            </a:r>
          </a:p>
          <a:p>
            <a:pPr lvl="1">
              <a:defRPr/>
            </a:pPr>
            <a:r>
              <a:rPr lang="en-US" sz="2000" b="1" smtClean="0"/>
              <a:t>The variable </a:t>
            </a:r>
            <a:r>
              <a:rPr lang="en-US" sz="2000" b="1" smtClean="0">
                <a:solidFill>
                  <a:schemeClr val="accent1"/>
                </a:solidFill>
              </a:rPr>
              <a:t>x</a:t>
            </a:r>
            <a:r>
              <a:rPr lang="en-US" sz="2000" b="1" smtClean="0"/>
              <a:t> in the body of the leftmost expression is bound to the first lambda. </a:t>
            </a:r>
          </a:p>
          <a:p>
            <a:pPr lvl="1">
              <a:defRPr/>
            </a:pPr>
            <a:r>
              <a:rPr lang="en-US" sz="2000" b="1" smtClean="0"/>
              <a:t>The variable </a:t>
            </a:r>
            <a:r>
              <a:rPr lang="en-US" sz="2000" b="1" smtClean="0">
                <a:solidFill>
                  <a:schemeClr val="accent1"/>
                </a:solidFill>
              </a:rPr>
              <a:t>y</a:t>
            </a:r>
            <a:r>
              <a:rPr lang="en-US" sz="2000" b="1" smtClean="0"/>
              <a:t> in the body of the second expression is bound to the second lambda. </a:t>
            </a:r>
          </a:p>
          <a:p>
            <a:pPr lvl="1">
              <a:defRPr/>
            </a:pPr>
            <a:r>
              <a:rPr lang="en-US" sz="2000" b="1" smtClean="0"/>
              <a:t>The variable </a:t>
            </a:r>
            <a:r>
              <a:rPr lang="en-US" sz="2000" b="1" smtClean="0">
                <a:solidFill>
                  <a:schemeClr val="accent1"/>
                </a:solidFill>
              </a:rPr>
              <a:t>x</a:t>
            </a:r>
            <a:r>
              <a:rPr lang="en-US" sz="2000" b="1" smtClean="0"/>
              <a:t> in the body of the second expression is free (and independent of the </a:t>
            </a:r>
            <a:r>
              <a:rPr lang="en-US" sz="2000" b="1" smtClean="0">
                <a:solidFill>
                  <a:schemeClr val="accent1"/>
                </a:solidFill>
              </a:rPr>
              <a:t>x</a:t>
            </a:r>
            <a:r>
              <a:rPr lang="en-US" sz="2000" b="1" smtClean="0"/>
              <a:t> in the first expression).</a:t>
            </a:r>
          </a:p>
          <a:p>
            <a:pPr lvl="1">
              <a:buFontTx/>
              <a:buNone/>
              <a:defRPr/>
            </a:pPr>
            <a:endParaRPr lang="en-US" sz="2000" b="1" smtClean="0"/>
          </a:p>
          <a:p>
            <a:pPr>
              <a:defRPr/>
            </a:pPr>
            <a:r>
              <a:rPr lang="en-US" sz="2400" b="1" smtClean="0">
                <a:cs typeface="+mn-cs"/>
              </a:rPr>
              <a:t>In the expression </a:t>
            </a:r>
            <a:r>
              <a:rPr lang="en-US" sz="2400" b="1" smtClean="0">
                <a:solidFill>
                  <a:schemeClr val="accent1"/>
                </a:solidFill>
                <a:cs typeface="+mn-cs"/>
              </a:rPr>
              <a:t>(λx.xy)(λy.y)</a:t>
            </a:r>
          </a:p>
          <a:p>
            <a:pPr lvl="1">
              <a:defRPr/>
            </a:pPr>
            <a:r>
              <a:rPr lang="en-US" sz="2000" b="1" smtClean="0"/>
              <a:t>The variable </a:t>
            </a:r>
            <a:r>
              <a:rPr lang="en-US" sz="2000" b="1" smtClean="0">
                <a:solidFill>
                  <a:schemeClr val="accent1"/>
                </a:solidFill>
              </a:rPr>
              <a:t>y</a:t>
            </a:r>
            <a:r>
              <a:rPr lang="en-US" sz="2000" b="1" smtClean="0"/>
              <a:t> in the body of the leftmost expression is free. </a:t>
            </a:r>
          </a:p>
          <a:p>
            <a:pPr lvl="1">
              <a:defRPr/>
            </a:pPr>
            <a:r>
              <a:rPr lang="en-US" sz="2000" b="1" smtClean="0"/>
              <a:t>The variable </a:t>
            </a:r>
            <a:r>
              <a:rPr lang="en-US" sz="2000" b="1" smtClean="0">
                <a:solidFill>
                  <a:schemeClr val="accent1"/>
                </a:solidFill>
              </a:rPr>
              <a:t>y</a:t>
            </a:r>
            <a:r>
              <a:rPr lang="en-US" sz="2000" b="1" smtClean="0"/>
              <a:t> in the body of the second expression is bound to the second lambda.</a:t>
            </a:r>
            <a:r>
              <a:rPr lang="en-US" sz="2000" smtClean="0"/>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072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072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0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6" name="Rectangle 2"/>
          <p:cNvSpPr>
            <a:spLocks noGrp="1" noChangeArrowheads="1"/>
          </p:cNvSpPr>
          <p:nvPr>
            <p:ph type="title"/>
          </p:nvPr>
        </p:nvSpPr>
        <p:spPr>
          <a:xfrm>
            <a:off x="178990" y="73025"/>
            <a:ext cx="7965785" cy="838200"/>
          </a:xfrm>
        </p:spPr>
        <p:txBody>
          <a:bodyPr>
            <a:normAutofit/>
          </a:bodyPr>
          <a:lstStyle/>
          <a:p>
            <a:pPr>
              <a:defRPr/>
            </a:pPr>
            <a:r>
              <a:rPr lang="en-US" sz="3600" b="1" dirty="0" smtClean="0">
                <a:solidFill>
                  <a:srgbClr val="0000FF"/>
                </a:solidFill>
                <a:cs typeface="+mj-cs"/>
              </a:rPr>
              <a:t>The Set of Free Variables</a:t>
            </a:r>
          </a:p>
        </p:txBody>
      </p:sp>
      <p:sp>
        <p:nvSpPr>
          <p:cNvPr id="1311747" name="Rectangle 3"/>
          <p:cNvSpPr>
            <a:spLocks noGrp="1" noChangeArrowheads="1"/>
          </p:cNvSpPr>
          <p:nvPr>
            <p:ph type="body" idx="1"/>
          </p:nvPr>
        </p:nvSpPr>
        <p:spPr>
          <a:xfrm>
            <a:off x="305059" y="1216026"/>
            <a:ext cx="8287966" cy="5413375"/>
          </a:xfrm>
        </p:spPr>
        <p:txBody>
          <a:bodyPr/>
          <a:lstStyle/>
          <a:p>
            <a:pPr>
              <a:defRPr/>
            </a:pPr>
            <a:r>
              <a:rPr lang="en-US" sz="2400" b="1" smtClean="0">
                <a:cs typeface="+mn-cs"/>
              </a:rPr>
              <a:t>Given an expression </a:t>
            </a:r>
            <a:r>
              <a:rPr lang="en-US" sz="2400" b="1" smtClean="0">
                <a:solidFill>
                  <a:schemeClr val="accent1"/>
                </a:solidFill>
                <a:latin typeface="Courier New" charset="0"/>
                <a:cs typeface="+mn-cs"/>
              </a:rPr>
              <a:t>e</a:t>
            </a:r>
            <a:r>
              <a:rPr lang="en-US" sz="2400" b="1" smtClean="0">
                <a:cs typeface="+mn-cs"/>
              </a:rPr>
              <a:t>, the following rules define </a:t>
            </a:r>
            <a:r>
              <a:rPr lang="en-US" sz="2400" b="1" smtClean="0">
                <a:solidFill>
                  <a:schemeClr val="accent1"/>
                </a:solidFill>
                <a:cs typeface="+mn-cs"/>
              </a:rPr>
              <a:t>FV(</a:t>
            </a:r>
            <a:r>
              <a:rPr lang="en-US" sz="2400" b="1" smtClean="0">
                <a:solidFill>
                  <a:schemeClr val="accent1"/>
                </a:solidFill>
                <a:latin typeface="Courier New" charset="0"/>
                <a:cs typeface="+mn-cs"/>
              </a:rPr>
              <a:t>e</a:t>
            </a:r>
            <a:r>
              <a:rPr lang="en-US" sz="2400" b="1" smtClean="0">
                <a:solidFill>
                  <a:schemeClr val="accent1"/>
                </a:solidFill>
                <a:cs typeface="+mn-cs"/>
              </a:rPr>
              <a:t>)</a:t>
            </a:r>
            <a:r>
              <a:rPr lang="en-US" sz="2400" b="1" smtClean="0">
                <a:cs typeface="+mn-cs"/>
              </a:rPr>
              <a:t>, the set of free variables in </a:t>
            </a:r>
            <a:r>
              <a:rPr lang="en-US" sz="2400" b="1" smtClean="0">
                <a:solidFill>
                  <a:schemeClr val="accent1"/>
                </a:solidFill>
                <a:latin typeface="Courier New" charset="0"/>
                <a:cs typeface="+mn-cs"/>
              </a:rPr>
              <a:t>e</a:t>
            </a:r>
            <a:r>
              <a:rPr lang="en-US" sz="2400" b="1" smtClean="0">
                <a:cs typeface="+mn-cs"/>
              </a:rPr>
              <a:t>: </a:t>
            </a:r>
          </a:p>
          <a:p>
            <a:pPr lvl="1">
              <a:defRPr/>
            </a:pPr>
            <a:r>
              <a:rPr lang="en-US" sz="2400" b="1" smtClean="0"/>
              <a:t>If </a:t>
            </a:r>
            <a:r>
              <a:rPr lang="en-US" sz="2400" b="1" smtClean="0">
                <a:solidFill>
                  <a:schemeClr val="accent1"/>
                </a:solidFill>
                <a:latin typeface="Courier New" charset="0"/>
              </a:rPr>
              <a:t>e</a:t>
            </a:r>
            <a:r>
              <a:rPr lang="en-US" sz="2400" b="1" smtClean="0"/>
              <a:t> is a variable </a:t>
            </a:r>
            <a:r>
              <a:rPr lang="en-US" sz="2400" b="1" smtClean="0">
                <a:solidFill>
                  <a:schemeClr val="accent1"/>
                </a:solidFill>
                <a:latin typeface="Courier New" charset="0"/>
              </a:rPr>
              <a:t>x</a:t>
            </a:r>
            <a:r>
              <a:rPr lang="en-US" sz="2400" b="1" smtClean="0"/>
              <a:t>, then </a:t>
            </a:r>
            <a:r>
              <a:rPr lang="en-US" sz="2400" b="1" smtClean="0">
                <a:solidFill>
                  <a:schemeClr val="accent1"/>
                </a:solidFill>
              </a:rPr>
              <a:t>FV(</a:t>
            </a:r>
            <a:r>
              <a:rPr lang="en-US" sz="2400" b="1" smtClean="0">
                <a:solidFill>
                  <a:schemeClr val="accent1"/>
                </a:solidFill>
                <a:latin typeface="Courier New" charset="0"/>
              </a:rPr>
              <a:t>e</a:t>
            </a:r>
            <a:r>
              <a:rPr lang="en-US" sz="2400" b="1" smtClean="0">
                <a:solidFill>
                  <a:schemeClr val="accent1"/>
                </a:solidFill>
              </a:rPr>
              <a:t>) = {</a:t>
            </a:r>
            <a:r>
              <a:rPr lang="en-US" sz="2400" b="1" smtClean="0">
                <a:solidFill>
                  <a:schemeClr val="accent1"/>
                </a:solidFill>
                <a:latin typeface="Courier New" charset="0"/>
              </a:rPr>
              <a:t>x</a:t>
            </a:r>
            <a:r>
              <a:rPr lang="en-US" sz="2400" b="1" smtClean="0">
                <a:solidFill>
                  <a:schemeClr val="accent1"/>
                </a:solidFill>
              </a:rPr>
              <a:t>}.</a:t>
            </a:r>
          </a:p>
          <a:p>
            <a:pPr lvl="1">
              <a:defRPr/>
            </a:pPr>
            <a:r>
              <a:rPr lang="en-US" sz="2400" b="1" smtClean="0"/>
              <a:t>If </a:t>
            </a:r>
            <a:r>
              <a:rPr lang="en-US" sz="2400" b="1" smtClean="0">
                <a:solidFill>
                  <a:schemeClr val="accent1"/>
                </a:solidFill>
                <a:latin typeface="Courier New" charset="0"/>
              </a:rPr>
              <a:t>e</a:t>
            </a:r>
            <a:r>
              <a:rPr lang="en-US" sz="2400" b="1" smtClean="0"/>
              <a:t> is of the form </a:t>
            </a:r>
            <a:r>
              <a:rPr lang="en-US" sz="2400" b="1" smtClean="0">
                <a:solidFill>
                  <a:schemeClr val="accent1"/>
                </a:solidFill>
                <a:latin typeface="Courier New" charset="0"/>
              </a:rPr>
              <a:t>λx.y</a:t>
            </a:r>
            <a:r>
              <a:rPr lang="en-US" sz="2400" b="1" smtClean="0"/>
              <a:t>, then </a:t>
            </a:r>
            <a:r>
              <a:rPr lang="en-US" sz="2400" b="1" smtClean="0">
                <a:solidFill>
                  <a:schemeClr val="accent1"/>
                </a:solidFill>
              </a:rPr>
              <a:t>FV(</a:t>
            </a:r>
            <a:r>
              <a:rPr lang="en-US" sz="2400" b="1" smtClean="0">
                <a:solidFill>
                  <a:schemeClr val="accent1"/>
                </a:solidFill>
                <a:latin typeface="Courier New" charset="0"/>
              </a:rPr>
              <a:t>e</a:t>
            </a:r>
            <a:r>
              <a:rPr lang="en-US" sz="2400" b="1" smtClean="0">
                <a:solidFill>
                  <a:schemeClr val="accent1"/>
                </a:solidFill>
              </a:rPr>
              <a:t>) = FV(</a:t>
            </a:r>
            <a:r>
              <a:rPr lang="en-US" sz="2400" b="1" smtClean="0">
                <a:solidFill>
                  <a:schemeClr val="accent1"/>
                </a:solidFill>
                <a:latin typeface="Courier New" charset="0"/>
              </a:rPr>
              <a:t>y</a:t>
            </a:r>
            <a:r>
              <a:rPr lang="en-US" sz="2400" b="1" smtClean="0">
                <a:solidFill>
                  <a:schemeClr val="accent1"/>
                </a:solidFill>
              </a:rPr>
              <a:t>) </a:t>
            </a:r>
            <a:r>
              <a:rPr lang="en-US" sz="2400" b="1" smtClean="0">
                <a:solidFill>
                  <a:schemeClr val="accent1"/>
                </a:solidFill>
                <a:cs typeface="Arial" charset="0"/>
              </a:rPr>
              <a:t>−</a:t>
            </a:r>
            <a:r>
              <a:rPr lang="en-US" sz="2400" b="1" smtClean="0">
                <a:solidFill>
                  <a:schemeClr val="accent1"/>
                </a:solidFill>
              </a:rPr>
              <a:t> {</a:t>
            </a:r>
            <a:r>
              <a:rPr lang="en-US" sz="2400" b="1" smtClean="0">
                <a:solidFill>
                  <a:schemeClr val="accent1"/>
                </a:solidFill>
                <a:latin typeface="Courier New" charset="0"/>
              </a:rPr>
              <a:t>x</a:t>
            </a:r>
            <a:r>
              <a:rPr lang="en-US" sz="2400" b="1" smtClean="0">
                <a:solidFill>
                  <a:schemeClr val="accent1"/>
                </a:solidFill>
              </a:rPr>
              <a:t>}.</a:t>
            </a:r>
          </a:p>
          <a:p>
            <a:pPr lvl="1">
              <a:defRPr/>
            </a:pPr>
            <a:r>
              <a:rPr lang="en-US" sz="2400" b="1" smtClean="0"/>
              <a:t>If </a:t>
            </a:r>
            <a:r>
              <a:rPr lang="en-US" sz="2400" b="1" smtClean="0">
                <a:solidFill>
                  <a:schemeClr val="accent1"/>
                </a:solidFill>
                <a:latin typeface="Courier New" charset="0"/>
              </a:rPr>
              <a:t>e</a:t>
            </a:r>
            <a:r>
              <a:rPr lang="en-US" sz="2400" b="1" smtClean="0"/>
              <a:t> is of the form </a:t>
            </a:r>
            <a:r>
              <a:rPr lang="en-US" sz="2400" b="1" smtClean="0">
                <a:solidFill>
                  <a:schemeClr val="accent1"/>
                </a:solidFill>
                <a:latin typeface="Courier New" charset="0"/>
              </a:rPr>
              <a:t>xy</a:t>
            </a:r>
            <a:r>
              <a:rPr lang="en-US" sz="2400" b="1" smtClean="0"/>
              <a:t>, then </a:t>
            </a:r>
            <a:r>
              <a:rPr lang="en-US" sz="2400" b="1" smtClean="0">
                <a:solidFill>
                  <a:schemeClr val="accent1"/>
                </a:solidFill>
              </a:rPr>
              <a:t>FV(</a:t>
            </a:r>
            <a:r>
              <a:rPr lang="en-US" sz="2400" b="1" smtClean="0">
                <a:solidFill>
                  <a:schemeClr val="accent1"/>
                </a:solidFill>
                <a:latin typeface="Courier New" charset="0"/>
              </a:rPr>
              <a:t>e</a:t>
            </a:r>
            <a:r>
              <a:rPr lang="en-US" sz="2400" b="1" smtClean="0">
                <a:solidFill>
                  <a:schemeClr val="accent1"/>
                </a:solidFill>
              </a:rPr>
              <a:t>) = FV(</a:t>
            </a:r>
            <a:r>
              <a:rPr lang="en-US" sz="2400" b="1" smtClean="0">
                <a:solidFill>
                  <a:schemeClr val="accent1"/>
                </a:solidFill>
                <a:latin typeface="Courier New" charset="0"/>
              </a:rPr>
              <a:t>x</a:t>
            </a:r>
            <a:r>
              <a:rPr lang="en-US" sz="2400" b="1" smtClean="0">
                <a:solidFill>
                  <a:schemeClr val="accent1"/>
                </a:solidFill>
              </a:rPr>
              <a:t>) ∪ FV(</a:t>
            </a:r>
            <a:r>
              <a:rPr lang="en-US" sz="2400" b="1" smtClean="0">
                <a:solidFill>
                  <a:schemeClr val="accent1"/>
                </a:solidFill>
                <a:latin typeface="Courier New" charset="0"/>
              </a:rPr>
              <a:t>y</a:t>
            </a:r>
            <a:r>
              <a:rPr lang="en-US" sz="2400" b="1" smtClean="0">
                <a:solidFill>
                  <a:schemeClr val="accent1"/>
                </a:solidFill>
              </a:rPr>
              <a:t>).</a:t>
            </a:r>
          </a:p>
          <a:p>
            <a:pPr lvl="1">
              <a:buFontTx/>
              <a:buNone/>
              <a:defRPr/>
            </a:pPr>
            <a:endParaRPr lang="en-US" sz="2400" b="1" smtClean="0"/>
          </a:p>
          <a:p>
            <a:pPr>
              <a:defRPr/>
            </a:pPr>
            <a:r>
              <a:rPr lang="en-US" sz="2400" b="1" smtClean="0">
                <a:cs typeface="+mn-cs"/>
              </a:rPr>
              <a:t>An expression with no free variables is said to be </a:t>
            </a:r>
            <a:r>
              <a:rPr lang="en-US" sz="2400" b="1" i="1" smtClean="0">
                <a:cs typeface="+mn-cs"/>
              </a:rPr>
              <a:t>closed</a:t>
            </a:r>
            <a:r>
              <a:rPr lang="en-US" sz="2400" b="1" smtClean="0">
                <a:cs typeface="+mn-cs"/>
              </a:rPr>
              <a:t>.</a:t>
            </a:r>
            <a:r>
              <a:rPr lang="en-US" sz="2400" smtClean="0">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4" name="Rectangle 2"/>
          <p:cNvSpPr>
            <a:spLocks noGrp="1" noChangeArrowheads="1"/>
          </p:cNvSpPr>
          <p:nvPr>
            <p:ph type="title"/>
          </p:nvPr>
        </p:nvSpPr>
        <p:spPr>
          <a:xfrm>
            <a:off x="178990" y="73025"/>
            <a:ext cx="7965785" cy="838200"/>
          </a:xfrm>
        </p:spPr>
        <p:txBody>
          <a:bodyPr>
            <a:noAutofit/>
          </a:bodyPr>
          <a:lstStyle/>
          <a:p>
            <a:pPr>
              <a:defRPr/>
            </a:pPr>
            <a:r>
              <a:rPr lang="en-US" sz="3600" b="1" dirty="0" smtClean="0">
                <a:solidFill>
                  <a:srgbClr val="0000FF"/>
                </a:solidFill>
                <a:cs typeface="+mj-cs"/>
              </a:rPr>
              <a:t>Renaming Bound Variables by</a:t>
            </a:r>
            <a:br>
              <a:rPr lang="en-US" sz="3600" b="1" dirty="0" smtClean="0">
                <a:solidFill>
                  <a:srgbClr val="0000FF"/>
                </a:solidFill>
                <a:cs typeface="+mj-cs"/>
              </a:rPr>
            </a:br>
            <a:r>
              <a:rPr lang="en-US" sz="3600" b="1" dirty="0" smtClean="0">
                <a:solidFill>
                  <a:srgbClr val="0000FF"/>
                </a:solidFill>
                <a:cs typeface="+mj-cs"/>
              </a:rPr>
              <a:t>Alpha Conversion</a:t>
            </a:r>
          </a:p>
        </p:txBody>
      </p:sp>
      <p:sp>
        <p:nvSpPr>
          <p:cNvPr id="1329155" name="Rectangle 3"/>
          <p:cNvSpPr>
            <a:spLocks noGrp="1" noChangeArrowheads="1"/>
          </p:cNvSpPr>
          <p:nvPr>
            <p:ph type="body" idx="1"/>
          </p:nvPr>
        </p:nvSpPr>
        <p:spPr>
          <a:xfrm>
            <a:off x="305059" y="1216026"/>
            <a:ext cx="8287966" cy="5413375"/>
          </a:xfrm>
        </p:spPr>
        <p:txBody>
          <a:bodyPr/>
          <a:lstStyle/>
          <a:p>
            <a:pPr>
              <a:defRPr/>
            </a:pPr>
            <a:r>
              <a:rPr lang="en-US" sz="2400" b="1" smtClean="0">
                <a:cs typeface="+mn-cs"/>
              </a:rPr>
              <a:t>The name of a formal parameter in a function definition is arbitrary. We can use any variable to name a parameter, so that the function </a:t>
            </a:r>
            <a:r>
              <a:rPr lang="en-US" sz="2400" b="1" smtClean="0">
                <a:solidFill>
                  <a:schemeClr val="accent1"/>
                </a:solidFill>
                <a:latin typeface="Courier New" charset="0"/>
                <a:cs typeface="+mn-cs"/>
              </a:rPr>
              <a:t>λx.x</a:t>
            </a:r>
            <a:r>
              <a:rPr lang="en-US" sz="2400" b="1" smtClean="0">
                <a:cs typeface="+mn-cs"/>
              </a:rPr>
              <a:t> is equivalent to </a:t>
            </a:r>
            <a:r>
              <a:rPr lang="en-US" sz="2400" b="1" smtClean="0">
                <a:solidFill>
                  <a:schemeClr val="accent1"/>
                </a:solidFill>
                <a:latin typeface="Courier New" charset="0"/>
                <a:cs typeface="+mn-cs"/>
              </a:rPr>
              <a:t>λy.y</a:t>
            </a:r>
            <a:r>
              <a:rPr lang="en-US" sz="2400" b="1" smtClean="0">
                <a:cs typeface="+mn-cs"/>
              </a:rPr>
              <a:t> and </a:t>
            </a:r>
            <a:r>
              <a:rPr lang="en-US" sz="2400" b="1" smtClean="0">
                <a:solidFill>
                  <a:schemeClr val="accent1"/>
                </a:solidFill>
                <a:latin typeface="Courier New" charset="0"/>
                <a:cs typeface="+mn-cs"/>
              </a:rPr>
              <a:t>λz.z</a:t>
            </a:r>
            <a:r>
              <a:rPr lang="en-US" sz="2400" b="1" smtClean="0">
                <a:cs typeface="+mn-cs"/>
              </a:rPr>
              <a:t>. This kind of renaming is called </a:t>
            </a:r>
            <a:r>
              <a:rPr lang="en-US" sz="2400" b="1" i="1" smtClean="0">
                <a:cs typeface="+mn-cs"/>
              </a:rPr>
              <a:t>alpha conversion</a:t>
            </a:r>
            <a:r>
              <a:rPr lang="en-US" sz="2400" b="1" smtClean="0">
                <a:cs typeface="+mn-cs"/>
              </a:rPr>
              <a:t>. </a:t>
            </a:r>
          </a:p>
          <a:p>
            <a:pPr>
              <a:defRPr/>
            </a:pPr>
            <a:r>
              <a:rPr lang="en-US" sz="2400" b="1" smtClean="0">
                <a:cs typeface="+mn-cs"/>
              </a:rPr>
              <a:t>Note that we cannot rename free variables in expressions. </a:t>
            </a:r>
          </a:p>
          <a:p>
            <a:pPr>
              <a:defRPr/>
            </a:pPr>
            <a:r>
              <a:rPr lang="en-US" sz="2400" b="1" smtClean="0">
                <a:cs typeface="+mn-cs"/>
              </a:rPr>
              <a:t>Also note that we cannot change the name of a bound variable in an expression to conflict with the name of a free variable in that expression.</a:t>
            </a:r>
            <a:r>
              <a:rPr lang="en-US" sz="2400" smtClean="0">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2"/>
          <p:cNvSpPr>
            <a:spLocks noGrp="1" noChangeArrowheads="1"/>
          </p:cNvSpPr>
          <p:nvPr>
            <p:ph type="title"/>
          </p:nvPr>
        </p:nvSpPr>
        <p:spPr>
          <a:xfrm>
            <a:off x="178990" y="73025"/>
            <a:ext cx="7965785" cy="838200"/>
          </a:xfrm>
        </p:spPr>
        <p:txBody>
          <a:bodyPr>
            <a:normAutofit/>
          </a:bodyPr>
          <a:lstStyle/>
          <a:p>
            <a:pPr>
              <a:defRPr/>
            </a:pPr>
            <a:r>
              <a:rPr lang="en-US" sz="3600" b="1" dirty="0" smtClean="0">
                <a:solidFill>
                  <a:srgbClr val="0000FF"/>
                </a:solidFill>
                <a:cs typeface="+mj-cs"/>
              </a:rPr>
              <a:t>Substitution</a:t>
            </a:r>
          </a:p>
        </p:txBody>
      </p:sp>
      <p:sp>
        <p:nvSpPr>
          <p:cNvPr id="1312771" name="Rectangle 3"/>
          <p:cNvSpPr>
            <a:spLocks noGrp="1" noChangeArrowheads="1"/>
          </p:cNvSpPr>
          <p:nvPr>
            <p:ph type="body" idx="1"/>
          </p:nvPr>
        </p:nvSpPr>
        <p:spPr>
          <a:xfrm>
            <a:off x="305059" y="1216026"/>
            <a:ext cx="8287966" cy="5413375"/>
          </a:xfrm>
        </p:spPr>
        <p:txBody>
          <a:bodyPr/>
          <a:lstStyle/>
          <a:p>
            <a:pPr>
              <a:defRPr/>
            </a:pPr>
            <a:r>
              <a:rPr lang="en-US" sz="2400" b="1" smtClean="0">
                <a:cs typeface="+mn-cs"/>
              </a:rPr>
              <a:t>The notation </a:t>
            </a:r>
            <a:r>
              <a:rPr lang="en-US" sz="2400" b="1" smtClean="0">
                <a:solidFill>
                  <a:schemeClr val="accent1"/>
                </a:solidFill>
                <a:latin typeface="Courier New" charset="0"/>
                <a:cs typeface="+mn-cs"/>
              </a:rPr>
              <a:t>[y/x]e</a:t>
            </a:r>
            <a:r>
              <a:rPr lang="en-US" sz="2400" b="1" smtClean="0">
                <a:cs typeface="+mn-cs"/>
              </a:rPr>
              <a:t> is used to indicate that </a:t>
            </a:r>
            <a:r>
              <a:rPr lang="en-US" sz="2400" b="1" smtClean="0">
                <a:solidFill>
                  <a:schemeClr val="accent1"/>
                </a:solidFill>
                <a:latin typeface="Courier New" charset="0"/>
                <a:cs typeface="+mn-cs"/>
              </a:rPr>
              <a:t>y</a:t>
            </a:r>
            <a:r>
              <a:rPr lang="en-US" sz="2400" b="1" smtClean="0">
                <a:cs typeface="+mn-cs"/>
              </a:rPr>
              <a:t> is to be substituted for all occurrences of </a:t>
            </a:r>
            <a:r>
              <a:rPr lang="en-US" sz="2400" b="1" smtClean="0">
                <a:solidFill>
                  <a:schemeClr val="accent1"/>
                </a:solidFill>
                <a:latin typeface="Courier New" charset="0"/>
                <a:cs typeface="+mn-cs"/>
              </a:rPr>
              <a:t>x</a:t>
            </a:r>
            <a:r>
              <a:rPr lang="en-US" sz="2400" b="1" smtClean="0">
                <a:cs typeface="+mn-cs"/>
              </a:rPr>
              <a:t> in the expression </a:t>
            </a:r>
            <a:r>
              <a:rPr lang="en-US" sz="2400" b="1" smtClean="0">
                <a:solidFill>
                  <a:schemeClr val="accent1"/>
                </a:solidFill>
                <a:latin typeface="Courier New" charset="0"/>
                <a:cs typeface="+mn-cs"/>
              </a:rPr>
              <a:t>e</a:t>
            </a:r>
            <a:r>
              <a:rPr lang="en-US" sz="2400" b="1" smtClean="0">
                <a:cs typeface="+mn-cs"/>
              </a:rPr>
              <a:t>. </a:t>
            </a:r>
          </a:p>
          <a:p>
            <a:pPr>
              <a:defRPr/>
            </a:pPr>
            <a:r>
              <a:rPr lang="en-US" sz="2400" b="1" smtClean="0">
                <a:cs typeface="+mn-cs"/>
              </a:rPr>
              <a:t>The rules for substitution are as follows. We assume </a:t>
            </a:r>
            <a:r>
              <a:rPr lang="en-US" sz="2400" b="1" smtClean="0">
                <a:solidFill>
                  <a:schemeClr val="accent1"/>
                </a:solidFill>
                <a:latin typeface="Courier New" charset="0"/>
                <a:cs typeface="+mn-cs"/>
              </a:rPr>
              <a:t>x</a:t>
            </a:r>
            <a:r>
              <a:rPr lang="en-US" sz="2400" b="1" smtClean="0">
                <a:cs typeface="+mn-cs"/>
              </a:rPr>
              <a:t> and </a:t>
            </a:r>
            <a:r>
              <a:rPr lang="en-US" sz="2400" b="1" smtClean="0">
                <a:solidFill>
                  <a:schemeClr val="accent1"/>
                </a:solidFill>
                <a:latin typeface="Courier New" charset="0"/>
                <a:cs typeface="+mn-cs"/>
              </a:rPr>
              <a:t>y</a:t>
            </a:r>
            <a:r>
              <a:rPr lang="en-US" sz="2400" b="1" smtClean="0">
                <a:cs typeface="+mn-cs"/>
              </a:rPr>
              <a:t> are distinct variables. </a:t>
            </a:r>
          </a:p>
          <a:p>
            <a:pPr>
              <a:defRPr/>
            </a:pPr>
            <a:r>
              <a:rPr lang="en-US" sz="2400" b="1" smtClean="0">
                <a:cs typeface="+mn-cs"/>
              </a:rPr>
              <a:t>For variables </a:t>
            </a:r>
          </a:p>
          <a:p>
            <a:pPr lvl="1">
              <a:defRPr/>
            </a:pPr>
            <a:r>
              <a:rPr lang="en-US" sz="2000" b="1" smtClean="0">
                <a:solidFill>
                  <a:schemeClr val="accent1"/>
                </a:solidFill>
                <a:latin typeface="Courier New" charset="0"/>
              </a:rPr>
              <a:t>[e/x]x = e</a:t>
            </a:r>
          </a:p>
          <a:p>
            <a:pPr lvl="1">
              <a:defRPr/>
            </a:pPr>
            <a:r>
              <a:rPr lang="en-US" sz="2000" b="1" smtClean="0">
                <a:solidFill>
                  <a:schemeClr val="accent1"/>
                </a:solidFill>
                <a:latin typeface="Courier New" charset="0"/>
              </a:rPr>
              <a:t>[e/x]y = y</a:t>
            </a:r>
          </a:p>
          <a:p>
            <a:pPr>
              <a:defRPr/>
            </a:pPr>
            <a:r>
              <a:rPr lang="en-US" sz="2400" b="1" smtClean="0">
                <a:cs typeface="+mn-cs"/>
              </a:rPr>
              <a:t>For function applications </a:t>
            </a:r>
          </a:p>
          <a:p>
            <a:pPr lvl="1">
              <a:defRPr/>
            </a:pPr>
            <a:r>
              <a:rPr lang="en-US" sz="2000" b="1" smtClean="0">
                <a:solidFill>
                  <a:schemeClr val="accent1"/>
                </a:solidFill>
                <a:latin typeface="Courier New" charset="0"/>
              </a:rPr>
              <a:t>[e/x](f g) = ([e/x]f)([e/x]g)</a:t>
            </a:r>
          </a:p>
          <a:p>
            <a:pPr>
              <a:defRPr/>
            </a:pPr>
            <a:r>
              <a:rPr lang="en-US" sz="2400" b="1" smtClean="0">
                <a:cs typeface="+mn-cs"/>
              </a:rPr>
              <a:t>For function abstractions </a:t>
            </a:r>
          </a:p>
          <a:p>
            <a:pPr lvl="1">
              <a:defRPr/>
            </a:pPr>
            <a:r>
              <a:rPr lang="en-US" sz="2000" b="1" smtClean="0">
                <a:solidFill>
                  <a:schemeClr val="accent1"/>
                </a:solidFill>
                <a:latin typeface="Courier New" charset="0"/>
              </a:rPr>
              <a:t>[e/x](λx.f)=</a:t>
            </a:r>
            <a:r>
              <a:rPr lang="en-US" sz="2000" b="1" smtClean="0">
                <a:solidFill>
                  <a:schemeClr val="accent1"/>
                </a:solidFill>
              </a:rPr>
              <a:t> </a:t>
            </a:r>
            <a:r>
              <a:rPr lang="en-US" sz="2000" b="1" smtClean="0">
                <a:solidFill>
                  <a:schemeClr val="accent1"/>
                </a:solidFill>
                <a:latin typeface="Courier New" charset="0"/>
              </a:rPr>
              <a:t>λx.f</a:t>
            </a:r>
          </a:p>
          <a:p>
            <a:pPr lvl="1">
              <a:defRPr/>
            </a:pPr>
            <a:r>
              <a:rPr lang="en-US" sz="2000" b="1" smtClean="0">
                <a:solidFill>
                  <a:schemeClr val="accent1"/>
                </a:solidFill>
                <a:latin typeface="Courier New" charset="0"/>
              </a:rPr>
              <a:t>[e/x](λy.f)=</a:t>
            </a:r>
            <a:r>
              <a:rPr lang="en-US" sz="2000" b="1" smtClean="0">
                <a:solidFill>
                  <a:schemeClr val="accent1"/>
                </a:solidFill>
              </a:rPr>
              <a:t> </a:t>
            </a:r>
            <a:r>
              <a:rPr lang="en-US" sz="2000" b="1" smtClean="0">
                <a:solidFill>
                  <a:schemeClr val="accent1"/>
                </a:solidFill>
                <a:latin typeface="Courier New" charset="0"/>
              </a:rPr>
              <a:t>λy.[e/x]f</a:t>
            </a:r>
            <a:r>
              <a:rPr lang="en-US" sz="1800" b="1" smtClean="0"/>
              <a:t>, </a:t>
            </a:r>
            <a:r>
              <a:rPr lang="en-US" sz="2000" b="1" smtClean="0"/>
              <a:t>provided </a:t>
            </a:r>
            <a:r>
              <a:rPr lang="en-US" sz="2000" b="1" smtClean="0">
                <a:solidFill>
                  <a:schemeClr val="accent1"/>
                </a:solidFill>
                <a:latin typeface="Courier New" charset="0"/>
              </a:rPr>
              <a:t>y</a:t>
            </a:r>
            <a:r>
              <a:rPr lang="en-US" sz="2000" b="1" smtClean="0"/>
              <a:t> is not a free variable in </a:t>
            </a:r>
            <a:r>
              <a:rPr lang="en-US" sz="2000" b="1" smtClean="0">
                <a:solidFill>
                  <a:schemeClr val="accent1"/>
                </a:solidFill>
                <a:latin typeface="Courier New" charset="0"/>
              </a:rPr>
              <a:t>e</a:t>
            </a:r>
            <a:r>
              <a:rPr lang="en-US" sz="2000" b="1" smtClean="0"/>
              <a:t>.</a:t>
            </a:r>
          </a:p>
          <a:p>
            <a:pPr lvl="1">
              <a:defRPr/>
            </a:pPr>
            <a:endParaRPr lang="en-US" sz="2000" b="1" smtClean="0"/>
          </a:p>
          <a:p>
            <a:pPr>
              <a:buFontTx/>
              <a:buNone/>
              <a:defRPr/>
            </a:pPr>
            <a:endParaRPr lang="en-US" sz="2400" b="1"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178990" y="73025"/>
            <a:ext cx="7965785" cy="838200"/>
          </a:xfrm>
        </p:spPr>
        <p:txBody>
          <a:bodyPr>
            <a:noAutofit/>
          </a:bodyPr>
          <a:lstStyle/>
          <a:p>
            <a:pPr>
              <a:defRPr/>
            </a:pPr>
            <a:r>
              <a:rPr lang="en-US" sz="3600" b="1" dirty="0" smtClean="0">
                <a:solidFill>
                  <a:srgbClr val="0000FF"/>
                </a:solidFill>
                <a:cs typeface="+mj-cs"/>
              </a:rPr>
              <a:t>Evaluation of Function Applications by</a:t>
            </a:r>
            <a:br>
              <a:rPr lang="en-US" sz="3600" b="1" dirty="0" smtClean="0">
                <a:solidFill>
                  <a:srgbClr val="0000FF"/>
                </a:solidFill>
                <a:cs typeface="+mj-cs"/>
              </a:rPr>
            </a:br>
            <a:r>
              <a:rPr lang="en-US" sz="3600" b="1" dirty="0" smtClean="0">
                <a:solidFill>
                  <a:srgbClr val="0000FF"/>
                </a:solidFill>
                <a:cs typeface="+mj-cs"/>
              </a:rPr>
              <a:t>Beta Reductions</a:t>
            </a:r>
          </a:p>
        </p:txBody>
      </p:sp>
      <p:sp>
        <p:nvSpPr>
          <p:cNvPr id="1315843" name="Rectangle 3"/>
          <p:cNvSpPr>
            <a:spLocks noGrp="1" noChangeArrowheads="1"/>
          </p:cNvSpPr>
          <p:nvPr>
            <p:ph type="body" idx="1"/>
          </p:nvPr>
        </p:nvSpPr>
        <p:spPr>
          <a:xfrm>
            <a:off x="305059" y="1216026"/>
            <a:ext cx="8287966" cy="5413375"/>
          </a:xfrm>
        </p:spPr>
        <p:txBody>
          <a:bodyPr/>
          <a:lstStyle/>
          <a:p>
            <a:pPr>
              <a:defRPr/>
            </a:pPr>
            <a:r>
              <a:rPr lang="en-US" sz="2400" b="1" smtClean="0">
                <a:cs typeface="+mn-cs"/>
              </a:rPr>
              <a:t>A function application </a:t>
            </a:r>
            <a:r>
              <a:rPr lang="en-US" sz="2400" b="1" smtClean="0">
                <a:solidFill>
                  <a:schemeClr val="accent1"/>
                </a:solidFill>
                <a:latin typeface="Courier New" charset="0"/>
                <a:cs typeface="+mn-cs"/>
              </a:rPr>
              <a:t>fg</a:t>
            </a:r>
            <a:r>
              <a:rPr lang="en-US" sz="2400" b="1" smtClean="0">
                <a:cs typeface="+mn-cs"/>
              </a:rPr>
              <a:t> is evaluated by substituting the argument </a:t>
            </a:r>
            <a:r>
              <a:rPr lang="en-US" sz="2400" b="1" smtClean="0">
                <a:solidFill>
                  <a:schemeClr val="accent1"/>
                </a:solidFill>
                <a:latin typeface="Courier New" charset="0"/>
                <a:cs typeface="+mn-cs"/>
              </a:rPr>
              <a:t>g</a:t>
            </a:r>
            <a:r>
              <a:rPr lang="en-US" sz="2400" b="1" smtClean="0">
                <a:cs typeface="+mn-cs"/>
              </a:rPr>
              <a:t> for the formal parameter in the body of the function definition </a:t>
            </a:r>
            <a:r>
              <a:rPr lang="en-US" sz="2400" b="1" smtClean="0">
                <a:solidFill>
                  <a:schemeClr val="accent1"/>
                </a:solidFill>
                <a:latin typeface="Courier New" charset="0"/>
                <a:cs typeface="+mn-cs"/>
              </a:rPr>
              <a:t>f</a:t>
            </a:r>
            <a:r>
              <a:rPr lang="en-US" sz="2400" b="1" smtClean="0">
                <a:cs typeface="+mn-cs"/>
              </a:rPr>
              <a:t>. </a:t>
            </a:r>
          </a:p>
          <a:p>
            <a:pPr>
              <a:defRPr/>
            </a:pPr>
            <a:r>
              <a:rPr lang="en-US" sz="2400" b="1" smtClean="0">
                <a:cs typeface="+mn-cs"/>
              </a:rPr>
              <a:t>Example: </a:t>
            </a:r>
            <a:r>
              <a:rPr lang="en-US" sz="2400" b="1" smtClean="0">
                <a:solidFill>
                  <a:schemeClr val="accent1"/>
                </a:solidFill>
                <a:latin typeface="Courier New" charset="0"/>
                <a:cs typeface="+mn-cs"/>
              </a:rPr>
              <a:t>(λx.x)y → [y/x]x = y</a:t>
            </a:r>
            <a:r>
              <a:rPr lang="en-US" sz="2400" b="1" smtClean="0">
                <a:cs typeface="+mn-cs"/>
              </a:rPr>
              <a:t> </a:t>
            </a:r>
          </a:p>
          <a:p>
            <a:pPr>
              <a:defRPr/>
            </a:pPr>
            <a:r>
              <a:rPr lang="en-US" sz="2400" b="1" smtClean="0">
                <a:cs typeface="+mn-cs"/>
              </a:rPr>
              <a:t>This substitution in a function application is called a </a:t>
            </a:r>
            <a:r>
              <a:rPr lang="en-US" sz="2400" b="1" i="1" smtClean="0">
                <a:cs typeface="+mn-cs"/>
              </a:rPr>
              <a:t>beta reduction</a:t>
            </a:r>
            <a:r>
              <a:rPr lang="en-US" sz="2400" b="1" smtClean="0">
                <a:cs typeface="+mn-cs"/>
              </a:rPr>
              <a:t> and we use a right arrow to indicate a beta reduction. </a:t>
            </a:r>
          </a:p>
          <a:p>
            <a:pPr>
              <a:buFontTx/>
              <a:buNone/>
              <a:defRPr/>
            </a:pPr>
            <a:endParaRPr lang="en-US" sz="2400" b="1"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4" name="Rectangle 2"/>
          <p:cNvSpPr>
            <a:spLocks noGrp="1" noChangeArrowheads="1"/>
          </p:cNvSpPr>
          <p:nvPr>
            <p:ph type="title"/>
          </p:nvPr>
        </p:nvSpPr>
        <p:spPr>
          <a:xfrm>
            <a:off x="178990" y="73025"/>
            <a:ext cx="8414036" cy="838200"/>
          </a:xfrm>
        </p:spPr>
        <p:txBody>
          <a:bodyPr>
            <a:normAutofit/>
          </a:bodyPr>
          <a:lstStyle/>
          <a:p>
            <a:pPr>
              <a:defRPr/>
            </a:pPr>
            <a:r>
              <a:rPr lang="en-US" sz="3600" b="1" dirty="0" smtClean="0">
                <a:solidFill>
                  <a:srgbClr val="0000FF"/>
                </a:solidFill>
                <a:cs typeface="+mj-cs"/>
              </a:rPr>
              <a:t>Function Application by Beta Reductions</a:t>
            </a:r>
          </a:p>
        </p:txBody>
      </p:sp>
      <p:sp>
        <p:nvSpPr>
          <p:cNvPr id="1313795" name="Rectangle 3"/>
          <p:cNvSpPr>
            <a:spLocks noGrp="1" noChangeArrowheads="1"/>
          </p:cNvSpPr>
          <p:nvPr>
            <p:ph type="body" idx="1"/>
          </p:nvPr>
        </p:nvSpPr>
        <p:spPr>
          <a:xfrm>
            <a:off x="305059" y="1216026"/>
            <a:ext cx="8287966" cy="5413375"/>
          </a:xfrm>
        </p:spPr>
        <p:txBody>
          <a:bodyPr/>
          <a:lstStyle/>
          <a:p>
            <a:pPr>
              <a:defRPr/>
            </a:pPr>
            <a:r>
              <a:rPr lang="en-US" sz="2400" b="1" dirty="0" smtClean="0">
                <a:cs typeface="+mn-cs"/>
              </a:rPr>
              <a:t>If </a:t>
            </a:r>
            <a:r>
              <a:rPr lang="en-US" sz="2400" b="1" dirty="0" smtClean="0">
                <a:solidFill>
                  <a:schemeClr val="accent1"/>
                </a:solidFill>
                <a:latin typeface="Courier New" charset="0"/>
                <a:cs typeface="+mn-cs"/>
              </a:rPr>
              <a:t>expr1 → expr2</a:t>
            </a:r>
            <a:r>
              <a:rPr lang="en-US" sz="2400" b="1" dirty="0" smtClean="0">
                <a:cs typeface="+mn-cs"/>
              </a:rPr>
              <a:t>, we say </a:t>
            </a:r>
            <a:r>
              <a:rPr lang="en-US" sz="2400" b="1" dirty="0" smtClean="0">
                <a:solidFill>
                  <a:schemeClr val="accent1"/>
                </a:solidFill>
                <a:latin typeface="Courier New" charset="0"/>
                <a:cs typeface="+mn-cs"/>
              </a:rPr>
              <a:t>expr1</a:t>
            </a:r>
            <a:r>
              <a:rPr lang="en-US" sz="2400" b="1" dirty="0" smtClean="0">
                <a:cs typeface="+mn-cs"/>
              </a:rPr>
              <a:t> </a:t>
            </a:r>
            <a:r>
              <a:rPr lang="en-US" sz="2400" b="1" i="1" dirty="0" smtClean="0">
                <a:cs typeface="+mn-cs"/>
              </a:rPr>
              <a:t>reduces to</a:t>
            </a:r>
            <a:r>
              <a:rPr lang="en-US" sz="2400" b="1" dirty="0" smtClean="0">
                <a:cs typeface="+mn-cs"/>
              </a:rPr>
              <a:t> </a:t>
            </a:r>
            <a:r>
              <a:rPr lang="en-US" sz="2400" b="1" dirty="0" smtClean="0">
                <a:solidFill>
                  <a:schemeClr val="accent1"/>
                </a:solidFill>
                <a:latin typeface="Courier New" charset="0"/>
                <a:cs typeface="+mn-cs"/>
              </a:rPr>
              <a:t>expr2</a:t>
            </a:r>
            <a:r>
              <a:rPr lang="en-US" sz="2400" b="1" dirty="0" smtClean="0">
                <a:cs typeface="+mn-cs"/>
              </a:rPr>
              <a:t> in one step. </a:t>
            </a:r>
          </a:p>
          <a:p>
            <a:pPr>
              <a:defRPr/>
            </a:pPr>
            <a:r>
              <a:rPr lang="en-US" sz="2400" b="1" dirty="0" smtClean="0">
                <a:cs typeface="+mn-cs"/>
              </a:rPr>
              <a:t>In general, </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λx.e</a:t>
            </a:r>
            <a:r>
              <a:rPr lang="en-US" sz="2400" b="1" dirty="0" smtClean="0">
                <a:solidFill>
                  <a:schemeClr val="accent1"/>
                </a:solidFill>
                <a:latin typeface="Courier New" charset="0"/>
                <a:cs typeface="+mn-cs"/>
              </a:rPr>
              <a:t>)g → [g/x]e</a:t>
            </a:r>
            <a:r>
              <a:rPr lang="en-US" sz="2400" b="1" dirty="0" smtClean="0">
                <a:cs typeface="+mn-cs"/>
              </a:rPr>
              <a:t> means that applying the function </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λx.e</a:t>
            </a:r>
            <a:r>
              <a:rPr lang="en-US" sz="2400" b="1" dirty="0" smtClean="0">
                <a:solidFill>
                  <a:schemeClr val="accent1"/>
                </a:solidFill>
                <a:latin typeface="Courier New" charset="0"/>
                <a:cs typeface="+mn-cs"/>
              </a:rPr>
              <a:t>)</a:t>
            </a:r>
            <a:r>
              <a:rPr lang="en-US" sz="2400" b="1" dirty="0" smtClean="0">
                <a:cs typeface="+mn-cs"/>
              </a:rPr>
              <a:t> to the argument expression </a:t>
            </a:r>
            <a:r>
              <a:rPr lang="en-US" sz="2400" b="1" dirty="0" smtClean="0">
                <a:solidFill>
                  <a:schemeClr val="accent1"/>
                </a:solidFill>
                <a:latin typeface="Courier New" charset="0"/>
                <a:cs typeface="+mn-cs"/>
              </a:rPr>
              <a:t>g</a:t>
            </a:r>
            <a:r>
              <a:rPr lang="en-US" sz="2400" b="1" dirty="0" smtClean="0">
                <a:cs typeface="+mn-cs"/>
              </a:rPr>
              <a:t> reduces to the function body </a:t>
            </a:r>
            <a:r>
              <a:rPr lang="en-US" sz="2400" b="1" dirty="0" smtClean="0">
                <a:solidFill>
                  <a:schemeClr val="accent1"/>
                </a:solidFill>
                <a:latin typeface="Courier New" charset="0"/>
                <a:cs typeface="+mn-cs"/>
              </a:rPr>
              <a:t>[g/x]e</a:t>
            </a:r>
            <a:r>
              <a:rPr lang="en-US" sz="2400" b="1" dirty="0" smtClean="0">
                <a:cs typeface="+mn-cs"/>
              </a:rPr>
              <a:t> after substituting the argument expression </a:t>
            </a:r>
            <a:r>
              <a:rPr lang="en-US" sz="2400" b="1" dirty="0" smtClean="0">
                <a:solidFill>
                  <a:schemeClr val="accent1"/>
                </a:solidFill>
                <a:latin typeface="Courier New" charset="0"/>
                <a:cs typeface="+mn-cs"/>
              </a:rPr>
              <a:t>g</a:t>
            </a:r>
            <a:r>
              <a:rPr lang="en-US" sz="2400" b="1" dirty="0" smtClean="0">
                <a:cs typeface="+mn-cs"/>
              </a:rPr>
              <a:t> for the function's formal parameter </a:t>
            </a:r>
            <a:r>
              <a:rPr lang="en-US" sz="2400" b="1" dirty="0" smtClean="0">
                <a:latin typeface="Courier New" charset="0"/>
                <a:cs typeface="+mn-cs"/>
              </a:rPr>
              <a:t>x</a:t>
            </a:r>
            <a:r>
              <a:rPr lang="en-US" sz="2400" b="1" dirty="0" smtClean="0">
                <a:cs typeface="+mn-cs"/>
              </a:rPr>
              <a:t> in the function body </a:t>
            </a:r>
            <a:r>
              <a:rPr lang="en-US" sz="2400" b="1" dirty="0" smtClean="0">
                <a:solidFill>
                  <a:schemeClr val="accent1"/>
                </a:solidFill>
                <a:latin typeface="Courier New" charset="0"/>
                <a:cs typeface="+mn-cs"/>
              </a:rPr>
              <a:t>e</a:t>
            </a:r>
            <a:r>
              <a:rPr lang="en-US" sz="2400" b="1" dirty="0" smtClean="0">
                <a:cs typeface="+mn-cs"/>
              </a:rPr>
              <a:t>.</a:t>
            </a:r>
          </a:p>
          <a:p>
            <a:pPr>
              <a:defRPr/>
            </a:pPr>
            <a:r>
              <a:rPr lang="en-US" sz="2400" b="1" dirty="0" smtClean="0">
                <a:cs typeface="+mn-cs"/>
              </a:rPr>
              <a:t>We use </a:t>
            </a:r>
            <a:r>
              <a:rPr lang="en-US" sz="2400" b="1" dirty="0" smtClean="0">
                <a:solidFill>
                  <a:schemeClr val="accent1"/>
                </a:solidFill>
                <a:latin typeface="Courier New" charset="0"/>
                <a:cs typeface="+mn-cs"/>
              </a:rPr>
              <a:t>→*</a:t>
            </a:r>
            <a:r>
              <a:rPr lang="en-US" sz="2400" b="1" dirty="0" smtClean="0">
                <a:cs typeface="+mn-cs"/>
              </a:rPr>
              <a:t> to denote the reflexive and transitive closure of </a:t>
            </a:r>
            <a:r>
              <a:rPr lang="en-US" sz="2400" b="1" dirty="0" smtClean="0">
                <a:latin typeface="Courier New" charset="0"/>
                <a:cs typeface="+mn-cs"/>
              </a:rPr>
              <a:t>→</a:t>
            </a:r>
            <a:r>
              <a:rPr lang="en-US" sz="2400" b="1" dirty="0" smtClean="0">
                <a:cs typeface="+mn-cs"/>
              </a:rPr>
              <a:t>.</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cs typeface="+mj-cs"/>
              </a:rPr>
              <a:t>Course Syllabus</a:t>
            </a:r>
          </a:p>
        </p:txBody>
      </p:sp>
      <p:sp>
        <p:nvSpPr>
          <p:cNvPr id="1296387" name="Rectangle 3"/>
          <p:cNvSpPr>
            <a:spLocks noGrp="1" noChangeArrowheads="1"/>
          </p:cNvSpPr>
          <p:nvPr>
            <p:ph type="body" idx="1"/>
          </p:nvPr>
        </p:nvSpPr>
        <p:spPr>
          <a:xfrm>
            <a:off x="192997" y="919163"/>
            <a:ext cx="8951003" cy="5435600"/>
          </a:xfrm>
        </p:spPr>
        <p:txBody>
          <a:bodyPr>
            <a:normAutofit/>
          </a:bodyPr>
          <a:lstStyle/>
          <a:p>
            <a:pPr>
              <a:defRPr/>
            </a:pPr>
            <a:r>
              <a:rPr lang="en-US" sz="2800" b="1" dirty="0" smtClean="0"/>
              <a:t>Language design</a:t>
            </a:r>
          </a:p>
          <a:p>
            <a:pPr>
              <a:defRPr/>
            </a:pPr>
            <a:r>
              <a:rPr lang="en-US" sz="2800" b="1" dirty="0" smtClean="0"/>
              <a:t>Language features</a:t>
            </a:r>
          </a:p>
          <a:p>
            <a:pPr>
              <a:defRPr/>
            </a:pPr>
            <a:r>
              <a:rPr lang="en-US" sz="2800" b="1" dirty="0" smtClean="0">
                <a:solidFill>
                  <a:srgbClr val="000000"/>
                </a:solidFill>
              </a:rPr>
              <a:t>Lambda calculus and functional languages</a:t>
            </a:r>
          </a:p>
          <a:p>
            <a:pPr>
              <a:defRPr/>
            </a:pPr>
            <a:r>
              <a:rPr lang="en-US" sz="2800" b="1" dirty="0" smtClean="0">
                <a:solidFill>
                  <a:srgbClr val="000000"/>
                </a:solidFill>
              </a:rPr>
              <a:t>Program </a:t>
            </a:r>
            <a:r>
              <a:rPr lang="en-US" sz="2800" b="1" dirty="0" smtClean="0">
                <a:solidFill>
                  <a:srgbClr val="000000"/>
                </a:solidFill>
              </a:rPr>
              <a:t>analysis and optimization </a:t>
            </a:r>
            <a:r>
              <a:rPr lang="en-US" sz="2800" b="1" dirty="0" smtClean="0">
                <a:solidFill>
                  <a:srgbClr val="000000"/>
                </a:solidFill>
              </a:rPr>
              <a:t>techniques</a:t>
            </a:r>
          </a:p>
          <a:p>
            <a:pPr>
              <a:defRPr/>
            </a:pPr>
            <a:r>
              <a:rPr lang="en-US" sz="2800" b="1" dirty="0" err="1" smtClean="0">
                <a:solidFill>
                  <a:srgbClr val="000000"/>
                </a:solidFill>
              </a:rPr>
              <a:t>Interprocedural</a:t>
            </a:r>
            <a:r>
              <a:rPr lang="en-US" sz="2800" b="1" dirty="0" smtClean="0">
                <a:solidFill>
                  <a:srgbClr val="000000"/>
                </a:solidFill>
              </a:rPr>
              <a:t> analysis</a:t>
            </a:r>
          </a:p>
          <a:p>
            <a:pPr>
              <a:defRPr/>
            </a:pPr>
            <a:r>
              <a:rPr lang="en-US" sz="2800" b="1" dirty="0" smtClean="0">
                <a:solidFill>
                  <a:srgbClr val="000000"/>
                </a:solidFill>
              </a:rPr>
              <a:t>Pointer analysis</a:t>
            </a:r>
          </a:p>
          <a:p>
            <a:pPr>
              <a:defRPr/>
            </a:pPr>
            <a:r>
              <a:rPr lang="en-US" sz="2800" b="1" dirty="0" smtClean="0">
                <a:solidFill>
                  <a:srgbClr val="000000"/>
                </a:solidFill>
              </a:rPr>
              <a:t>Binary decision diagrams</a:t>
            </a:r>
          </a:p>
          <a:p>
            <a:pPr>
              <a:defRPr/>
            </a:pPr>
            <a:r>
              <a:rPr lang="en-US" sz="2800" b="1" dirty="0" smtClean="0">
                <a:solidFill>
                  <a:srgbClr val="000000"/>
                </a:solidFill>
              </a:rPr>
              <a:t>SAT and SMT solvers</a:t>
            </a:r>
          </a:p>
          <a:p>
            <a:pPr>
              <a:defRPr/>
            </a:pPr>
            <a:r>
              <a:rPr lang="en-US" sz="2800" b="1" dirty="0" smtClean="0">
                <a:solidFill>
                  <a:srgbClr val="000000"/>
                </a:solidFill>
              </a:rPr>
              <a:t>Model checking and abstract interpretation</a:t>
            </a:r>
          </a:p>
          <a:p>
            <a:pPr>
              <a:defRPr/>
            </a:pPr>
            <a:r>
              <a:rPr lang="en-US" sz="2800" b="1" dirty="0" smtClean="0">
                <a:solidFill>
                  <a:srgbClr val="000000"/>
                </a:solidFill>
              </a:rPr>
              <a:t>Concurrency and parallelism</a:t>
            </a:r>
          </a:p>
          <a:p>
            <a:pPr>
              <a:defRPr/>
            </a:pPr>
            <a:endParaRPr lang="en-US" sz="2800" b="1" dirty="0">
              <a:solidFill>
                <a:srgbClr val="000000"/>
              </a:solidFill>
            </a:endParaRPr>
          </a:p>
          <a:p>
            <a:pPr marL="0" indent="0">
              <a:buNone/>
              <a:defRPr/>
            </a:pPr>
            <a:endParaRPr lang="en-US" sz="2800" b="1" dirty="0" smtClean="0">
              <a:solidFill>
                <a:srgbClr val="000000"/>
              </a:solidFill>
            </a:endParaRPr>
          </a:p>
          <a:p>
            <a:pPr>
              <a:defRPr/>
            </a:pPr>
            <a:endParaRPr lang="en-US" sz="2800"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p:txBody>
      </p:sp>
    </p:spTree>
    <p:extLst>
      <p:ext uri="{BB962C8B-B14F-4D97-AF65-F5344CB8AC3E}">
        <p14:creationId xmlns:p14="http://schemas.microsoft.com/office/powerpoint/2010/main" val="359253612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8" name="Rectangle 2"/>
          <p:cNvSpPr>
            <a:spLocks noGrp="1" noChangeArrowheads="1"/>
          </p:cNvSpPr>
          <p:nvPr>
            <p:ph type="title"/>
          </p:nvPr>
        </p:nvSpPr>
        <p:spPr>
          <a:xfrm>
            <a:off x="178990" y="73025"/>
            <a:ext cx="8414036" cy="838200"/>
          </a:xfrm>
        </p:spPr>
        <p:txBody>
          <a:bodyPr>
            <a:normAutofit/>
          </a:bodyPr>
          <a:lstStyle/>
          <a:p>
            <a:pPr>
              <a:defRPr/>
            </a:pPr>
            <a:r>
              <a:rPr lang="en-US" sz="3600" b="1" dirty="0" smtClean="0">
                <a:solidFill>
                  <a:srgbClr val="0000FF"/>
                </a:solidFill>
                <a:cs typeface="+mj-cs"/>
              </a:rPr>
              <a:t>Eta Conversion and Beta Abstraction</a:t>
            </a:r>
          </a:p>
        </p:txBody>
      </p:sp>
      <p:sp>
        <p:nvSpPr>
          <p:cNvPr id="1330179" name="Rectangle 3"/>
          <p:cNvSpPr>
            <a:spLocks noGrp="1" noChangeArrowheads="1"/>
          </p:cNvSpPr>
          <p:nvPr>
            <p:ph type="body" idx="1"/>
          </p:nvPr>
        </p:nvSpPr>
        <p:spPr>
          <a:xfrm>
            <a:off x="305059" y="1216026"/>
            <a:ext cx="8287966" cy="5413375"/>
          </a:xfrm>
        </p:spPr>
        <p:txBody>
          <a:bodyPr/>
          <a:lstStyle/>
          <a:p>
            <a:pPr>
              <a:lnSpc>
                <a:spcPct val="90000"/>
              </a:lnSpc>
              <a:defRPr/>
            </a:pPr>
            <a:r>
              <a:rPr lang="en-US" sz="2400" b="1" smtClean="0">
                <a:cs typeface="+mn-cs"/>
              </a:rPr>
              <a:t>The two lambda expressions </a:t>
            </a:r>
            <a:r>
              <a:rPr lang="en-US" sz="2400" b="1" smtClean="0">
                <a:solidFill>
                  <a:schemeClr val="accent1"/>
                </a:solidFill>
                <a:latin typeface="Courier New" charset="0"/>
                <a:cs typeface="+mn-cs"/>
              </a:rPr>
              <a:t>(λx.+ 1 x)</a:t>
            </a:r>
            <a:r>
              <a:rPr lang="en-US" sz="2400" b="1" smtClean="0">
                <a:cs typeface="+mn-cs"/>
              </a:rPr>
              <a:t> and </a:t>
            </a:r>
            <a:r>
              <a:rPr lang="en-US" sz="2400" b="1" smtClean="0">
                <a:solidFill>
                  <a:schemeClr val="accent1"/>
                </a:solidFill>
                <a:latin typeface="Courier New" charset="0"/>
                <a:cs typeface="+mn-cs"/>
              </a:rPr>
              <a:t>(+ 1)</a:t>
            </a:r>
            <a:r>
              <a:rPr lang="en-US" sz="2400" b="1" smtClean="0">
                <a:cs typeface="+mn-cs"/>
              </a:rPr>
              <a:t> are equivalent in the sense that these expressions behave in exactly the same way when they are applied to an argument </a:t>
            </a:r>
            <a:r>
              <a:rPr lang="en-US" sz="2400" b="1" smtClean="0">
                <a:cs typeface="Arial" charset="0"/>
              </a:rPr>
              <a:t>−</a:t>
            </a:r>
            <a:r>
              <a:rPr lang="en-US" sz="2400" b="1" smtClean="0">
                <a:cs typeface="+mn-cs"/>
              </a:rPr>
              <a:t> they add 1 to it. Eta conversion is a rule that expresses this equivalence. </a:t>
            </a:r>
          </a:p>
          <a:p>
            <a:pPr>
              <a:lnSpc>
                <a:spcPct val="90000"/>
              </a:lnSpc>
              <a:buFontTx/>
              <a:buNone/>
              <a:defRPr/>
            </a:pPr>
            <a:endParaRPr lang="en-US" sz="2400" b="1" smtClean="0">
              <a:cs typeface="+mn-cs"/>
            </a:endParaRPr>
          </a:p>
          <a:p>
            <a:pPr>
              <a:lnSpc>
                <a:spcPct val="90000"/>
              </a:lnSpc>
              <a:defRPr/>
            </a:pPr>
            <a:r>
              <a:rPr lang="en-US" sz="2400" b="1" smtClean="0">
                <a:cs typeface="+mn-cs"/>
              </a:rPr>
              <a:t>In general, if </a:t>
            </a:r>
            <a:r>
              <a:rPr lang="en-US" sz="2400" b="1" smtClean="0">
                <a:solidFill>
                  <a:schemeClr val="accent1"/>
                </a:solidFill>
                <a:latin typeface="Courier New" charset="0"/>
                <a:cs typeface="+mn-cs"/>
              </a:rPr>
              <a:t>x</a:t>
            </a:r>
            <a:r>
              <a:rPr lang="en-US" sz="2400" b="1" smtClean="0">
                <a:cs typeface="+mn-cs"/>
              </a:rPr>
              <a:t> does not occur free in the function </a:t>
            </a:r>
            <a:r>
              <a:rPr lang="en-US" sz="2400" b="1" smtClean="0">
                <a:solidFill>
                  <a:schemeClr val="accent1"/>
                </a:solidFill>
                <a:latin typeface="Courier New" charset="0"/>
                <a:cs typeface="+mn-cs"/>
              </a:rPr>
              <a:t>F</a:t>
            </a:r>
            <a:r>
              <a:rPr lang="en-US" sz="2400" b="1" smtClean="0">
                <a:cs typeface="+mn-cs"/>
              </a:rPr>
              <a:t>, then </a:t>
            </a:r>
            <a:r>
              <a:rPr lang="en-US" sz="2400" b="1" smtClean="0">
                <a:solidFill>
                  <a:schemeClr val="accent1"/>
                </a:solidFill>
                <a:latin typeface="Courier New" charset="0"/>
                <a:cs typeface="+mn-cs"/>
              </a:rPr>
              <a:t>(λx.F x)</a:t>
            </a:r>
            <a:r>
              <a:rPr lang="en-US" sz="2400" b="1" smtClean="0">
                <a:cs typeface="+mn-cs"/>
              </a:rPr>
              <a:t> is eta convertible to </a:t>
            </a:r>
            <a:r>
              <a:rPr lang="en-US" sz="2400" b="1" smtClean="0">
                <a:solidFill>
                  <a:schemeClr val="accent1"/>
                </a:solidFill>
                <a:latin typeface="Courier New" charset="0"/>
                <a:cs typeface="+mn-cs"/>
              </a:rPr>
              <a:t>F</a:t>
            </a:r>
            <a:r>
              <a:rPr lang="en-US" sz="2400" b="1" smtClean="0">
                <a:cs typeface="+mn-cs"/>
              </a:rPr>
              <a:t>.</a:t>
            </a:r>
          </a:p>
          <a:p>
            <a:pPr lvl="1">
              <a:lnSpc>
                <a:spcPct val="90000"/>
              </a:lnSpc>
              <a:defRPr/>
            </a:pPr>
            <a:r>
              <a:rPr lang="en-US" sz="2400" b="1" smtClean="0"/>
              <a:t>Example: </a:t>
            </a:r>
            <a:r>
              <a:rPr lang="en-US" sz="2400" b="1" smtClean="0">
                <a:solidFill>
                  <a:schemeClr val="accent1"/>
                </a:solidFill>
                <a:latin typeface="Courier New" charset="0"/>
              </a:rPr>
              <a:t>(λx.+ 1 x)</a:t>
            </a:r>
            <a:r>
              <a:rPr lang="en-US" sz="2400" b="1" smtClean="0"/>
              <a:t> is eta convertible to </a:t>
            </a:r>
            <a:r>
              <a:rPr lang="en-US" sz="2400" b="1" smtClean="0">
                <a:solidFill>
                  <a:schemeClr val="accent1"/>
                </a:solidFill>
                <a:latin typeface="Courier New" charset="0"/>
              </a:rPr>
              <a:t>(+ 1)</a:t>
            </a:r>
          </a:p>
          <a:p>
            <a:pPr lvl="1">
              <a:lnSpc>
                <a:spcPct val="90000"/>
              </a:lnSpc>
              <a:buFontTx/>
              <a:buNone/>
              <a:defRPr/>
            </a:pPr>
            <a:r>
              <a:rPr lang="en-US" sz="2400" b="1" smtClean="0"/>
              <a:t> </a:t>
            </a:r>
          </a:p>
          <a:p>
            <a:pPr>
              <a:lnSpc>
                <a:spcPct val="90000"/>
              </a:lnSpc>
              <a:defRPr/>
            </a:pPr>
            <a:r>
              <a:rPr lang="en-US" sz="2400" b="1" smtClean="0">
                <a:cs typeface="+mn-cs"/>
              </a:rPr>
              <a:t>We will sometimes say  </a:t>
            </a:r>
            <a:r>
              <a:rPr lang="en-US" sz="2400" b="1" smtClean="0">
                <a:solidFill>
                  <a:schemeClr val="accent1"/>
                </a:solidFill>
                <a:latin typeface="Courier New" charset="0"/>
                <a:cs typeface="+mn-cs"/>
              </a:rPr>
              <a:t>+ 1 y</a:t>
            </a:r>
            <a:r>
              <a:rPr lang="en-US" sz="2800" b="1" smtClean="0">
                <a:cs typeface="+mn-cs"/>
              </a:rPr>
              <a:t> </a:t>
            </a:r>
            <a:r>
              <a:rPr lang="en-US" sz="2400" b="1" smtClean="0">
                <a:cs typeface="+mn-cs"/>
              </a:rPr>
              <a:t> is a </a:t>
            </a:r>
            <a:r>
              <a:rPr lang="en-US" sz="2400" b="1" i="1" smtClean="0">
                <a:cs typeface="+mn-cs"/>
              </a:rPr>
              <a:t>beta abstraction</a:t>
            </a:r>
            <a:r>
              <a:rPr lang="en-US" sz="2400" b="1" smtClean="0">
                <a:cs typeface="+mn-cs"/>
              </a:rPr>
              <a:t> of </a:t>
            </a:r>
            <a:r>
              <a:rPr lang="en-US" sz="2400" b="1" smtClean="0">
                <a:solidFill>
                  <a:schemeClr val="accent1"/>
                </a:solidFill>
                <a:latin typeface="Courier New" charset="0"/>
                <a:cs typeface="+mn-cs"/>
              </a:rPr>
              <a:t>(λx.+ x y)1</a:t>
            </a:r>
            <a:r>
              <a:rPr lang="en-US" sz="2400" b="1" smtClean="0">
                <a:cs typeface="+mn-cs"/>
              </a:rPr>
              <a:t>. This is analogous to running beta reduction in reverse.</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2" name="Rectangle 2"/>
          <p:cNvSpPr>
            <a:spLocks noGrp="1" noChangeArrowheads="1"/>
          </p:cNvSpPr>
          <p:nvPr>
            <p:ph type="title"/>
          </p:nvPr>
        </p:nvSpPr>
        <p:spPr>
          <a:xfrm>
            <a:off x="178990" y="73025"/>
            <a:ext cx="8414036" cy="838200"/>
          </a:xfrm>
        </p:spPr>
        <p:txBody>
          <a:bodyPr>
            <a:normAutofit/>
          </a:bodyPr>
          <a:lstStyle/>
          <a:p>
            <a:pPr>
              <a:defRPr/>
            </a:pPr>
            <a:r>
              <a:rPr lang="en-US" sz="3600" b="1" dirty="0" smtClean="0">
                <a:solidFill>
                  <a:srgbClr val="0000FF"/>
                </a:solidFill>
                <a:cs typeface="+mj-cs"/>
              </a:rPr>
              <a:t>Evaluating Expressions using Renaming</a:t>
            </a:r>
          </a:p>
        </p:txBody>
      </p:sp>
      <p:sp>
        <p:nvSpPr>
          <p:cNvPr id="1331203" name="Rectangle 3"/>
          <p:cNvSpPr>
            <a:spLocks noGrp="1" noChangeArrowheads="1"/>
          </p:cNvSpPr>
          <p:nvPr>
            <p:ph type="body" idx="1"/>
          </p:nvPr>
        </p:nvSpPr>
        <p:spPr>
          <a:xfrm>
            <a:off x="305059" y="1216026"/>
            <a:ext cx="8287966" cy="5413375"/>
          </a:xfrm>
        </p:spPr>
        <p:txBody>
          <a:bodyPr/>
          <a:lstStyle/>
          <a:p>
            <a:pPr marL="342900" indent="-342900">
              <a:defRPr/>
            </a:pPr>
            <a:r>
              <a:rPr lang="en-US" sz="2400" b="1" smtClean="0">
                <a:cs typeface="+mn-cs"/>
              </a:rPr>
              <a:t>When performing substitutions, we should be careful to avoid mixing up free occurrences of a variable with bound ones.</a:t>
            </a:r>
          </a:p>
          <a:p>
            <a:pPr marL="342900" indent="-342900">
              <a:buFontTx/>
              <a:buNone/>
              <a:defRPr/>
            </a:pPr>
            <a:r>
              <a:rPr lang="en-US" sz="2400" b="1" smtClean="0">
                <a:cs typeface="+mn-cs"/>
              </a:rPr>
              <a:t> </a:t>
            </a:r>
          </a:p>
          <a:p>
            <a:pPr marL="342900" indent="-342900">
              <a:defRPr/>
            </a:pPr>
            <a:r>
              <a:rPr lang="en-US" sz="2400" b="1" smtClean="0">
                <a:cs typeface="+mn-cs"/>
              </a:rPr>
              <a:t>When we apply the function </a:t>
            </a:r>
            <a:r>
              <a:rPr lang="en-US" sz="2400" b="1" smtClean="0">
                <a:solidFill>
                  <a:schemeClr val="accent1"/>
                </a:solidFill>
                <a:latin typeface="Courier New" charset="0"/>
                <a:cs typeface="+mn-cs"/>
              </a:rPr>
              <a:t>λx.e</a:t>
            </a:r>
            <a:r>
              <a:rPr lang="en-US" sz="2400" b="1" smtClean="0">
                <a:cs typeface="+mn-cs"/>
              </a:rPr>
              <a:t> to an expression </a:t>
            </a:r>
            <a:r>
              <a:rPr lang="en-US" sz="2400" b="1" smtClean="0">
                <a:solidFill>
                  <a:schemeClr val="accent1"/>
                </a:solidFill>
                <a:latin typeface="Courier New" charset="0"/>
                <a:cs typeface="+mn-cs"/>
              </a:rPr>
              <a:t>g</a:t>
            </a:r>
            <a:r>
              <a:rPr lang="en-US" sz="2400" b="1" smtClean="0">
                <a:cs typeface="+mn-cs"/>
              </a:rPr>
              <a:t>, we substitute all occurrences of </a:t>
            </a:r>
            <a:r>
              <a:rPr lang="en-US" sz="2400" b="1" smtClean="0">
                <a:solidFill>
                  <a:schemeClr val="accent1"/>
                </a:solidFill>
                <a:latin typeface="Courier New" charset="0"/>
                <a:cs typeface="+mn-cs"/>
              </a:rPr>
              <a:t>x</a:t>
            </a:r>
            <a:r>
              <a:rPr lang="en-US" sz="2400" b="1" smtClean="0">
                <a:cs typeface="+mn-cs"/>
              </a:rPr>
              <a:t> in </a:t>
            </a:r>
            <a:r>
              <a:rPr lang="en-US" sz="2400" b="1" smtClean="0">
                <a:solidFill>
                  <a:schemeClr val="accent1"/>
                </a:solidFill>
                <a:latin typeface="Courier New" charset="0"/>
                <a:cs typeface="+mn-cs"/>
              </a:rPr>
              <a:t>e</a:t>
            </a:r>
            <a:r>
              <a:rPr lang="en-US" sz="2400" b="1" smtClean="0">
                <a:cs typeface="+mn-cs"/>
              </a:rPr>
              <a:t> with </a:t>
            </a:r>
            <a:r>
              <a:rPr lang="en-US" sz="2400" b="1" smtClean="0">
                <a:solidFill>
                  <a:schemeClr val="accent1"/>
                </a:solidFill>
                <a:latin typeface="Courier New" charset="0"/>
                <a:cs typeface="+mn-cs"/>
              </a:rPr>
              <a:t>g</a:t>
            </a:r>
            <a:r>
              <a:rPr lang="en-US" sz="2400" b="1" smtClean="0">
                <a:cs typeface="+mn-cs"/>
              </a:rPr>
              <a:t>. If there is a free variable in </a:t>
            </a:r>
            <a:r>
              <a:rPr lang="en-US" sz="2400" b="1" smtClean="0">
                <a:solidFill>
                  <a:schemeClr val="accent1"/>
                </a:solidFill>
                <a:latin typeface="Courier New" charset="0"/>
                <a:cs typeface="+mn-cs"/>
              </a:rPr>
              <a:t>g</a:t>
            </a:r>
            <a:r>
              <a:rPr lang="en-US" sz="2400" b="1" smtClean="0">
                <a:cs typeface="+mn-cs"/>
              </a:rPr>
              <a:t> named </a:t>
            </a:r>
            <a:r>
              <a:rPr lang="en-US" sz="2400" b="1" smtClean="0">
                <a:solidFill>
                  <a:schemeClr val="accent1"/>
                </a:solidFill>
                <a:latin typeface="Courier New" charset="0"/>
                <a:cs typeface="+mn-cs"/>
              </a:rPr>
              <a:t>x</a:t>
            </a:r>
            <a:r>
              <a:rPr lang="en-US" sz="2400" b="1" smtClean="0">
                <a:cs typeface="+mn-cs"/>
              </a:rPr>
              <a:t>, we rename the bound variable </a:t>
            </a:r>
            <a:r>
              <a:rPr lang="en-US" sz="2400" b="1" smtClean="0">
                <a:solidFill>
                  <a:schemeClr val="accent1"/>
                </a:solidFill>
                <a:latin typeface="Courier New" charset="0"/>
                <a:cs typeface="+mn-cs"/>
              </a:rPr>
              <a:t>x</a:t>
            </a:r>
            <a:r>
              <a:rPr lang="en-US" sz="2400" b="1" smtClean="0">
                <a:cs typeface="+mn-cs"/>
              </a:rPr>
              <a:t> to avoid any conflicts before doing the substitution.</a:t>
            </a:r>
            <a:r>
              <a:rPr lang="en-US" sz="2400" smtClean="0">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866" name="Rectangle 2"/>
          <p:cNvSpPr>
            <a:spLocks noGrp="1" noChangeArrowheads="1"/>
          </p:cNvSpPr>
          <p:nvPr>
            <p:ph type="title"/>
          </p:nvPr>
        </p:nvSpPr>
        <p:spPr>
          <a:xfrm>
            <a:off x="178990" y="73025"/>
            <a:ext cx="8414036" cy="838200"/>
          </a:xfrm>
        </p:spPr>
        <p:txBody>
          <a:bodyPr>
            <a:noAutofit/>
          </a:bodyPr>
          <a:lstStyle/>
          <a:p>
            <a:pPr>
              <a:defRPr/>
            </a:pPr>
            <a:r>
              <a:rPr lang="en-US" sz="3600" b="1" dirty="0" smtClean="0">
                <a:solidFill>
                  <a:srgbClr val="0000FF"/>
                </a:solidFill>
                <a:cs typeface="+mj-cs"/>
              </a:rPr>
              <a:t>Examples of Evaluating Expressions</a:t>
            </a:r>
            <a:br>
              <a:rPr lang="en-US" sz="3600" b="1" dirty="0" smtClean="0">
                <a:solidFill>
                  <a:srgbClr val="0000FF"/>
                </a:solidFill>
                <a:cs typeface="+mj-cs"/>
              </a:rPr>
            </a:br>
            <a:r>
              <a:rPr lang="en-US" sz="3600" b="1" dirty="0" smtClean="0">
                <a:solidFill>
                  <a:srgbClr val="0000FF"/>
                </a:solidFill>
                <a:cs typeface="+mj-cs"/>
              </a:rPr>
              <a:t>using Renaming</a:t>
            </a:r>
          </a:p>
        </p:txBody>
      </p:sp>
      <p:sp>
        <p:nvSpPr>
          <p:cNvPr id="1316867" name="Rectangle 3"/>
          <p:cNvSpPr>
            <a:spLocks noGrp="1" noChangeArrowheads="1"/>
          </p:cNvSpPr>
          <p:nvPr>
            <p:ph type="body" idx="1"/>
          </p:nvPr>
        </p:nvSpPr>
        <p:spPr>
          <a:xfrm>
            <a:off x="305059" y="1216026"/>
            <a:ext cx="8676372" cy="5413375"/>
          </a:xfrm>
        </p:spPr>
        <p:txBody>
          <a:bodyPr>
            <a:normAutofit/>
          </a:bodyPr>
          <a:lstStyle/>
          <a:p>
            <a:pPr marL="342900" indent="-342900">
              <a:lnSpc>
                <a:spcPct val="90000"/>
              </a:lnSpc>
              <a:defRPr/>
            </a:pPr>
            <a:r>
              <a:rPr lang="en-US" sz="2400" b="1" dirty="0" smtClean="0">
                <a:cs typeface="+mn-cs"/>
              </a:rPr>
              <a:t>The expression </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λx</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λy.xy</a:t>
            </a:r>
            <a:r>
              <a:rPr lang="en-US" sz="2400" b="1" dirty="0" smtClean="0">
                <a:solidFill>
                  <a:schemeClr val="accent1"/>
                </a:solidFill>
                <a:latin typeface="Courier New" charset="0"/>
                <a:cs typeface="+mn-cs"/>
              </a:rPr>
              <a:t>))y)</a:t>
            </a:r>
            <a:r>
              <a:rPr lang="en-US" sz="2400" b="1" dirty="0" smtClean="0">
                <a:cs typeface="+mn-cs"/>
              </a:rPr>
              <a:t> contains a bound </a:t>
            </a:r>
            <a:r>
              <a:rPr lang="en-US" sz="2400" b="1" dirty="0" smtClean="0">
                <a:solidFill>
                  <a:schemeClr val="accent1"/>
                </a:solidFill>
                <a:latin typeface="Courier New" charset="0"/>
                <a:cs typeface="+mn-cs"/>
              </a:rPr>
              <a:t>y</a:t>
            </a:r>
            <a:r>
              <a:rPr lang="en-US" sz="2400" b="1" dirty="0" smtClean="0">
                <a:cs typeface="+mn-cs"/>
              </a:rPr>
              <a:t> in the middle and a free </a:t>
            </a:r>
            <a:r>
              <a:rPr lang="en-US" sz="2400" b="1" dirty="0" smtClean="0">
                <a:solidFill>
                  <a:schemeClr val="accent1"/>
                </a:solidFill>
                <a:latin typeface="Courier New" charset="0"/>
                <a:cs typeface="+mn-cs"/>
              </a:rPr>
              <a:t>y</a:t>
            </a:r>
            <a:r>
              <a:rPr lang="en-US" sz="2400" b="1" dirty="0" smtClean="0">
                <a:cs typeface="+mn-cs"/>
              </a:rPr>
              <a:t> at the right. We can rename the bound variable </a:t>
            </a:r>
            <a:r>
              <a:rPr lang="en-US" sz="2400" b="1" dirty="0" smtClean="0">
                <a:solidFill>
                  <a:schemeClr val="accent1"/>
                </a:solidFill>
                <a:latin typeface="Courier New" charset="0"/>
                <a:cs typeface="+mn-cs"/>
              </a:rPr>
              <a:t>y</a:t>
            </a:r>
            <a:r>
              <a:rPr lang="en-US" sz="2400" b="1" dirty="0" smtClean="0">
                <a:cs typeface="+mn-cs"/>
              </a:rPr>
              <a:t> to a new variable, say </a:t>
            </a:r>
            <a:r>
              <a:rPr lang="en-US" sz="2400" b="1" dirty="0" smtClean="0">
                <a:solidFill>
                  <a:schemeClr val="accent1"/>
                </a:solidFill>
                <a:latin typeface="Courier New" charset="0"/>
                <a:cs typeface="+mn-cs"/>
              </a:rPr>
              <a:t>z</a:t>
            </a:r>
            <a:r>
              <a:rPr lang="en-US" sz="2400" b="1" dirty="0" smtClean="0">
                <a:cs typeface="+mn-cs"/>
              </a:rPr>
              <a:t>, to evaluate the expression with no name conflicts: </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λx</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λy.xy</a:t>
            </a:r>
            <a:r>
              <a:rPr lang="en-US" sz="2400" b="1" dirty="0" smtClean="0">
                <a:solidFill>
                  <a:schemeClr val="accent1"/>
                </a:solidFill>
                <a:latin typeface="Courier New" charset="0"/>
                <a:cs typeface="+mn-cs"/>
              </a:rPr>
              <a:t>))y</a:t>
            </a:r>
            <a:r>
              <a:rPr lang="en-US" sz="2400" b="1" dirty="0" smtClean="0">
                <a:solidFill>
                  <a:schemeClr val="accent1"/>
                </a:solidFill>
                <a:cs typeface="+mn-cs"/>
              </a:rPr>
              <a:t>) </a:t>
            </a:r>
            <a:r>
              <a:rPr lang="en-US" sz="2400" b="1" dirty="0" smtClean="0">
                <a:solidFill>
                  <a:schemeClr val="accent1"/>
                </a:solidFill>
                <a:latin typeface="Courier New" charset="0"/>
                <a:cs typeface="+mn-cs"/>
              </a:rPr>
              <a:t>=</a:t>
            </a:r>
          </a:p>
          <a:p>
            <a:pPr marL="0" indent="0">
              <a:lnSpc>
                <a:spcPct val="90000"/>
              </a:lnSpc>
              <a:buNone/>
              <a:defRPr/>
            </a:pPr>
            <a:r>
              <a:rPr lang="en-US" sz="2400" b="1" dirty="0">
                <a:solidFill>
                  <a:schemeClr val="accent1"/>
                </a:solidFill>
                <a:latin typeface="Courier New" charset="0"/>
              </a:rPr>
              <a:t> </a:t>
            </a:r>
            <a:r>
              <a:rPr lang="en-US" sz="2400" b="1" dirty="0" smtClean="0">
                <a:solidFill>
                  <a:schemeClr val="accent1"/>
                </a:solidFill>
                <a:latin typeface="Courier New" charset="0"/>
              </a:rPr>
              <a:t>   </a:t>
            </a:r>
            <a:r>
              <a:rPr lang="en-US" sz="2400" b="1" dirty="0" smtClean="0">
                <a:solidFill>
                  <a:schemeClr val="accent1"/>
                </a:solidFill>
                <a:cs typeface="+mn-cs"/>
              </a:rPr>
              <a:t>(</a:t>
            </a:r>
            <a:r>
              <a:rPr lang="en-US" sz="2400" b="1" dirty="0" err="1" smtClean="0">
                <a:solidFill>
                  <a:schemeClr val="accent1"/>
                </a:solidFill>
                <a:latin typeface="Courier New" charset="0"/>
                <a:cs typeface="+mn-cs"/>
              </a:rPr>
              <a:t>λx</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λz.xz</a:t>
            </a:r>
            <a:r>
              <a:rPr lang="en-US" sz="2400" b="1" dirty="0" smtClean="0">
                <a:solidFill>
                  <a:schemeClr val="accent1"/>
                </a:solidFill>
                <a:latin typeface="Courier New" charset="0"/>
                <a:cs typeface="+mn-cs"/>
              </a:rPr>
              <a:t>))y) → [y/x](</a:t>
            </a:r>
            <a:r>
              <a:rPr lang="en-US" sz="2400" b="1" dirty="0" err="1" smtClean="0">
                <a:solidFill>
                  <a:schemeClr val="accent1"/>
                </a:solidFill>
                <a:latin typeface="Courier New" charset="0"/>
                <a:cs typeface="+mn-cs"/>
              </a:rPr>
              <a:t>λz.xz</a:t>
            </a:r>
            <a:r>
              <a:rPr lang="en-US" sz="2400" b="1" dirty="0" smtClean="0">
                <a:solidFill>
                  <a:schemeClr val="accent1"/>
                </a:solidFill>
                <a:cs typeface="+mn-cs"/>
              </a:rPr>
              <a:t>) </a:t>
            </a:r>
            <a:r>
              <a:rPr lang="en-US" sz="2400" b="1" dirty="0" smtClean="0">
                <a:solidFill>
                  <a:schemeClr val="accent1"/>
                </a:solidFill>
                <a:latin typeface="Courier New" charset="0"/>
                <a:cs typeface="+mn-cs"/>
              </a:rPr>
              <a:t>=</a:t>
            </a:r>
            <a:r>
              <a:rPr lang="en-US" sz="2400" b="1" dirty="0" smtClean="0">
                <a:solidFill>
                  <a:schemeClr val="accent1"/>
                </a:solidFill>
                <a:cs typeface="+mn-cs"/>
              </a:rPr>
              <a:t> (</a:t>
            </a:r>
            <a:r>
              <a:rPr lang="en-US" sz="2400" b="1" dirty="0" err="1" smtClean="0">
                <a:solidFill>
                  <a:schemeClr val="accent1"/>
                </a:solidFill>
                <a:latin typeface="Courier New" charset="0"/>
                <a:cs typeface="+mn-cs"/>
              </a:rPr>
              <a:t>λz.yz</a:t>
            </a:r>
            <a:r>
              <a:rPr lang="en-US" sz="2400" b="1" dirty="0" smtClean="0">
                <a:solidFill>
                  <a:schemeClr val="accent1"/>
                </a:solidFill>
                <a:latin typeface="Courier New" charset="0"/>
                <a:cs typeface="+mn-cs"/>
              </a:rPr>
              <a:t>)</a:t>
            </a:r>
            <a:r>
              <a:rPr lang="en-US" sz="2400" b="1" dirty="0" smtClean="0">
                <a:cs typeface="+mn-cs"/>
              </a:rPr>
              <a:t> </a:t>
            </a:r>
          </a:p>
          <a:p>
            <a:pPr marL="342900" indent="-342900">
              <a:lnSpc>
                <a:spcPct val="90000"/>
              </a:lnSpc>
              <a:defRPr/>
            </a:pPr>
            <a:endParaRPr lang="en-US" sz="2400" b="1" dirty="0" smtClean="0">
              <a:cs typeface="+mn-cs"/>
            </a:endParaRPr>
          </a:p>
          <a:p>
            <a:pPr marL="342900" indent="-342900">
              <a:lnSpc>
                <a:spcPct val="90000"/>
              </a:lnSpc>
              <a:defRPr/>
            </a:pPr>
            <a:r>
              <a:rPr lang="en-US" sz="2400" b="1" dirty="0" smtClean="0">
                <a:cs typeface="+mn-cs"/>
              </a:rPr>
              <a:t>The body of the leftmost expression in</a:t>
            </a:r>
          </a:p>
          <a:p>
            <a:pPr marL="0" indent="0">
              <a:lnSpc>
                <a:spcPct val="90000"/>
              </a:lnSpc>
              <a:buNone/>
              <a:defRPr/>
            </a:pPr>
            <a:r>
              <a:rPr lang="en-US" sz="2400" b="1" dirty="0" smtClean="0">
                <a:cs typeface="+mn-cs"/>
              </a:rPr>
              <a:t>                       </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λx</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λy</a:t>
            </a:r>
            <a:r>
              <a:rPr lang="en-US" sz="2400" b="1" dirty="0" smtClean="0">
                <a:solidFill>
                  <a:schemeClr val="accent1"/>
                </a:solidFill>
                <a:latin typeface="Courier New" charset="0"/>
                <a:cs typeface="+mn-cs"/>
              </a:rPr>
              <a:t>.(x(</a:t>
            </a:r>
            <a:r>
              <a:rPr lang="en-US" sz="2400" b="1" dirty="0" err="1" smtClean="0">
                <a:solidFill>
                  <a:schemeClr val="accent1"/>
                </a:solidFill>
                <a:latin typeface="Courier New" charset="0"/>
                <a:cs typeface="+mn-cs"/>
              </a:rPr>
              <a:t>λx.xy</a:t>
            </a:r>
            <a:r>
              <a:rPr lang="en-US" sz="2400" b="1" dirty="0" smtClean="0">
                <a:solidFill>
                  <a:schemeClr val="accent1"/>
                </a:solidFill>
                <a:latin typeface="Courier New" charset="0"/>
                <a:cs typeface="+mn-cs"/>
              </a:rPr>
              <a:t>))))y</a:t>
            </a:r>
            <a:endParaRPr lang="en-US" sz="2400" b="1" dirty="0" smtClean="0"/>
          </a:p>
          <a:p>
            <a:pPr marL="0" indent="0">
              <a:lnSpc>
                <a:spcPct val="90000"/>
              </a:lnSpc>
              <a:buNone/>
              <a:defRPr/>
            </a:pPr>
            <a:r>
              <a:rPr lang="en-US" sz="2400" b="1" dirty="0" smtClean="0">
                <a:cs typeface="+mn-cs"/>
              </a:rPr>
              <a:t> 	is </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λy</a:t>
            </a:r>
            <a:r>
              <a:rPr lang="en-US" sz="2400" b="1" dirty="0" smtClean="0">
                <a:solidFill>
                  <a:schemeClr val="accent1"/>
                </a:solidFill>
                <a:latin typeface="Courier New" charset="0"/>
                <a:cs typeface="+mn-cs"/>
              </a:rPr>
              <a:t>.(x(</a:t>
            </a:r>
            <a:r>
              <a:rPr lang="en-US" sz="2400" b="1" dirty="0" err="1" smtClean="0">
                <a:solidFill>
                  <a:schemeClr val="accent1"/>
                </a:solidFill>
                <a:latin typeface="Courier New" charset="0"/>
                <a:cs typeface="+mn-cs"/>
              </a:rPr>
              <a:t>λx.xy</a:t>
            </a:r>
            <a:r>
              <a:rPr lang="en-US" sz="2400" b="1" dirty="0" smtClean="0">
                <a:solidFill>
                  <a:schemeClr val="accent1"/>
                </a:solidFill>
                <a:latin typeface="Courier New" charset="0"/>
                <a:cs typeface="+mn-cs"/>
              </a:rPr>
              <a:t>)))</a:t>
            </a:r>
            <a:r>
              <a:rPr lang="en-US" sz="2400" b="1" dirty="0" smtClean="0">
                <a:cs typeface="+mn-cs"/>
              </a:rPr>
              <a:t>.  In this body only the first </a:t>
            </a:r>
            <a:r>
              <a:rPr lang="en-US" sz="2400" b="1" dirty="0" smtClean="0">
                <a:solidFill>
                  <a:schemeClr val="accent1"/>
                </a:solidFill>
                <a:latin typeface="Courier New" charset="0"/>
                <a:cs typeface="+mn-cs"/>
              </a:rPr>
              <a:t>x</a:t>
            </a:r>
            <a:r>
              <a:rPr lang="en-US" sz="2400" b="1" dirty="0" smtClean="0">
                <a:cs typeface="+mn-cs"/>
              </a:rPr>
              <a:t> is free. 	Before substituting, we rename the bound variable </a:t>
            </a:r>
            <a:r>
              <a:rPr lang="en-US" sz="2400" b="1" dirty="0" smtClean="0">
                <a:solidFill>
                  <a:schemeClr val="accent1"/>
                </a:solidFill>
                <a:latin typeface="Courier New" charset="0"/>
                <a:cs typeface="+mn-cs"/>
              </a:rPr>
              <a:t>y</a:t>
            </a:r>
            <a:r>
              <a:rPr lang="en-US" sz="2400" b="1" dirty="0" smtClean="0">
                <a:cs typeface="+mn-cs"/>
              </a:rPr>
              <a:t> to </a:t>
            </a:r>
            <a:r>
              <a:rPr lang="en-US" sz="2400" b="1" dirty="0" smtClean="0">
                <a:solidFill>
                  <a:schemeClr val="accent1"/>
                </a:solidFill>
                <a:latin typeface="Courier New" charset="0"/>
                <a:cs typeface="+mn-cs"/>
              </a:rPr>
              <a:t>z</a:t>
            </a:r>
            <a:r>
              <a:rPr lang="en-US" sz="2400" b="1" dirty="0" smtClean="0">
                <a:cs typeface="+mn-cs"/>
              </a:rPr>
              <a:t>, 	say, to avoid confusing it with its free occurrence. Therefore 	we get the evaluation: </a:t>
            </a:r>
          </a:p>
          <a:p>
            <a:pPr marL="400050" lvl="1" indent="0">
              <a:lnSpc>
                <a:spcPct val="90000"/>
              </a:lnSpc>
              <a:buNone/>
              <a:defRPr/>
            </a:pP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λx</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λy</a:t>
            </a:r>
            <a:r>
              <a:rPr lang="en-US" sz="2400" b="1" dirty="0" smtClean="0">
                <a:solidFill>
                  <a:schemeClr val="accent1"/>
                </a:solidFill>
                <a:latin typeface="Courier New" charset="0"/>
                <a:cs typeface="+mn-cs"/>
              </a:rPr>
              <a:t>.(x(</a:t>
            </a:r>
            <a:r>
              <a:rPr lang="en-US" sz="2400" b="1" dirty="0" err="1" smtClean="0">
                <a:solidFill>
                  <a:schemeClr val="accent1"/>
                </a:solidFill>
                <a:latin typeface="Courier New" charset="0"/>
                <a:cs typeface="+mn-cs"/>
              </a:rPr>
              <a:t>λx.xy</a:t>
            </a:r>
            <a:r>
              <a:rPr lang="en-US" sz="2400" b="1" dirty="0" smtClean="0">
                <a:solidFill>
                  <a:schemeClr val="accent1"/>
                </a:solidFill>
                <a:latin typeface="Courier New" charset="0"/>
                <a:cs typeface="+mn-cs"/>
              </a:rPr>
              <a:t>))))y = (</a:t>
            </a:r>
            <a:r>
              <a:rPr lang="en-US" sz="2400" b="1" dirty="0" err="1" smtClean="0">
                <a:solidFill>
                  <a:schemeClr val="accent1"/>
                </a:solidFill>
                <a:latin typeface="Courier New" charset="0"/>
                <a:cs typeface="+mn-cs"/>
              </a:rPr>
              <a:t>λx</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λz</a:t>
            </a:r>
            <a:r>
              <a:rPr lang="en-US" sz="2400" b="1" dirty="0" smtClean="0">
                <a:solidFill>
                  <a:schemeClr val="accent1"/>
                </a:solidFill>
                <a:latin typeface="Courier New" charset="0"/>
                <a:cs typeface="+mn-cs"/>
              </a:rPr>
              <a:t>(x(</a:t>
            </a:r>
            <a:r>
              <a:rPr lang="en-US" sz="2400" b="1" dirty="0" err="1" smtClean="0">
                <a:solidFill>
                  <a:schemeClr val="accent1"/>
                </a:solidFill>
                <a:latin typeface="Courier New" charset="0"/>
                <a:cs typeface="+mn-cs"/>
              </a:rPr>
              <a:t>λx.xz</a:t>
            </a:r>
            <a:r>
              <a:rPr lang="en-US" sz="2400" b="1" dirty="0" smtClean="0">
                <a:solidFill>
                  <a:schemeClr val="accent1"/>
                </a:solidFill>
                <a:latin typeface="Courier New" charset="0"/>
                <a:cs typeface="+mn-cs"/>
              </a:rPr>
              <a:t>))))y </a:t>
            </a:r>
          </a:p>
          <a:p>
            <a:pPr marL="400050" lvl="1" indent="0">
              <a:lnSpc>
                <a:spcPct val="90000"/>
              </a:lnSpc>
              <a:buNone/>
              <a:defRPr/>
            </a:pPr>
            <a:r>
              <a:rPr lang="en-US" sz="2400" b="1" dirty="0" smtClean="0">
                <a:solidFill>
                  <a:schemeClr val="accent1"/>
                </a:solidFill>
                <a:latin typeface="Courier New" charset="0"/>
                <a:cs typeface="+mn-cs"/>
              </a:rPr>
              <a:t>→ [y/x](</a:t>
            </a:r>
            <a:r>
              <a:rPr lang="en-US" sz="2400" b="1" dirty="0" err="1" smtClean="0">
                <a:solidFill>
                  <a:schemeClr val="accent1"/>
                </a:solidFill>
                <a:latin typeface="Courier New" charset="0"/>
                <a:cs typeface="+mn-cs"/>
              </a:rPr>
              <a:t>λz</a:t>
            </a:r>
            <a:r>
              <a:rPr lang="en-US" sz="2400" b="1" dirty="0" smtClean="0">
                <a:solidFill>
                  <a:schemeClr val="accent1"/>
                </a:solidFill>
                <a:latin typeface="Courier New" charset="0"/>
                <a:cs typeface="+mn-cs"/>
              </a:rPr>
              <a:t>.(x(</a:t>
            </a:r>
            <a:r>
              <a:rPr lang="en-US" sz="2400" b="1" dirty="0" err="1" smtClean="0">
                <a:solidFill>
                  <a:schemeClr val="accent1"/>
                </a:solidFill>
                <a:latin typeface="Courier New" charset="0"/>
                <a:cs typeface="+mn-cs"/>
              </a:rPr>
              <a:t>λx.xz</a:t>
            </a:r>
            <a:r>
              <a:rPr lang="en-US" sz="2400" b="1" dirty="0" smtClean="0">
                <a:solidFill>
                  <a:schemeClr val="accent1"/>
                </a:solidFill>
                <a:latin typeface="Courier New" charset="0"/>
                <a:cs typeface="+mn-cs"/>
              </a:rPr>
              <a:t>))) = (</a:t>
            </a:r>
            <a:r>
              <a:rPr lang="en-US" sz="2400" b="1" dirty="0" err="1" smtClean="0">
                <a:solidFill>
                  <a:schemeClr val="accent1"/>
                </a:solidFill>
                <a:latin typeface="Courier New" charset="0"/>
                <a:cs typeface="+mn-cs"/>
              </a:rPr>
              <a:t>λz</a:t>
            </a:r>
            <a:r>
              <a:rPr lang="en-US" sz="2400" b="1" dirty="0" smtClean="0">
                <a:solidFill>
                  <a:schemeClr val="accent1"/>
                </a:solidFill>
                <a:latin typeface="Courier New" charset="0"/>
                <a:cs typeface="+mn-cs"/>
              </a:rPr>
              <a:t>.(y(</a:t>
            </a:r>
            <a:r>
              <a:rPr lang="en-US" sz="2400" b="1" dirty="0" err="1" smtClean="0">
                <a:solidFill>
                  <a:schemeClr val="accent1"/>
                </a:solidFill>
                <a:latin typeface="Courier New" charset="0"/>
                <a:cs typeface="+mn-cs"/>
              </a:rPr>
              <a:t>λx.xz</a:t>
            </a:r>
            <a:r>
              <a:rPr lang="en-US" sz="2400" b="1" dirty="0" smtClean="0">
                <a:solidFill>
                  <a:schemeClr val="accent1"/>
                </a:solidFill>
                <a:latin typeface="Courier New" charset="0"/>
                <a:cs typeface="+mn-cs"/>
              </a:rPr>
              <a:t>)))</a:t>
            </a:r>
            <a:r>
              <a:rPr lang="en-US" sz="2400" b="1" dirty="0" smtClean="0">
                <a:cs typeface="+mn-cs"/>
              </a:rPr>
              <a:t> </a:t>
            </a:r>
          </a:p>
          <a:p>
            <a:pPr>
              <a:lnSpc>
                <a:spcPct val="90000"/>
              </a:lnSpc>
              <a:defRPr/>
            </a:pPr>
            <a:endParaRPr lang="en-US" sz="2000" b="1" dirty="0" smtClean="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68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686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686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686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16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Rectangle 2"/>
          <p:cNvSpPr>
            <a:spLocks noGrp="1" noChangeArrowheads="1"/>
          </p:cNvSpPr>
          <p:nvPr>
            <p:ph type="title"/>
          </p:nvPr>
        </p:nvSpPr>
        <p:spPr>
          <a:xfrm>
            <a:off x="178990" y="73025"/>
            <a:ext cx="8414036" cy="838200"/>
          </a:xfrm>
        </p:spPr>
        <p:txBody>
          <a:bodyPr>
            <a:normAutofit/>
          </a:bodyPr>
          <a:lstStyle/>
          <a:p>
            <a:pPr>
              <a:defRPr/>
            </a:pPr>
            <a:r>
              <a:rPr lang="en-US" sz="3600" b="1" dirty="0" smtClean="0">
                <a:solidFill>
                  <a:srgbClr val="0000FF"/>
                </a:solidFill>
                <a:cs typeface="+mj-cs"/>
              </a:rPr>
              <a:t>Normal Forms</a:t>
            </a:r>
          </a:p>
        </p:txBody>
      </p:sp>
      <p:sp>
        <p:nvSpPr>
          <p:cNvPr id="1317891" name="Rectangle 3"/>
          <p:cNvSpPr>
            <a:spLocks noGrp="1" noChangeArrowheads="1"/>
          </p:cNvSpPr>
          <p:nvPr>
            <p:ph type="body" idx="1"/>
          </p:nvPr>
        </p:nvSpPr>
        <p:spPr>
          <a:xfrm>
            <a:off x="305059" y="1216026"/>
            <a:ext cx="8287966" cy="5413375"/>
          </a:xfrm>
        </p:spPr>
        <p:txBody>
          <a:bodyPr/>
          <a:lstStyle/>
          <a:p>
            <a:pPr marL="342900" indent="-342900">
              <a:defRPr/>
            </a:pPr>
            <a:r>
              <a:rPr lang="en-US" sz="2400" b="1" smtClean="0">
                <a:cs typeface="+mn-cs"/>
              </a:rPr>
              <a:t>An expression containing no possible beta reductions is called a </a:t>
            </a:r>
            <a:r>
              <a:rPr lang="en-US" sz="2400" b="1" i="1" smtClean="0">
                <a:cs typeface="+mn-cs"/>
              </a:rPr>
              <a:t>normal form</a:t>
            </a:r>
            <a:r>
              <a:rPr lang="en-US" sz="2400" b="1" smtClean="0">
                <a:cs typeface="+mn-cs"/>
              </a:rPr>
              <a:t>. </a:t>
            </a:r>
          </a:p>
          <a:p>
            <a:pPr marL="342900" indent="-342900">
              <a:defRPr/>
            </a:pPr>
            <a:r>
              <a:rPr lang="en-US" sz="2400" b="1" smtClean="0">
                <a:cs typeface="+mn-cs"/>
              </a:rPr>
              <a:t>A normal form expression has no redexes in it. </a:t>
            </a:r>
          </a:p>
          <a:p>
            <a:pPr marL="342900" indent="-342900">
              <a:defRPr/>
            </a:pPr>
            <a:r>
              <a:rPr lang="en-US" sz="2400" b="1" smtClean="0">
                <a:cs typeface="+mn-cs"/>
              </a:rPr>
              <a:t>Examples of normal form expressions: </a:t>
            </a:r>
          </a:p>
          <a:p>
            <a:pPr marL="590550" lvl="1" indent="-304800">
              <a:defRPr/>
            </a:pPr>
            <a:r>
              <a:rPr lang="en-US" sz="2400" b="1" smtClean="0">
                <a:solidFill>
                  <a:schemeClr val="accent1"/>
                </a:solidFill>
                <a:latin typeface="Courier New" charset="0"/>
              </a:rPr>
              <a:t>x</a:t>
            </a:r>
            <a:r>
              <a:rPr lang="en-US" sz="2400" b="1" smtClean="0"/>
              <a:t> where </a:t>
            </a:r>
            <a:r>
              <a:rPr lang="en-US" sz="2400" b="1" smtClean="0">
                <a:solidFill>
                  <a:schemeClr val="accent1"/>
                </a:solidFill>
                <a:latin typeface="Courier New" charset="0"/>
              </a:rPr>
              <a:t>x</a:t>
            </a:r>
            <a:r>
              <a:rPr lang="en-US" sz="2400" b="1" smtClean="0"/>
              <a:t> is a variable </a:t>
            </a:r>
          </a:p>
          <a:p>
            <a:pPr marL="590550" lvl="1" indent="-304800">
              <a:defRPr/>
            </a:pPr>
            <a:r>
              <a:rPr lang="en-US" sz="2400" b="1" smtClean="0">
                <a:solidFill>
                  <a:schemeClr val="accent1"/>
                </a:solidFill>
                <a:latin typeface="Courier New" charset="0"/>
              </a:rPr>
              <a:t>xe</a:t>
            </a:r>
            <a:r>
              <a:rPr lang="en-US" sz="2400" b="1" smtClean="0"/>
              <a:t> where </a:t>
            </a:r>
            <a:r>
              <a:rPr lang="en-US" sz="2400" b="1" smtClean="0">
                <a:solidFill>
                  <a:schemeClr val="accent1"/>
                </a:solidFill>
                <a:latin typeface="Courier New" charset="0"/>
              </a:rPr>
              <a:t>x</a:t>
            </a:r>
            <a:r>
              <a:rPr lang="en-US" sz="2400" b="1" smtClean="0"/>
              <a:t> is a variable and </a:t>
            </a:r>
            <a:r>
              <a:rPr lang="en-US" sz="2400" b="1" smtClean="0">
                <a:solidFill>
                  <a:schemeClr val="accent1"/>
                </a:solidFill>
                <a:latin typeface="Courier New" charset="0"/>
              </a:rPr>
              <a:t>e</a:t>
            </a:r>
            <a:r>
              <a:rPr lang="en-US" sz="2400" b="1" smtClean="0"/>
              <a:t> is a normal form expression </a:t>
            </a:r>
          </a:p>
          <a:p>
            <a:pPr marL="590550" lvl="1" indent="-304800">
              <a:defRPr/>
            </a:pPr>
            <a:r>
              <a:rPr lang="en-US" sz="2400" b="1" smtClean="0">
                <a:solidFill>
                  <a:schemeClr val="accent1"/>
                </a:solidFill>
                <a:latin typeface="Courier New" charset="0"/>
              </a:rPr>
              <a:t>λx.e</a:t>
            </a:r>
            <a:r>
              <a:rPr lang="en-US" sz="2400" b="1" smtClean="0"/>
              <a:t> where </a:t>
            </a:r>
            <a:r>
              <a:rPr lang="en-US" sz="2400" b="1" smtClean="0">
                <a:solidFill>
                  <a:schemeClr val="accent1"/>
                </a:solidFill>
                <a:latin typeface="Courier New" charset="0"/>
              </a:rPr>
              <a:t>x</a:t>
            </a:r>
            <a:r>
              <a:rPr lang="en-US" sz="2400" b="1" smtClean="0"/>
              <a:t> is a variable and </a:t>
            </a:r>
            <a:r>
              <a:rPr lang="en-US" sz="2400" b="1" smtClean="0">
                <a:solidFill>
                  <a:schemeClr val="accent1"/>
                </a:solidFill>
                <a:latin typeface="Courier New" charset="0"/>
              </a:rPr>
              <a:t>e</a:t>
            </a:r>
            <a:r>
              <a:rPr lang="en-US" sz="2400" b="1" smtClean="0"/>
              <a:t> is a normal form expression </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4" name="Rectangle 2"/>
          <p:cNvSpPr>
            <a:spLocks noGrp="1" noChangeArrowheads="1"/>
          </p:cNvSpPr>
          <p:nvPr>
            <p:ph type="title"/>
          </p:nvPr>
        </p:nvSpPr>
        <p:spPr>
          <a:xfrm>
            <a:off x="178990" y="73025"/>
            <a:ext cx="8414036" cy="838200"/>
          </a:xfrm>
        </p:spPr>
        <p:txBody>
          <a:bodyPr>
            <a:normAutofit/>
          </a:bodyPr>
          <a:lstStyle/>
          <a:p>
            <a:pPr>
              <a:defRPr/>
            </a:pPr>
            <a:r>
              <a:rPr lang="en-US" sz="3600" b="1" dirty="0" smtClean="0">
                <a:solidFill>
                  <a:srgbClr val="0000FF"/>
                </a:solidFill>
                <a:cs typeface="+mj-cs"/>
              </a:rPr>
              <a:t>Remarkable Properties of Lambda Calculus</a:t>
            </a:r>
          </a:p>
        </p:txBody>
      </p:sp>
      <p:sp>
        <p:nvSpPr>
          <p:cNvPr id="1318915" name="Rectangle 3"/>
          <p:cNvSpPr>
            <a:spLocks noGrp="1" noChangeArrowheads="1"/>
          </p:cNvSpPr>
          <p:nvPr>
            <p:ph type="body" idx="1"/>
          </p:nvPr>
        </p:nvSpPr>
        <p:spPr>
          <a:xfrm>
            <a:off x="305059" y="1216026"/>
            <a:ext cx="8287966" cy="5413375"/>
          </a:xfrm>
        </p:spPr>
        <p:txBody>
          <a:bodyPr/>
          <a:lstStyle/>
          <a:p>
            <a:pPr marL="342900" indent="-342900">
              <a:defRPr/>
            </a:pPr>
            <a:r>
              <a:rPr lang="en-US" sz="2400" b="1" dirty="0" smtClean="0">
                <a:cs typeface="+mn-cs"/>
              </a:rPr>
              <a:t>The expression </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λz.z</a:t>
            </a:r>
            <a:r>
              <a:rPr lang="en-US" sz="2400" b="1" dirty="0" smtClean="0">
                <a:solidFill>
                  <a:schemeClr val="accent1"/>
                </a:solidFill>
                <a:latin typeface="Courier New" charset="0"/>
                <a:cs typeface="+mn-cs"/>
              </a:rPr>
              <a:t> z)(</a:t>
            </a:r>
            <a:r>
              <a:rPr lang="en-US" sz="2400" b="1" dirty="0" err="1" smtClean="0">
                <a:solidFill>
                  <a:schemeClr val="accent1"/>
                </a:solidFill>
                <a:latin typeface="Courier New" charset="0"/>
                <a:cs typeface="+mn-cs"/>
              </a:rPr>
              <a:t>λz.z</a:t>
            </a:r>
            <a:r>
              <a:rPr lang="en-US" sz="2400" b="1" dirty="0" smtClean="0">
                <a:solidFill>
                  <a:schemeClr val="accent1"/>
                </a:solidFill>
                <a:latin typeface="Courier New" charset="0"/>
                <a:cs typeface="+mn-cs"/>
              </a:rPr>
              <a:t> z)</a:t>
            </a:r>
            <a:r>
              <a:rPr lang="en-US" sz="2400" b="1" dirty="0" smtClean="0">
                <a:cs typeface="+mn-cs"/>
              </a:rPr>
              <a:t> does not have a normal form because it repeatedly evaluates to itself. We can think of this expression as a representation for an infinite loop. </a:t>
            </a:r>
          </a:p>
          <a:p>
            <a:pPr marL="342900" indent="-342900">
              <a:defRPr/>
            </a:pPr>
            <a:r>
              <a:rPr lang="en-US" sz="2400" b="1" dirty="0" smtClean="0">
                <a:cs typeface="+mn-cs"/>
              </a:rPr>
              <a:t>A remarkable property of lambda calculus is that every expression has a unique normal form if one exists. </a:t>
            </a:r>
          </a:p>
          <a:p>
            <a:pPr marL="342900" indent="-342900">
              <a:defRPr/>
            </a:pPr>
            <a:r>
              <a:rPr lang="en-US" sz="2400" b="1" dirty="0" smtClean="0">
                <a:cs typeface="+mn-cs"/>
              </a:rPr>
              <a:t>Lambda calculus is also Church-Rosser, meaning that reductions can be applied in any order. More formally, if       </a:t>
            </a:r>
            <a:r>
              <a:rPr lang="en-US" sz="2400" b="1" dirty="0" smtClean="0">
                <a:solidFill>
                  <a:schemeClr val="accent1"/>
                </a:solidFill>
                <a:latin typeface="Courier New" charset="0"/>
                <a:cs typeface="+mn-cs"/>
              </a:rPr>
              <a:t>w →* x</a:t>
            </a:r>
            <a:r>
              <a:rPr lang="en-US" sz="2400" b="1" dirty="0" smtClean="0">
                <a:cs typeface="+mn-cs"/>
              </a:rPr>
              <a:t> and </a:t>
            </a:r>
            <a:r>
              <a:rPr lang="en-US" sz="2400" b="1" dirty="0" smtClean="0">
                <a:solidFill>
                  <a:schemeClr val="accent1"/>
                </a:solidFill>
                <a:latin typeface="Courier New" charset="0"/>
                <a:cs typeface="+mn-cs"/>
              </a:rPr>
              <a:t>w →* y</a:t>
            </a:r>
            <a:r>
              <a:rPr lang="en-US" sz="2400" b="1" dirty="0" smtClean="0">
                <a:cs typeface="+mn-cs"/>
              </a:rPr>
              <a:t>, then there always exists an expression </a:t>
            </a:r>
            <a:r>
              <a:rPr lang="en-US" sz="2400" b="1" dirty="0" smtClean="0">
                <a:solidFill>
                  <a:schemeClr val="accent1"/>
                </a:solidFill>
                <a:latin typeface="Courier New" charset="0"/>
                <a:cs typeface="+mn-cs"/>
              </a:rPr>
              <a:t>z</a:t>
            </a:r>
            <a:r>
              <a:rPr lang="en-US" sz="2400" b="1" dirty="0" smtClean="0">
                <a:cs typeface="+mn-cs"/>
              </a:rPr>
              <a:t> such that </a:t>
            </a:r>
            <a:r>
              <a:rPr lang="en-US" sz="2400" b="1" dirty="0" smtClean="0">
                <a:solidFill>
                  <a:schemeClr val="accent1"/>
                </a:solidFill>
                <a:latin typeface="Courier New" charset="0"/>
                <a:cs typeface="+mn-cs"/>
              </a:rPr>
              <a:t>x →* z</a:t>
            </a:r>
            <a:r>
              <a:rPr lang="en-US" sz="2400" b="1" dirty="0" smtClean="0">
                <a:cs typeface="+mn-cs"/>
              </a:rPr>
              <a:t> and </a:t>
            </a:r>
            <a:r>
              <a:rPr lang="en-US" sz="2400" b="1" dirty="0" smtClean="0">
                <a:solidFill>
                  <a:schemeClr val="accent1"/>
                </a:solidFill>
                <a:latin typeface="Courier New" charset="0"/>
                <a:cs typeface="+mn-cs"/>
              </a:rPr>
              <a:t>y →* z</a:t>
            </a:r>
            <a:r>
              <a:rPr lang="en-US" sz="2400" b="1" dirty="0" smtClean="0">
                <a:cs typeface="+mn-cs"/>
              </a:rPr>
              <a:t>.</a:t>
            </a:r>
            <a:r>
              <a:rPr lang="en-US" sz="2400" dirty="0" smtClean="0">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Rectangle 2"/>
          <p:cNvSpPr>
            <a:spLocks noGrp="1" noChangeArrowheads="1"/>
          </p:cNvSpPr>
          <p:nvPr>
            <p:ph type="title"/>
          </p:nvPr>
        </p:nvSpPr>
        <p:spPr>
          <a:xfrm>
            <a:off x="178990" y="73025"/>
            <a:ext cx="8414036" cy="838200"/>
          </a:xfrm>
        </p:spPr>
        <p:txBody>
          <a:bodyPr>
            <a:normAutofit/>
          </a:bodyPr>
          <a:lstStyle/>
          <a:p>
            <a:pPr>
              <a:defRPr/>
            </a:pPr>
            <a:r>
              <a:rPr lang="en-US" sz="3600" b="1" dirty="0" smtClean="0">
                <a:solidFill>
                  <a:srgbClr val="0000FF"/>
                </a:solidFill>
                <a:cs typeface="+mj-cs"/>
              </a:rPr>
              <a:t>Evaluation Strategies</a:t>
            </a:r>
          </a:p>
        </p:txBody>
      </p:sp>
      <p:sp>
        <p:nvSpPr>
          <p:cNvPr id="1319939" name="Rectangle 3"/>
          <p:cNvSpPr>
            <a:spLocks noGrp="1" noChangeArrowheads="1"/>
          </p:cNvSpPr>
          <p:nvPr>
            <p:ph type="body" idx="1"/>
          </p:nvPr>
        </p:nvSpPr>
        <p:spPr>
          <a:xfrm>
            <a:off x="305059" y="1216026"/>
            <a:ext cx="8287966" cy="5413375"/>
          </a:xfrm>
        </p:spPr>
        <p:txBody>
          <a:bodyPr/>
          <a:lstStyle/>
          <a:p>
            <a:pPr marL="342900" indent="-342900">
              <a:defRPr/>
            </a:pPr>
            <a:r>
              <a:rPr lang="en-US" sz="2000" b="1" dirty="0" smtClean="0">
                <a:cs typeface="+mn-cs"/>
              </a:rPr>
              <a:t>An expression may contain more than one </a:t>
            </a:r>
            <a:r>
              <a:rPr lang="en-US" sz="2000" b="1" dirty="0" err="1" smtClean="0">
                <a:cs typeface="+mn-cs"/>
              </a:rPr>
              <a:t>redex</a:t>
            </a:r>
            <a:r>
              <a:rPr lang="en-US" sz="2000" b="1" dirty="0" smtClean="0">
                <a:cs typeface="+mn-cs"/>
              </a:rPr>
              <a:t> so there can be several reduction sequences. For example, the expression</a:t>
            </a:r>
          </a:p>
          <a:p>
            <a:pPr marL="0" indent="0">
              <a:buNone/>
              <a:defRPr/>
            </a:pPr>
            <a:r>
              <a:rPr lang="en-US" sz="2000" b="1" dirty="0" smtClean="0">
                <a:cs typeface="+mn-cs"/>
              </a:rPr>
              <a:t>                </a:t>
            </a:r>
            <a:r>
              <a:rPr lang="en-US" sz="2000" b="1" dirty="0" smtClean="0">
                <a:solidFill>
                  <a:schemeClr val="accent1"/>
                </a:solidFill>
                <a:latin typeface="Courier New" charset="0"/>
                <a:cs typeface="+mn-cs"/>
              </a:rPr>
              <a:t>(+ (* 1 2) (* 3 4))</a:t>
            </a:r>
            <a:r>
              <a:rPr lang="en-US" sz="2000" b="1" dirty="0" smtClean="0">
                <a:cs typeface="+mn-cs"/>
              </a:rPr>
              <a:t> </a:t>
            </a:r>
          </a:p>
          <a:p>
            <a:pPr marL="400050" lvl="1" indent="0">
              <a:buNone/>
              <a:defRPr/>
            </a:pPr>
            <a:r>
              <a:rPr lang="en-US" sz="2000" b="1" dirty="0" smtClean="0">
                <a:cs typeface="+mn-cs"/>
              </a:rPr>
              <a:t>can be reduced to normal form with the reduction sequence </a:t>
            </a:r>
          </a:p>
          <a:p>
            <a:pPr marL="1139825" lvl="3" indent="-228600">
              <a:buFontTx/>
              <a:buNone/>
              <a:defRPr/>
            </a:pPr>
            <a:r>
              <a:rPr lang="en-US" sz="2000" b="1" dirty="0" smtClean="0">
                <a:solidFill>
                  <a:schemeClr val="accent1"/>
                </a:solidFill>
                <a:latin typeface="Courier New" charset="0"/>
              </a:rPr>
              <a:t>(+ (* 1 2) (* 3 4))</a:t>
            </a:r>
          </a:p>
          <a:p>
            <a:pPr marL="1139825" lvl="3" indent="-228600">
              <a:buFontTx/>
              <a:buNone/>
              <a:defRPr/>
            </a:pPr>
            <a:r>
              <a:rPr lang="en-US" sz="2000" b="1" dirty="0" smtClean="0">
                <a:solidFill>
                  <a:schemeClr val="accent1"/>
                </a:solidFill>
                <a:latin typeface="Courier New" charset="0"/>
              </a:rPr>
              <a:t>→ (+ 2 (* 3 4))</a:t>
            </a:r>
          </a:p>
          <a:p>
            <a:pPr marL="1139825" lvl="3" indent="-228600">
              <a:buFontTx/>
              <a:buNone/>
              <a:defRPr/>
            </a:pPr>
            <a:r>
              <a:rPr lang="en-US" sz="2000" b="1" dirty="0" smtClean="0">
                <a:solidFill>
                  <a:schemeClr val="accent1"/>
                </a:solidFill>
                <a:latin typeface="Courier New" charset="0"/>
              </a:rPr>
              <a:t>→ (+ 2 12)</a:t>
            </a:r>
          </a:p>
          <a:p>
            <a:pPr marL="1139825" lvl="3" indent="-228600">
              <a:buFontTx/>
              <a:buNone/>
              <a:defRPr/>
            </a:pPr>
            <a:r>
              <a:rPr lang="en-US" sz="2000" b="1" dirty="0" smtClean="0">
                <a:solidFill>
                  <a:schemeClr val="accent1"/>
                </a:solidFill>
                <a:latin typeface="Courier New" charset="0"/>
              </a:rPr>
              <a:t>→ 14</a:t>
            </a:r>
            <a:endParaRPr lang="en-US" sz="1400" b="1" dirty="0" smtClean="0">
              <a:solidFill>
                <a:schemeClr val="accent1"/>
              </a:solidFill>
              <a:latin typeface="Courier New" charset="0"/>
            </a:endParaRPr>
          </a:p>
          <a:p>
            <a:pPr marL="590550" lvl="1" indent="-304800">
              <a:buFontTx/>
              <a:buNone/>
              <a:defRPr/>
            </a:pPr>
            <a:r>
              <a:rPr lang="en-US" sz="2000" b="1" dirty="0" smtClean="0"/>
              <a:t>or the sequence</a:t>
            </a:r>
          </a:p>
          <a:p>
            <a:pPr marL="1139825" lvl="3" indent="-228600">
              <a:buFontTx/>
              <a:buNone/>
              <a:defRPr/>
            </a:pPr>
            <a:r>
              <a:rPr lang="en-US" sz="2000" b="1" dirty="0" smtClean="0">
                <a:solidFill>
                  <a:schemeClr val="accent1"/>
                </a:solidFill>
                <a:latin typeface="Courier New" charset="0"/>
              </a:rPr>
              <a:t>(+ (* 1 2) (* 3 4))</a:t>
            </a:r>
          </a:p>
          <a:p>
            <a:pPr marL="1139825" lvl="3" indent="-228600">
              <a:buFontTx/>
              <a:buNone/>
              <a:defRPr/>
            </a:pPr>
            <a:r>
              <a:rPr lang="en-US" sz="2000" b="1" dirty="0" smtClean="0">
                <a:solidFill>
                  <a:schemeClr val="accent1"/>
                </a:solidFill>
                <a:latin typeface="Courier New" charset="0"/>
              </a:rPr>
              <a:t>→ (+ (* 1 2) 12)</a:t>
            </a:r>
          </a:p>
          <a:p>
            <a:pPr marL="1139825" lvl="3" indent="-228600">
              <a:buFontTx/>
              <a:buNone/>
              <a:defRPr/>
            </a:pPr>
            <a:r>
              <a:rPr lang="en-US" sz="2000" b="1" dirty="0" smtClean="0">
                <a:solidFill>
                  <a:schemeClr val="accent1"/>
                </a:solidFill>
                <a:latin typeface="Courier New" charset="0"/>
              </a:rPr>
              <a:t>→ (+ 2 12)</a:t>
            </a:r>
          </a:p>
          <a:p>
            <a:pPr marL="1139825" lvl="3" indent="-228600">
              <a:buFontTx/>
              <a:buNone/>
              <a:defRPr/>
            </a:pPr>
            <a:r>
              <a:rPr lang="en-US" sz="2000" b="1" dirty="0" smtClean="0">
                <a:solidFill>
                  <a:schemeClr val="accent1"/>
                </a:solidFill>
                <a:latin typeface="Courier New" charset="0"/>
              </a:rPr>
              <a:t>→ 14</a:t>
            </a:r>
          </a:p>
          <a:p>
            <a:pPr marL="342900" indent="-342900">
              <a:defRPr/>
            </a:pPr>
            <a:r>
              <a:rPr lang="en-US" sz="2000" b="1" dirty="0" smtClean="0">
                <a:cs typeface="+mn-cs"/>
              </a:rPr>
              <a:t>As we pointed out above, the expression </a:t>
            </a:r>
            <a:r>
              <a:rPr lang="en-US" sz="2000" b="1" dirty="0" smtClean="0">
                <a:solidFill>
                  <a:schemeClr val="accent1"/>
                </a:solidFill>
                <a:latin typeface="Courier New" charset="0"/>
                <a:cs typeface="+mn-cs"/>
              </a:rPr>
              <a:t>(</a:t>
            </a:r>
            <a:r>
              <a:rPr lang="en-US" sz="2000" b="1" dirty="0" err="1" smtClean="0">
                <a:solidFill>
                  <a:schemeClr val="accent1"/>
                </a:solidFill>
                <a:latin typeface="Courier New" charset="0"/>
                <a:cs typeface="+mn-cs"/>
              </a:rPr>
              <a:t>λx.x</a:t>
            </a:r>
            <a:r>
              <a:rPr lang="en-US" sz="2000" b="1" dirty="0" smtClean="0">
                <a:solidFill>
                  <a:schemeClr val="accent1"/>
                </a:solidFill>
                <a:latin typeface="Courier New" charset="0"/>
                <a:cs typeface="+mn-cs"/>
              </a:rPr>
              <a:t> x)(</a:t>
            </a:r>
            <a:r>
              <a:rPr lang="en-US" sz="2000" b="1" dirty="0" err="1" smtClean="0">
                <a:solidFill>
                  <a:schemeClr val="accent1"/>
                </a:solidFill>
                <a:latin typeface="Courier New" charset="0"/>
                <a:cs typeface="+mn-cs"/>
              </a:rPr>
              <a:t>λx.x</a:t>
            </a:r>
            <a:r>
              <a:rPr lang="en-US" sz="2000" b="1" dirty="0" smtClean="0">
                <a:solidFill>
                  <a:schemeClr val="accent1"/>
                </a:solidFill>
                <a:latin typeface="Courier New" charset="0"/>
                <a:cs typeface="+mn-cs"/>
              </a:rPr>
              <a:t> x)</a:t>
            </a:r>
            <a:r>
              <a:rPr lang="en-US" sz="2000" b="1" dirty="0" smtClean="0">
                <a:cs typeface="+mn-cs"/>
              </a:rPr>
              <a:t> does not have a terminating sequence of reductions.</a:t>
            </a:r>
            <a:r>
              <a:rPr lang="en-US" sz="2000" dirty="0" smtClean="0">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26" name="Rectangle 2"/>
          <p:cNvSpPr>
            <a:spLocks noGrp="1" noChangeArrowheads="1"/>
          </p:cNvSpPr>
          <p:nvPr>
            <p:ph type="title"/>
          </p:nvPr>
        </p:nvSpPr>
        <p:spPr>
          <a:xfrm>
            <a:off x="178990" y="73025"/>
            <a:ext cx="8414036" cy="838200"/>
          </a:xfrm>
        </p:spPr>
        <p:txBody>
          <a:bodyPr>
            <a:normAutofit/>
          </a:bodyPr>
          <a:lstStyle/>
          <a:p>
            <a:pPr>
              <a:defRPr/>
            </a:pPr>
            <a:r>
              <a:rPr lang="en-US" sz="3600" b="1" dirty="0" smtClean="0">
                <a:solidFill>
                  <a:srgbClr val="0000FF"/>
                </a:solidFill>
                <a:cs typeface="+mj-cs"/>
              </a:rPr>
              <a:t>Reduction Order Can Matter</a:t>
            </a:r>
          </a:p>
        </p:txBody>
      </p:sp>
      <p:sp>
        <p:nvSpPr>
          <p:cNvPr id="1332227" name="Rectangle 3"/>
          <p:cNvSpPr>
            <a:spLocks noGrp="1" noChangeArrowheads="1"/>
          </p:cNvSpPr>
          <p:nvPr>
            <p:ph type="body" idx="1"/>
          </p:nvPr>
        </p:nvSpPr>
        <p:spPr>
          <a:xfrm>
            <a:off x="305059" y="1216026"/>
            <a:ext cx="8287966" cy="5413375"/>
          </a:xfrm>
        </p:spPr>
        <p:txBody>
          <a:bodyPr/>
          <a:lstStyle/>
          <a:p>
            <a:pPr marL="342900" indent="-342900">
              <a:defRPr/>
            </a:pPr>
            <a:r>
              <a:rPr lang="en-US" sz="2400" b="1" dirty="0" smtClean="0">
                <a:cs typeface="+mn-cs"/>
              </a:rPr>
              <a:t>The expression </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λy.λz.z</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λx.x</a:t>
            </a:r>
            <a:r>
              <a:rPr lang="en-US" sz="2400" b="1" dirty="0" smtClean="0">
                <a:solidFill>
                  <a:schemeClr val="accent1"/>
                </a:solidFill>
                <a:latin typeface="Courier New" charset="0"/>
                <a:cs typeface="+mn-cs"/>
              </a:rPr>
              <a:t> x)(</a:t>
            </a:r>
            <a:r>
              <a:rPr lang="en-US" sz="2400" b="1" dirty="0" err="1" smtClean="0">
                <a:solidFill>
                  <a:schemeClr val="accent1"/>
                </a:solidFill>
                <a:latin typeface="Courier New" charset="0"/>
                <a:cs typeface="+mn-cs"/>
              </a:rPr>
              <a:t>λx.x</a:t>
            </a:r>
            <a:r>
              <a:rPr lang="en-US" sz="2400" b="1" dirty="0" smtClean="0">
                <a:solidFill>
                  <a:schemeClr val="accent1"/>
                </a:solidFill>
                <a:latin typeface="Courier New" charset="0"/>
                <a:cs typeface="+mn-cs"/>
              </a:rPr>
              <a:t> x))</a:t>
            </a:r>
            <a:r>
              <a:rPr lang="en-US" sz="2400" b="1" dirty="0" smtClean="0">
                <a:cs typeface="+mn-cs"/>
              </a:rPr>
              <a:t> can be reduced to the normal form </a:t>
            </a:r>
            <a:r>
              <a:rPr lang="en-US" sz="2400" b="1" dirty="0" err="1" smtClean="0">
                <a:solidFill>
                  <a:schemeClr val="accent1"/>
                </a:solidFill>
                <a:latin typeface="Courier New" charset="0"/>
                <a:cs typeface="+mn-cs"/>
              </a:rPr>
              <a:t>λz.z</a:t>
            </a:r>
            <a:r>
              <a:rPr lang="en-US" sz="2400" b="1" dirty="0" smtClean="0">
                <a:solidFill>
                  <a:schemeClr val="accent1"/>
                </a:solidFill>
                <a:cs typeface="+mn-cs"/>
              </a:rPr>
              <a:t> </a:t>
            </a:r>
            <a:r>
              <a:rPr lang="en-US" sz="2400" b="1" dirty="0" smtClean="0">
                <a:cs typeface="+mn-cs"/>
              </a:rPr>
              <a:t>by first applying the function </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λy.λz.z</a:t>
            </a:r>
            <a:r>
              <a:rPr lang="en-US" sz="2400" b="1" dirty="0" smtClean="0">
                <a:solidFill>
                  <a:schemeClr val="accent1"/>
                </a:solidFill>
                <a:latin typeface="Courier New" charset="0"/>
                <a:cs typeface="+mn-cs"/>
              </a:rPr>
              <a:t>)</a:t>
            </a:r>
            <a:r>
              <a:rPr lang="en-US" sz="2400" b="1" dirty="0" smtClean="0">
                <a:cs typeface="+mn-cs"/>
              </a:rPr>
              <a:t> to the argument</a:t>
            </a:r>
          </a:p>
          <a:p>
            <a:pPr marL="0" indent="0">
              <a:buNone/>
              <a:defRPr/>
            </a:pPr>
            <a:r>
              <a:rPr lang="en-US" sz="2400" b="1" dirty="0" smtClean="0">
                <a:cs typeface="+mn-cs"/>
              </a:rPr>
              <a:t>                </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λx.x</a:t>
            </a:r>
            <a:r>
              <a:rPr lang="en-US" sz="2400" b="1" dirty="0" smtClean="0">
                <a:solidFill>
                  <a:schemeClr val="accent1"/>
                </a:solidFill>
                <a:latin typeface="Courier New" charset="0"/>
                <a:cs typeface="+mn-cs"/>
              </a:rPr>
              <a:t> x)(</a:t>
            </a:r>
            <a:r>
              <a:rPr lang="en-US" sz="2400" b="1" dirty="0" err="1" smtClean="0">
                <a:solidFill>
                  <a:schemeClr val="accent1"/>
                </a:solidFill>
                <a:latin typeface="Courier New" charset="0"/>
                <a:cs typeface="+mn-cs"/>
              </a:rPr>
              <a:t>λx.x</a:t>
            </a:r>
            <a:r>
              <a:rPr lang="en-US" sz="2400" b="1" dirty="0" smtClean="0">
                <a:solidFill>
                  <a:schemeClr val="accent1"/>
                </a:solidFill>
                <a:latin typeface="Courier New" charset="0"/>
                <a:cs typeface="+mn-cs"/>
              </a:rPr>
              <a:t> x))</a:t>
            </a:r>
            <a:endParaRPr lang="en-US" sz="2400" b="1" dirty="0"/>
          </a:p>
          <a:p>
            <a:pPr marL="400050" lvl="1" indent="0">
              <a:buNone/>
              <a:defRPr/>
            </a:pPr>
            <a:r>
              <a:rPr lang="en-US" sz="2400" b="1" dirty="0" smtClean="0">
                <a:cs typeface="+mn-cs"/>
              </a:rPr>
              <a:t>This reduction order, reducing the leftmost outermost </a:t>
            </a:r>
            <a:r>
              <a:rPr lang="en-US" sz="2400" b="1" dirty="0" err="1" smtClean="0">
                <a:cs typeface="+mn-cs"/>
              </a:rPr>
              <a:t>redex</a:t>
            </a:r>
            <a:r>
              <a:rPr lang="en-US" sz="2400" b="1" dirty="0" smtClean="0">
                <a:cs typeface="+mn-cs"/>
              </a:rPr>
              <a:t>, corresponds to normal form evaluation.</a:t>
            </a:r>
          </a:p>
          <a:p>
            <a:pPr marL="342900" indent="-342900">
              <a:buFontTx/>
              <a:buNone/>
              <a:defRPr/>
            </a:pPr>
            <a:r>
              <a:rPr lang="en-US" sz="2400" b="1" dirty="0" smtClean="0">
                <a:cs typeface="+mn-cs"/>
              </a:rPr>
              <a:t> </a:t>
            </a:r>
          </a:p>
          <a:p>
            <a:pPr marL="342900" indent="-342900">
              <a:defRPr/>
            </a:pPr>
            <a:r>
              <a:rPr lang="en-US" sz="2400" b="1" dirty="0" smtClean="0">
                <a:cs typeface="+mn-cs"/>
              </a:rPr>
              <a:t>On the other hand, if we first try to reduce the leftmost innermost </a:t>
            </a:r>
            <a:r>
              <a:rPr lang="en-US" sz="2400" b="1" dirty="0" err="1" smtClean="0">
                <a:cs typeface="+mn-cs"/>
              </a:rPr>
              <a:t>redex</a:t>
            </a:r>
            <a:r>
              <a:rPr lang="en-US" sz="2400" b="1" dirty="0" smtClean="0">
                <a:cs typeface="+mn-cs"/>
              </a:rPr>
              <a:t> </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λx.x</a:t>
            </a:r>
            <a:r>
              <a:rPr lang="en-US" sz="2400" b="1" dirty="0" smtClean="0">
                <a:solidFill>
                  <a:schemeClr val="accent1"/>
                </a:solidFill>
                <a:latin typeface="Courier New" charset="0"/>
                <a:cs typeface="+mn-cs"/>
              </a:rPr>
              <a:t> x)(</a:t>
            </a:r>
            <a:r>
              <a:rPr lang="en-US" sz="2400" b="1" dirty="0" err="1" smtClean="0">
                <a:solidFill>
                  <a:schemeClr val="accent1"/>
                </a:solidFill>
                <a:latin typeface="Courier New" charset="0"/>
                <a:cs typeface="+mn-cs"/>
              </a:rPr>
              <a:t>λx.x</a:t>
            </a:r>
            <a:r>
              <a:rPr lang="en-US" sz="2400" b="1" dirty="0" smtClean="0">
                <a:solidFill>
                  <a:schemeClr val="accent1"/>
                </a:solidFill>
                <a:latin typeface="Courier New" charset="0"/>
                <a:cs typeface="+mn-cs"/>
              </a:rPr>
              <a:t> x))</a:t>
            </a:r>
            <a:r>
              <a:rPr lang="en-US" sz="2400" b="1" dirty="0" smtClean="0">
                <a:cs typeface="+mn-cs"/>
              </a:rPr>
              <a:t>, we discover it always reduces to itself. It does not have a terminating sequence of reductions. This reduction order corresponds to applicative order evaluation.</a:t>
            </a:r>
            <a:r>
              <a:rPr lang="en-US" sz="2400" dirty="0" smtClean="0">
                <a:cs typeface="+mn-cs"/>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2" name="Rectangle 2"/>
          <p:cNvSpPr>
            <a:spLocks noGrp="1" noChangeArrowheads="1"/>
          </p:cNvSpPr>
          <p:nvPr>
            <p:ph type="title"/>
          </p:nvPr>
        </p:nvSpPr>
        <p:spPr>
          <a:xfrm>
            <a:off x="178990" y="73025"/>
            <a:ext cx="8414036" cy="838200"/>
          </a:xfrm>
        </p:spPr>
        <p:txBody>
          <a:bodyPr>
            <a:normAutofit/>
          </a:bodyPr>
          <a:lstStyle/>
          <a:p>
            <a:pPr>
              <a:defRPr/>
            </a:pPr>
            <a:r>
              <a:rPr lang="en-US" sz="3600" b="1" dirty="0" smtClean="0">
                <a:solidFill>
                  <a:srgbClr val="0000FF"/>
                </a:solidFill>
                <a:cs typeface="+mj-cs"/>
              </a:rPr>
              <a:t>Normal Form Evaluation</a:t>
            </a:r>
          </a:p>
        </p:txBody>
      </p:sp>
      <p:sp>
        <p:nvSpPr>
          <p:cNvPr id="1320963" name="Rectangle 3"/>
          <p:cNvSpPr>
            <a:spLocks noGrp="1" noChangeArrowheads="1"/>
          </p:cNvSpPr>
          <p:nvPr>
            <p:ph type="body" idx="1"/>
          </p:nvPr>
        </p:nvSpPr>
        <p:spPr>
          <a:xfrm>
            <a:off x="305059" y="1216026"/>
            <a:ext cx="8287966" cy="5413375"/>
          </a:xfrm>
        </p:spPr>
        <p:txBody>
          <a:bodyPr/>
          <a:lstStyle/>
          <a:p>
            <a:pPr marL="342900" indent="-342900">
              <a:defRPr/>
            </a:pPr>
            <a:endParaRPr lang="en-US" sz="2400" b="1" dirty="0" smtClean="0">
              <a:cs typeface="+mn-cs"/>
            </a:endParaRPr>
          </a:p>
          <a:p>
            <a:pPr marL="342900" indent="-342900">
              <a:defRPr/>
            </a:pPr>
            <a:r>
              <a:rPr lang="en-US" sz="2400" b="1" dirty="0" smtClean="0">
                <a:cs typeface="+mn-cs"/>
              </a:rPr>
              <a:t>In </a:t>
            </a:r>
            <a:r>
              <a:rPr lang="en-US" sz="2400" b="1" dirty="0" smtClean="0">
                <a:cs typeface="+mn-cs"/>
              </a:rPr>
              <a:t>normal form evaluation we always reduce the leftmost </a:t>
            </a:r>
            <a:r>
              <a:rPr lang="en-US" sz="2400" b="1" dirty="0" err="1" smtClean="0">
                <a:cs typeface="+mn-cs"/>
              </a:rPr>
              <a:t>redex</a:t>
            </a:r>
            <a:r>
              <a:rPr lang="en-US" sz="2400" b="1" dirty="0" smtClean="0">
                <a:cs typeface="+mn-cs"/>
              </a:rPr>
              <a:t> of the outermost </a:t>
            </a:r>
            <a:r>
              <a:rPr lang="en-US" sz="2400" b="1" dirty="0" err="1" smtClean="0">
                <a:cs typeface="+mn-cs"/>
              </a:rPr>
              <a:t>redex</a:t>
            </a:r>
            <a:r>
              <a:rPr lang="en-US" sz="2400" b="1" dirty="0" smtClean="0">
                <a:cs typeface="+mn-cs"/>
              </a:rPr>
              <a:t> at each step</a:t>
            </a:r>
            <a:r>
              <a:rPr lang="en-US" sz="2400" b="1" dirty="0" smtClean="0">
                <a:cs typeface="+mn-cs"/>
              </a:rPr>
              <a:t>.</a:t>
            </a:r>
          </a:p>
          <a:p>
            <a:pPr marL="0" indent="0">
              <a:buNone/>
              <a:defRPr/>
            </a:pPr>
            <a:r>
              <a:rPr lang="en-US" sz="2400" b="1" dirty="0" smtClean="0">
                <a:cs typeface="+mn-cs"/>
              </a:rPr>
              <a:t> </a:t>
            </a:r>
            <a:endParaRPr lang="en-US" sz="2400" b="1" dirty="0" smtClean="0">
              <a:cs typeface="+mn-cs"/>
            </a:endParaRPr>
          </a:p>
          <a:p>
            <a:pPr marL="342900" indent="-342900">
              <a:defRPr/>
            </a:pPr>
            <a:r>
              <a:rPr lang="en-US" sz="2400" b="1" dirty="0" smtClean="0">
                <a:cs typeface="+mn-cs"/>
              </a:rPr>
              <a:t>If </a:t>
            </a:r>
            <a:r>
              <a:rPr lang="en-US" sz="2400" b="1" dirty="0" smtClean="0">
                <a:cs typeface="+mn-cs"/>
              </a:rPr>
              <a:t>an expression has a normal form, then normal order evaluation will always find it. </a:t>
            </a:r>
            <a:endParaRPr lang="en-US" sz="2400" b="1" dirty="0" smtClean="0">
              <a:cs typeface="+mn-cs"/>
            </a:endParaRPr>
          </a:p>
          <a:p>
            <a:pPr marL="0" indent="0">
              <a:buNone/>
              <a:defRPr/>
            </a:pPr>
            <a:endParaRPr lang="en-US" sz="2400" b="1" dirty="0" smtClean="0">
              <a:cs typeface="+mn-cs"/>
            </a:endParaRPr>
          </a:p>
          <a:p>
            <a:pPr marL="342900" indent="-342900">
              <a:defRPr/>
            </a:pPr>
            <a:r>
              <a:rPr lang="en-US" sz="2400" b="1" dirty="0" smtClean="0">
                <a:cs typeface="+mn-cs"/>
              </a:rPr>
              <a:t>Normal order evaluation is sometimes known as lazy </a:t>
            </a:r>
            <a:r>
              <a:rPr lang="en-US" sz="2400" b="1" dirty="0" smtClean="0">
                <a:cs typeface="+mn-cs"/>
              </a:rPr>
              <a:t>evaluation. </a:t>
            </a:r>
            <a:endParaRPr lang="en-US" sz="2400" b="1"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986" name="Rectangle 2"/>
          <p:cNvSpPr>
            <a:spLocks noGrp="1" noChangeArrowheads="1"/>
          </p:cNvSpPr>
          <p:nvPr>
            <p:ph type="title"/>
          </p:nvPr>
        </p:nvSpPr>
        <p:spPr>
          <a:xfrm>
            <a:off x="178990" y="73025"/>
            <a:ext cx="8414036" cy="838200"/>
          </a:xfrm>
        </p:spPr>
        <p:txBody>
          <a:bodyPr>
            <a:normAutofit/>
          </a:bodyPr>
          <a:lstStyle/>
          <a:p>
            <a:pPr>
              <a:defRPr/>
            </a:pPr>
            <a:r>
              <a:rPr lang="en-US" sz="3600" b="1" dirty="0" smtClean="0">
                <a:solidFill>
                  <a:srgbClr val="0000FF"/>
                </a:solidFill>
                <a:cs typeface="+mj-cs"/>
              </a:rPr>
              <a:t>Applicative Order Evaluation</a:t>
            </a:r>
          </a:p>
        </p:txBody>
      </p:sp>
      <p:sp>
        <p:nvSpPr>
          <p:cNvPr id="1321987" name="Rectangle 3"/>
          <p:cNvSpPr>
            <a:spLocks noGrp="1" noChangeArrowheads="1"/>
          </p:cNvSpPr>
          <p:nvPr>
            <p:ph type="body" idx="1"/>
          </p:nvPr>
        </p:nvSpPr>
        <p:spPr>
          <a:xfrm>
            <a:off x="305059" y="1216026"/>
            <a:ext cx="8287966" cy="5413375"/>
          </a:xfrm>
        </p:spPr>
        <p:txBody>
          <a:bodyPr/>
          <a:lstStyle/>
          <a:p>
            <a:pPr marL="342900" indent="-342900">
              <a:defRPr/>
            </a:pPr>
            <a:r>
              <a:rPr lang="en-US" sz="2400" b="1" dirty="0" smtClean="0">
                <a:cs typeface="+mn-cs"/>
              </a:rPr>
              <a:t>In applicative order evaluation we always reduce the leftmost outermost </a:t>
            </a:r>
            <a:r>
              <a:rPr lang="en-US" sz="2400" b="1" dirty="0" err="1" smtClean="0">
                <a:cs typeface="+mn-cs"/>
              </a:rPr>
              <a:t>redex</a:t>
            </a:r>
            <a:r>
              <a:rPr lang="en-US" sz="2400" b="1" dirty="0" smtClean="0">
                <a:cs typeface="+mn-cs"/>
              </a:rPr>
              <a:t> whose argument is in normal form. </a:t>
            </a:r>
          </a:p>
          <a:p>
            <a:pPr marL="342900" indent="-342900">
              <a:defRPr/>
            </a:pPr>
            <a:r>
              <a:rPr lang="en-US" sz="2400" b="1" dirty="0" smtClean="0">
                <a:cs typeface="+mn-cs"/>
              </a:rPr>
              <a:t>Actual </a:t>
            </a:r>
            <a:r>
              <a:rPr lang="en-US" sz="2400" b="1" dirty="0" smtClean="0">
                <a:cs typeface="+mn-cs"/>
              </a:rPr>
              <a:t>parameters are evaluated before being passed to a function. Both the function and the argument are reduced before the argument is substituted into the body of the function. </a:t>
            </a:r>
          </a:p>
          <a:p>
            <a:pPr marL="342900" indent="-342900">
              <a:defRPr/>
            </a:pPr>
            <a:r>
              <a:rPr lang="en-US" sz="2400" b="1" dirty="0" smtClean="0">
                <a:cs typeface="+mn-cs"/>
              </a:rPr>
              <a:t>Even though an expression may have a normal form, applicative order evaluation may fail to find it. </a:t>
            </a:r>
          </a:p>
          <a:p>
            <a:pPr marL="342900" indent="-342900">
              <a:defRPr/>
            </a:pPr>
            <a:r>
              <a:rPr lang="en-US" sz="2400" b="1" dirty="0" smtClean="0">
                <a:cs typeface="+mn-cs"/>
              </a:rPr>
              <a:t>Applicative order is sometimes called eager evaluation.</a:t>
            </a:r>
            <a:r>
              <a:rPr lang="en-US" sz="2400" dirty="0" smtClean="0">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2"/>
          <p:cNvSpPr>
            <a:spLocks noGrp="1" noChangeArrowheads="1"/>
          </p:cNvSpPr>
          <p:nvPr>
            <p:ph type="title"/>
          </p:nvPr>
        </p:nvSpPr>
        <p:spPr>
          <a:xfrm>
            <a:off x="178990" y="73025"/>
            <a:ext cx="8414036" cy="838200"/>
          </a:xfrm>
        </p:spPr>
        <p:txBody>
          <a:bodyPr>
            <a:normAutofit/>
          </a:bodyPr>
          <a:lstStyle/>
          <a:p>
            <a:pPr>
              <a:defRPr/>
            </a:pPr>
            <a:r>
              <a:rPr lang="en-US" sz="3600" b="1" dirty="0" smtClean="0">
                <a:solidFill>
                  <a:srgbClr val="0000FF"/>
                </a:solidFill>
                <a:cs typeface="+mj-cs"/>
              </a:rPr>
              <a:t>Properties of Lambda Calculus</a:t>
            </a:r>
          </a:p>
        </p:txBody>
      </p:sp>
      <p:sp>
        <p:nvSpPr>
          <p:cNvPr id="1323011" name="Rectangle 3"/>
          <p:cNvSpPr>
            <a:spLocks noGrp="1" noChangeArrowheads="1"/>
          </p:cNvSpPr>
          <p:nvPr>
            <p:ph type="body" idx="1"/>
          </p:nvPr>
        </p:nvSpPr>
        <p:spPr>
          <a:xfrm>
            <a:off x="305059" y="1216026"/>
            <a:ext cx="8287966" cy="5413375"/>
          </a:xfrm>
        </p:spPr>
        <p:txBody>
          <a:bodyPr/>
          <a:lstStyle/>
          <a:p>
            <a:pPr marL="342900" indent="-342900">
              <a:defRPr/>
            </a:pPr>
            <a:r>
              <a:rPr lang="en-US" sz="2400" b="1" smtClean="0">
                <a:cs typeface="+mn-cs"/>
              </a:rPr>
              <a:t>We can construct pure lambda calculus expressions (with no constants) to represent</a:t>
            </a:r>
          </a:p>
          <a:p>
            <a:pPr marL="590550" lvl="1" indent="-304800">
              <a:defRPr/>
            </a:pPr>
            <a:r>
              <a:rPr lang="en-US" sz="2000" b="1" smtClean="0"/>
              <a:t>integers (Church numerals)</a:t>
            </a:r>
          </a:p>
          <a:p>
            <a:pPr marL="841375" lvl="2" indent="-266700">
              <a:defRPr/>
            </a:pPr>
            <a:r>
              <a:rPr lang="en-US" sz="1800" b="1" smtClean="0">
                <a:solidFill>
                  <a:schemeClr val="accent1"/>
                </a:solidFill>
                <a:latin typeface="Courier New" charset="0"/>
              </a:rPr>
              <a:t>0 = λf.λx.x</a:t>
            </a:r>
          </a:p>
          <a:p>
            <a:pPr marL="841375" lvl="2" indent="-266700">
              <a:defRPr/>
            </a:pPr>
            <a:r>
              <a:rPr lang="en-US" sz="1800" b="1" smtClean="0">
                <a:solidFill>
                  <a:schemeClr val="accent1"/>
                </a:solidFill>
                <a:latin typeface="Courier New" charset="0"/>
              </a:rPr>
              <a:t>1 = λf.λx.f x</a:t>
            </a:r>
          </a:p>
          <a:p>
            <a:pPr marL="841375" lvl="2" indent="-266700">
              <a:defRPr/>
            </a:pPr>
            <a:r>
              <a:rPr lang="en-US" sz="1800" b="1" smtClean="0">
                <a:solidFill>
                  <a:schemeClr val="accent1"/>
                </a:solidFill>
                <a:latin typeface="Courier New" charset="0"/>
              </a:rPr>
              <a:t>2 = λf.λx.f(f x)</a:t>
            </a:r>
            <a:endParaRPr lang="en-US" sz="1800" b="1" smtClean="0"/>
          </a:p>
          <a:p>
            <a:pPr marL="590550" lvl="1" indent="-304800">
              <a:defRPr/>
            </a:pPr>
            <a:r>
              <a:rPr lang="en-US" sz="2000" b="1" smtClean="0"/>
              <a:t>arithmetic</a:t>
            </a:r>
          </a:p>
          <a:p>
            <a:pPr marL="841375" lvl="2" indent="-266700">
              <a:defRPr/>
            </a:pPr>
            <a:r>
              <a:rPr lang="en-US" sz="1800" b="1" smtClean="0">
                <a:solidFill>
                  <a:schemeClr val="accent1"/>
                </a:solidFill>
                <a:latin typeface="Courier New" charset="0"/>
              </a:rPr>
              <a:t>succ = λn.λf.λx.f(n f x)</a:t>
            </a:r>
          </a:p>
          <a:p>
            <a:pPr marL="841375" lvl="2" indent="-266700">
              <a:defRPr/>
            </a:pPr>
            <a:r>
              <a:rPr lang="en-US" sz="1800" b="1" smtClean="0">
                <a:solidFill>
                  <a:schemeClr val="accent1"/>
                </a:solidFill>
                <a:latin typeface="Courier New" charset="0"/>
              </a:rPr>
              <a:t>plus = λm.λn.λf.λx.m f(n f x)</a:t>
            </a:r>
            <a:endParaRPr lang="en-US" sz="1800" b="1" smtClean="0"/>
          </a:p>
          <a:p>
            <a:pPr marL="590550" lvl="1" indent="-304800">
              <a:defRPr/>
            </a:pPr>
            <a:r>
              <a:rPr lang="en-US" sz="2000" b="1" smtClean="0"/>
              <a:t>booleans</a:t>
            </a:r>
          </a:p>
          <a:p>
            <a:pPr marL="841375" lvl="2" indent="-266700">
              <a:defRPr/>
            </a:pPr>
            <a:r>
              <a:rPr lang="en-US" sz="1800" b="1" smtClean="0">
                <a:solidFill>
                  <a:schemeClr val="accent1"/>
                </a:solidFill>
                <a:latin typeface="Courier New" charset="0"/>
              </a:rPr>
              <a:t>true = λx.λy.x</a:t>
            </a:r>
          </a:p>
          <a:p>
            <a:pPr marL="841375" lvl="2" indent="-266700">
              <a:defRPr/>
            </a:pPr>
            <a:r>
              <a:rPr lang="en-US" sz="1800" b="1" smtClean="0">
                <a:solidFill>
                  <a:schemeClr val="accent1"/>
                </a:solidFill>
                <a:latin typeface="Courier New" charset="0"/>
              </a:rPr>
              <a:t>false = λx.λy.y</a:t>
            </a:r>
            <a:endParaRPr lang="en-US" sz="1800" b="1" smtClean="0"/>
          </a:p>
          <a:p>
            <a:pPr marL="590550" lvl="1" indent="-304800">
              <a:defRPr/>
            </a:pPr>
            <a:r>
              <a:rPr lang="en-US" sz="2000" b="1" smtClean="0"/>
              <a:t>logic</a:t>
            </a:r>
          </a:p>
          <a:p>
            <a:pPr marL="590550" lvl="1" indent="-304800">
              <a:defRPr/>
            </a:pPr>
            <a:r>
              <a:rPr lang="en-US" sz="2000" b="1" smtClean="0"/>
              <a:t>recursion</a:t>
            </a:r>
          </a:p>
          <a:p>
            <a:pPr marL="590550" lvl="1" indent="-304800">
              <a:defRPr/>
            </a:pPr>
            <a:r>
              <a:rPr lang="en-US" sz="2000" b="1" smtClean="0"/>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30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30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30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23011">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230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230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23011">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2301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23011">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23011">
                                            <p:txEl>
                                              <p:pRg st="10" end="1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323011">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23011">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23011">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230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8434"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cs typeface="+mj-cs"/>
              </a:rPr>
              <a:t>3. Prerequisites and Background Text</a:t>
            </a:r>
          </a:p>
        </p:txBody>
      </p:sp>
      <p:sp>
        <p:nvSpPr>
          <p:cNvPr id="1298435" name="Rectangle 3"/>
          <p:cNvSpPr>
            <a:spLocks noGrp="1" noChangeArrowheads="1"/>
          </p:cNvSpPr>
          <p:nvPr>
            <p:ph type="body" idx="1"/>
          </p:nvPr>
        </p:nvSpPr>
        <p:spPr>
          <a:xfrm>
            <a:off x="192997" y="919163"/>
            <a:ext cx="8951003" cy="5435600"/>
          </a:xfrm>
        </p:spPr>
        <p:txBody>
          <a:bodyPr/>
          <a:lstStyle/>
          <a:p>
            <a:pPr marL="342900" indent="-342900">
              <a:defRPr/>
            </a:pPr>
            <a:endParaRPr lang="en-US" sz="2400" b="1" dirty="0" smtClean="0">
              <a:cs typeface="+mn-cs"/>
            </a:endParaRPr>
          </a:p>
          <a:p>
            <a:pPr marL="342900" indent="-342900">
              <a:defRPr/>
            </a:pPr>
            <a:r>
              <a:rPr lang="en-US" sz="2800" b="1" dirty="0" smtClean="0">
                <a:cs typeface="+mn-cs"/>
              </a:rPr>
              <a:t>Fluency in at least one major programming language such as </a:t>
            </a:r>
            <a:r>
              <a:rPr lang="en-US" sz="2800" b="1" dirty="0" smtClean="0">
                <a:solidFill>
                  <a:srgbClr val="0000FF"/>
                </a:solidFill>
                <a:cs typeface="+mn-cs"/>
              </a:rPr>
              <a:t>C, C++, C#, Java, </a:t>
            </a:r>
            <a:r>
              <a:rPr lang="en-US" sz="2800" b="1" dirty="0" err="1" smtClean="0">
                <a:solidFill>
                  <a:srgbClr val="0000FF"/>
                </a:solidFill>
                <a:cs typeface="+mn-cs"/>
              </a:rPr>
              <a:t>OCaml</a:t>
            </a:r>
            <a:r>
              <a:rPr lang="en-US" sz="2800" b="1" dirty="0" smtClean="0">
                <a:solidFill>
                  <a:srgbClr val="0000FF"/>
                </a:solidFill>
                <a:cs typeface="+mn-cs"/>
              </a:rPr>
              <a:t>, or Python</a:t>
            </a:r>
          </a:p>
          <a:p>
            <a:pPr marL="342900" indent="-342900">
              <a:buFontTx/>
              <a:buNone/>
              <a:defRPr/>
            </a:pPr>
            <a:endParaRPr lang="en-US" sz="2400" b="1" dirty="0" smtClean="0">
              <a:cs typeface="+mn-cs"/>
            </a:endParaRPr>
          </a:p>
          <a:p>
            <a:pPr marL="342900" indent="-342900">
              <a:defRPr/>
            </a:pPr>
            <a:r>
              <a:rPr lang="en-US" sz="2800" b="1" dirty="0" smtClean="0">
                <a:cs typeface="+mn-cs"/>
              </a:rPr>
              <a:t>COMS W4115: </a:t>
            </a:r>
            <a:r>
              <a:rPr lang="en-US" sz="2800" b="1" dirty="0" smtClean="0">
                <a:solidFill>
                  <a:srgbClr val="0000FF"/>
                </a:solidFill>
                <a:cs typeface="+mn-cs"/>
              </a:rPr>
              <a:t>Programming Languages and Translators</a:t>
            </a:r>
            <a:r>
              <a:rPr lang="en-US" sz="2800" b="1" dirty="0" smtClean="0">
                <a:cs typeface="+mn-cs"/>
              </a:rPr>
              <a:t>, or equivalent </a:t>
            </a:r>
          </a:p>
          <a:p>
            <a:pPr marL="342900" indent="-342900">
              <a:defRPr/>
            </a:pPr>
            <a:endParaRPr lang="en-US" b="1" dirty="0" smtClean="0">
              <a:cs typeface="+mn-cs"/>
            </a:endParaRPr>
          </a:p>
          <a:p>
            <a:pPr marL="342900" indent="-342900">
              <a:defRPr/>
            </a:pPr>
            <a:r>
              <a:rPr lang="en-US" sz="2800" b="1" dirty="0" smtClean="0"/>
              <a:t>Text: </a:t>
            </a:r>
            <a:r>
              <a:rPr lang="en-US" sz="2800" b="1" i="1" dirty="0" smtClean="0">
                <a:solidFill>
                  <a:srgbClr val="0000FF"/>
                </a:solidFill>
              </a:rPr>
              <a:t>Compilers, Techniques, and Tools</a:t>
            </a:r>
          </a:p>
          <a:p>
            <a:pPr marL="590550" lvl="1" indent="-304800">
              <a:buFontTx/>
              <a:buNone/>
              <a:defRPr/>
            </a:pPr>
            <a:r>
              <a:rPr lang="en-US" b="1" dirty="0" smtClean="0"/>
              <a:t>(Second Edition), Aho, Lam, </a:t>
            </a:r>
            <a:r>
              <a:rPr lang="en-US" b="1" dirty="0" err="1" smtClean="0"/>
              <a:t>Sethi</a:t>
            </a:r>
            <a:r>
              <a:rPr lang="en-US" b="1" dirty="0" smtClean="0"/>
              <a:t>, and</a:t>
            </a:r>
          </a:p>
          <a:p>
            <a:pPr marL="590550" lvl="1" indent="-304800">
              <a:buFontTx/>
              <a:buNone/>
              <a:defRPr/>
            </a:pPr>
            <a:r>
              <a:rPr lang="en-US" b="1" dirty="0" smtClean="0"/>
              <a:t>Ullman, Addison-Wesley, 2007</a:t>
            </a:r>
            <a:endParaRPr lang="en-US" b="1" i="1" dirty="0" smtClean="0"/>
          </a:p>
          <a:p>
            <a:pPr marL="841375" lvl="2" indent="-266700">
              <a:spcBef>
                <a:spcPct val="60000"/>
              </a:spcBef>
              <a:buFontTx/>
              <a:buNone/>
              <a:defRPr/>
            </a:pPr>
            <a:endParaRPr lang="en-US" sz="2800"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p:txBody>
      </p:sp>
      <p:pic>
        <p:nvPicPr>
          <p:cNvPr id="129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936" y="3786189"/>
            <a:ext cx="2607012"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p:cNvSpPr>
            <a:spLocks noGrp="1" noChangeArrowheads="1"/>
          </p:cNvSpPr>
          <p:nvPr>
            <p:ph type="title"/>
          </p:nvPr>
        </p:nvSpPr>
        <p:spPr>
          <a:xfrm>
            <a:off x="178989" y="73025"/>
            <a:ext cx="8965011" cy="838200"/>
          </a:xfrm>
        </p:spPr>
        <p:txBody>
          <a:bodyPr>
            <a:normAutofit/>
          </a:bodyPr>
          <a:lstStyle/>
          <a:p>
            <a:pPr>
              <a:defRPr/>
            </a:pPr>
            <a:r>
              <a:rPr lang="en-US" sz="3600" b="1" dirty="0" smtClean="0">
                <a:solidFill>
                  <a:srgbClr val="0000FF"/>
                </a:solidFill>
                <a:cs typeface="+mj-cs"/>
              </a:rPr>
              <a:t>Recursion with the Y </a:t>
            </a:r>
            <a:r>
              <a:rPr lang="en-US" sz="3600" b="1" dirty="0" err="1" smtClean="0">
                <a:solidFill>
                  <a:srgbClr val="0000FF"/>
                </a:solidFill>
                <a:cs typeface="+mj-cs"/>
              </a:rPr>
              <a:t>Combinator</a:t>
            </a:r>
            <a:endParaRPr lang="en-US" sz="3600" b="1" dirty="0" smtClean="0">
              <a:solidFill>
                <a:srgbClr val="0000FF"/>
              </a:solidFill>
              <a:cs typeface="+mj-cs"/>
            </a:endParaRPr>
          </a:p>
        </p:txBody>
      </p:sp>
      <p:sp>
        <p:nvSpPr>
          <p:cNvPr id="1324035" name="Rectangle 3"/>
          <p:cNvSpPr>
            <a:spLocks noGrp="1" noChangeArrowheads="1"/>
          </p:cNvSpPr>
          <p:nvPr>
            <p:ph type="body" idx="1"/>
          </p:nvPr>
        </p:nvSpPr>
        <p:spPr>
          <a:xfrm>
            <a:off x="305059" y="1216026"/>
            <a:ext cx="8287966" cy="5413375"/>
          </a:xfrm>
        </p:spPr>
        <p:txBody>
          <a:bodyPr>
            <a:normAutofit fontScale="92500" lnSpcReduction="10000"/>
          </a:bodyPr>
          <a:lstStyle/>
          <a:p>
            <a:pPr marL="342900" indent="-342900">
              <a:defRPr/>
            </a:pPr>
            <a:r>
              <a:rPr lang="en-US" sz="2400" b="1" dirty="0" smtClean="0">
                <a:cs typeface="+mn-cs"/>
              </a:rPr>
              <a:t>The fixed-point </a:t>
            </a:r>
            <a:r>
              <a:rPr lang="en-US" sz="2400" b="1" dirty="0" smtClean="0">
                <a:solidFill>
                  <a:schemeClr val="accent1"/>
                </a:solidFill>
                <a:latin typeface="Courier New" charset="0"/>
                <a:cs typeface="+mn-cs"/>
              </a:rPr>
              <a:t>Y</a:t>
            </a:r>
            <a:r>
              <a:rPr lang="en-US" sz="2400" b="1" dirty="0" smtClean="0">
                <a:cs typeface="+mn-cs"/>
              </a:rPr>
              <a:t> </a:t>
            </a:r>
            <a:r>
              <a:rPr lang="en-US" sz="2400" b="1" dirty="0" err="1" smtClean="0">
                <a:cs typeface="+mn-cs"/>
              </a:rPr>
              <a:t>combinator</a:t>
            </a:r>
            <a:r>
              <a:rPr lang="en-US" sz="2400" b="1" dirty="0" smtClean="0">
                <a:cs typeface="+mn-cs"/>
              </a:rPr>
              <a:t> is a function that takes a function </a:t>
            </a:r>
            <a:r>
              <a:rPr lang="en-US" sz="2400" b="1" dirty="0" smtClean="0">
                <a:solidFill>
                  <a:schemeClr val="accent1"/>
                </a:solidFill>
                <a:latin typeface="Courier New" charset="0"/>
                <a:cs typeface="+mn-cs"/>
              </a:rPr>
              <a:t>G</a:t>
            </a:r>
            <a:r>
              <a:rPr lang="en-US" sz="2400" b="1" dirty="0" smtClean="0">
                <a:cs typeface="+mn-cs"/>
              </a:rPr>
              <a:t> as an argument and returns </a:t>
            </a:r>
            <a:r>
              <a:rPr lang="en-US" sz="2400" b="1" dirty="0" smtClean="0">
                <a:solidFill>
                  <a:schemeClr val="accent1"/>
                </a:solidFill>
                <a:latin typeface="Courier New" charset="0"/>
                <a:cs typeface="+mn-cs"/>
              </a:rPr>
              <a:t>G(Y G)</a:t>
            </a:r>
            <a:r>
              <a:rPr lang="en-US" sz="2400" b="1" dirty="0" smtClean="0">
                <a:cs typeface="+mn-cs"/>
              </a:rPr>
              <a:t>.</a:t>
            </a:r>
            <a:endParaRPr lang="en-US" sz="2400" b="1" dirty="0" smtClean="0">
              <a:solidFill>
                <a:schemeClr val="accent1"/>
              </a:solidFill>
              <a:latin typeface="Courier New" charset="0"/>
              <a:cs typeface="+mn-cs"/>
            </a:endParaRPr>
          </a:p>
          <a:p>
            <a:pPr marL="342900" indent="-342900">
              <a:defRPr/>
            </a:pPr>
            <a:r>
              <a:rPr lang="en-US" sz="2400" b="1" dirty="0" smtClean="0">
                <a:cs typeface="+mn-cs"/>
              </a:rPr>
              <a:t>With repeated applications we can get</a:t>
            </a:r>
          </a:p>
          <a:p>
            <a:pPr marL="400050" lvl="1" indent="0">
              <a:buNone/>
              <a:defRPr/>
            </a:pPr>
            <a:r>
              <a:rPr lang="en-US" sz="2000" b="1" dirty="0"/>
              <a:t> </a:t>
            </a:r>
            <a:r>
              <a:rPr lang="en-US" sz="2000" b="1" dirty="0" smtClean="0"/>
              <a:t>      </a:t>
            </a:r>
            <a:r>
              <a:rPr lang="en-US" sz="2000" b="1" dirty="0" smtClean="0">
                <a:cs typeface="+mn-cs"/>
              </a:rPr>
              <a:t> </a:t>
            </a:r>
            <a:r>
              <a:rPr lang="en-US" sz="2200" b="1" dirty="0" smtClean="0">
                <a:solidFill>
                  <a:schemeClr val="accent1"/>
                </a:solidFill>
                <a:latin typeface="Courier New" charset="0"/>
                <a:cs typeface="+mn-cs"/>
              </a:rPr>
              <a:t>G(G(Y G))</a:t>
            </a:r>
            <a:r>
              <a:rPr lang="en-US" sz="2200" b="1" dirty="0" smtClean="0">
                <a:cs typeface="+mn-cs"/>
              </a:rPr>
              <a:t>, </a:t>
            </a:r>
            <a:r>
              <a:rPr lang="en-US" sz="2200" b="1" dirty="0" smtClean="0">
                <a:solidFill>
                  <a:schemeClr val="accent1"/>
                </a:solidFill>
                <a:latin typeface="Courier New" charset="0"/>
                <a:cs typeface="+mn-cs"/>
              </a:rPr>
              <a:t>G(G(G(Y G))</a:t>
            </a:r>
            <a:r>
              <a:rPr lang="en-US" sz="2200" b="1" smtClean="0">
                <a:solidFill>
                  <a:schemeClr val="accent1"/>
                </a:solidFill>
                <a:latin typeface="Courier New" charset="0"/>
                <a:cs typeface="+mn-cs"/>
              </a:rPr>
              <a:t>)</a:t>
            </a:r>
            <a:r>
              <a:rPr lang="en-US" sz="2200" b="1" smtClean="0">
                <a:cs typeface="+mn-cs"/>
              </a:rPr>
              <a:t>,  </a:t>
            </a:r>
            <a:r>
              <a:rPr lang="en-US" sz="2200" b="1" dirty="0" smtClean="0">
                <a:cs typeface="+mn-cs"/>
              </a:rPr>
              <a:t>. </a:t>
            </a:r>
            <a:r>
              <a:rPr lang="en-US" sz="2200" b="1" smtClean="0">
                <a:cs typeface="+mn-cs"/>
              </a:rPr>
              <a:t>. . </a:t>
            </a:r>
            <a:endParaRPr lang="en-US" sz="2200" b="1" dirty="0" smtClean="0">
              <a:cs typeface="+mn-cs"/>
            </a:endParaRPr>
          </a:p>
          <a:p>
            <a:pPr marL="342900" indent="-342900">
              <a:defRPr/>
            </a:pPr>
            <a:r>
              <a:rPr lang="en-US" sz="2400" b="1" dirty="0" smtClean="0">
                <a:cs typeface="+mn-cs"/>
              </a:rPr>
              <a:t>We can implement recursive functions by defining the </a:t>
            </a:r>
            <a:r>
              <a:rPr lang="en-US" sz="2400" b="1" dirty="0" smtClean="0">
                <a:solidFill>
                  <a:schemeClr val="accent1"/>
                </a:solidFill>
                <a:latin typeface="Courier New" charset="0"/>
                <a:cs typeface="+mn-cs"/>
              </a:rPr>
              <a:t>Y</a:t>
            </a:r>
            <a:r>
              <a:rPr lang="en-US" sz="2400" b="1" dirty="0" smtClean="0">
                <a:cs typeface="+mn-cs"/>
              </a:rPr>
              <a:t> </a:t>
            </a:r>
            <a:r>
              <a:rPr lang="en-US" sz="2400" b="1" dirty="0" err="1" smtClean="0">
                <a:cs typeface="+mn-cs"/>
              </a:rPr>
              <a:t>combinator</a:t>
            </a:r>
            <a:r>
              <a:rPr lang="en-US" sz="2400" b="1" dirty="0" smtClean="0">
                <a:cs typeface="+mn-cs"/>
              </a:rPr>
              <a:t>:</a:t>
            </a:r>
            <a:endParaRPr lang="en-US" sz="2000" b="1" dirty="0" smtClean="0">
              <a:cs typeface="+mn-cs"/>
            </a:endParaRPr>
          </a:p>
          <a:p>
            <a:pPr marL="590550" lvl="1" indent="-304800">
              <a:buFontTx/>
              <a:buNone/>
              <a:defRPr/>
            </a:pPr>
            <a:r>
              <a:rPr lang="en-US" sz="2000" b="1" dirty="0" smtClean="0">
                <a:solidFill>
                  <a:schemeClr val="accent1"/>
                </a:solidFill>
                <a:latin typeface="Courier New" charset="0"/>
              </a:rPr>
              <a:t>    </a:t>
            </a:r>
            <a:r>
              <a:rPr lang="en-US" sz="2400" b="1" dirty="0" smtClean="0">
                <a:solidFill>
                  <a:schemeClr val="accent1"/>
                </a:solidFill>
                <a:latin typeface="Courier New" charset="0"/>
              </a:rPr>
              <a:t>Y = </a:t>
            </a:r>
            <a:r>
              <a:rPr lang="en-US" sz="2400" b="1" dirty="0" err="1" smtClean="0">
                <a:solidFill>
                  <a:schemeClr val="accent1"/>
                </a:solidFill>
                <a:latin typeface="Courier New" charset="0"/>
              </a:rPr>
              <a:t>λf</a:t>
            </a:r>
            <a:r>
              <a:rPr lang="en-US" sz="2400" b="1" dirty="0" smtClean="0">
                <a:solidFill>
                  <a:schemeClr val="accent1"/>
                </a:solidFill>
                <a:latin typeface="Courier New" charset="0"/>
              </a:rPr>
              <a:t>.(</a:t>
            </a:r>
            <a:r>
              <a:rPr lang="en-US" sz="2400" b="1" dirty="0" err="1" smtClean="0">
                <a:solidFill>
                  <a:schemeClr val="accent1"/>
                </a:solidFill>
                <a:latin typeface="Courier New" charset="0"/>
              </a:rPr>
              <a:t>λx.f</a:t>
            </a:r>
            <a:r>
              <a:rPr lang="en-US" sz="2400" b="1" dirty="0" smtClean="0">
                <a:solidFill>
                  <a:schemeClr val="accent1"/>
                </a:solidFill>
                <a:latin typeface="Courier New" charset="0"/>
              </a:rPr>
              <a:t>(xx))(</a:t>
            </a:r>
            <a:r>
              <a:rPr lang="en-US" sz="2400" b="1" dirty="0" err="1" smtClean="0">
                <a:solidFill>
                  <a:schemeClr val="accent1"/>
                </a:solidFill>
                <a:latin typeface="Courier New" charset="0"/>
              </a:rPr>
              <a:t>λx.f</a:t>
            </a:r>
            <a:r>
              <a:rPr lang="en-US" sz="2400" b="1" dirty="0" smtClean="0">
                <a:solidFill>
                  <a:schemeClr val="accent1"/>
                </a:solidFill>
                <a:latin typeface="Courier New" charset="0"/>
              </a:rPr>
              <a:t>(xx))</a:t>
            </a:r>
          </a:p>
          <a:p>
            <a:pPr marL="342900" indent="-342900">
              <a:defRPr/>
            </a:pPr>
            <a:r>
              <a:rPr lang="en-US" sz="2400" b="1" dirty="0" smtClean="0">
                <a:cs typeface="+mn-cs"/>
              </a:rPr>
              <a:t>Note that</a:t>
            </a:r>
          </a:p>
          <a:p>
            <a:pPr marL="1139825" lvl="3" indent="-228600">
              <a:buFontTx/>
              <a:buNone/>
              <a:defRPr/>
            </a:pPr>
            <a:r>
              <a:rPr lang="en-US" sz="2400" b="1" dirty="0" smtClean="0">
                <a:solidFill>
                  <a:schemeClr val="accent1"/>
                </a:solidFill>
                <a:latin typeface="Courier New" charset="0"/>
              </a:rPr>
              <a:t>Y</a:t>
            </a:r>
            <a:r>
              <a:rPr lang="en-US" sz="2400" b="1" dirty="0" smtClean="0">
                <a:solidFill>
                  <a:schemeClr val="accent1"/>
                </a:solidFill>
              </a:rPr>
              <a:t> </a:t>
            </a:r>
            <a:r>
              <a:rPr lang="en-US" sz="2400" b="1" dirty="0" smtClean="0">
                <a:solidFill>
                  <a:schemeClr val="accent1"/>
                </a:solidFill>
                <a:latin typeface="Courier New" charset="0"/>
              </a:rPr>
              <a:t>G = (</a:t>
            </a:r>
            <a:r>
              <a:rPr lang="en-US" sz="2400" b="1" dirty="0" err="1" smtClean="0">
                <a:solidFill>
                  <a:schemeClr val="accent1"/>
                </a:solidFill>
                <a:latin typeface="Courier New" charset="0"/>
              </a:rPr>
              <a:t>λf</a:t>
            </a:r>
            <a:r>
              <a:rPr lang="en-US" sz="2400" b="1" dirty="0" smtClean="0">
                <a:solidFill>
                  <a:schemeClr val="accent1"/>
                </a:solidFill>
                <a:latin typeface="Courier New" charset="0"/>
              </a:rPr>
              <a:t>.(</a:t>
            </a:r>
            <a:r>
              <a:rPr lang="en-US" sz="2400" b="1" dirty="0" err="1" smtClean="0">
                <a:solidFill>
                  <a:schemeClr val="accent1"/>
                </a:solidFill>
                <a:latin typeface="Courier New" charset="0"/>
              </a:rPr>
              <a:t>λx.f</a:t>
            </a:r>
            <a:r>
              <a:rPr lang="en-US" sz="2400" b="1" dirty="0" smtClean="0">
                <a:solidFill>
                  <a:schemeClr val="accent1"/>
                </a:solidFill>
                <a:latin typeface="Courier New" charset="0"/>
              </a:rPr>
              <a:t>(xx))(</a:t>
            </a:r>
            <a:r>
              <a:rPr lang="en-US" sz="2400" b="1" dirty="0" err="1" smtClean="0">
                <a:solidFill>
                  <a:schemeClr val="accent1"/>
                </a:solidFill>
                <a:latin typeface="Courier New" charset="0"/>
              </a:rPr>
              <a:t>λx.f</a:t>
            </a:r>
            <a:r>
              <a:rPr lang="en-US" sz="2400" b="1" dirty="0" smtClean="0">
                <a:solidFill>
                  <a:schemeClr val="accent1"/>
                </a:solidFill>
                <a:latin typeface="Courier New" charset="0"/>
              </a:rPr>
              <a:t>(xx)))G</a:t>
            </a:r>
          </a:p>
          <a:p>
            <a:pPr marL="1139825" lvl="3" indent="-228600">
              <a:buFontTx/>
              <a:buNone/>
              <a:defRPr/>
            </a:pPr>
            <a:r>
              <a:rPr lang="en-US" sz="2400" b="1" dirty="0" smtClean="0">
                <a:solidFill>
                  <a:schemeClr val="accent1"/>
                </a:solidFill>
                <a:latin typeface="Courier New" charset="0"/>
              </a:rPr>
              <a:t>   </a:t>
            </a:r>
            <a:r>
              <a:rPr lang="en-US" sz="2400" b="1" dirty="0" smtClean="0">
                <a:solidFill>
                  <a:schemeClr val="accent1"/>
                </a:solidFill>
                <a:latin typeface="Courier New" charset="0"/>
                <a:cs typeface="Courier New" charset="0"/>
              </a:rPr>
              <a:t>→</a:t>
            </a:r>
            <a:r>
              <a:rPr lang="en-US" sz="2400" b="1" dirty="0" smtClean="0">
                <a:solidFill>
                  <a:schemeClr val="accent1"/>
                </a:solidFill>
                <a:latin typeface="Courier New" charset="0"/>
              </a:rPr>
              <a:t> (</a:t>
            </a:r>
            <a:r>
              <a:rPr lang="en-US" sz="2400" b="1" dirty="0" err="1" smtClean="0">
                <a:solidFill>
                  <a:schemeClr val="accent1"/>
                </a:solidFill>
                <a:latin typeface="Courier New" charset="0"/>
              </a:rPr>
              <a:t>λx.G</a:t>
            </a:r>
            <a:r>
              <a:rPr lang="en-US" sz="2400" b="1" dirty="0" smtClean="0">
                <a:solidFill>
                  <a:schemeClr val="accent1"/>
                </a:solidFill>
                <a:latin typeface="Courier New" charset="0"/>
              </a:rPr>
              <a:t>(xx))(</a:t>
            </a:r>
            <a:r>
              <a:rPr lang="en-US" sz="2400" b="1" dirty="0" err="1" smtClean="0">
                <a:solidFill>
                  <a:schemeClr val="accent1"/>
                </a:solidFill>
                <a:latin typeface="Courier New" charset="0"/>
              </a:rPr>
              <a:t>λx.G</a:t>
            </a:r>
            <a:r>
              <a:rPr lang="en-US" sz="2400" b="1" dirty="0" smtClean="0">
                <a:solidFill>
                  <a:schemeClr val="accent1"/>
                </a:solidFill>
                <a:latin typeface="Courier New" charset="0"/>
              </a:rPr>
              <a:t>(xx))</a:t>
            </a:r>
          </a:p>
          <a:p>
            <a:pPr marL="1139825" lvl="3" indent="-228600">
              <a:buFontTx/>
              <a:buNone/>
              <a:defRPr/>
            </a:pPr>
            <a:r>
              <a:rPr lang="en-US" sz="2400" b="1" dirty="0" smtClean="0">
                <a:solidFill>
                  <a:schemeClr val="accent1"/>
                </a:solidFill>
                <a:latin typeface="Courier New" charset="0"/>
              </a:rPr>
              <a:t>   </a:t>
            </a:r>
            <a:r>
              <a:rPr lang="en-US" sz="2400" b="1" dirty="0" smtClean="0">
                <a:solidFill>
                  <a:schemeClr val="accent1"/>
                </a:solidFill>
                <a:latin typeface="Courier New" charset="0"/>
                <a:cs typeface="Courier New" charset="0"/>
              </a:rPr>
              <a:t>→</a:t>
            </a:r>
            <a:r>
              <a:rPr lang="en-US" sz="2400" b="1" dirty="0" smtClean="0">
                <a:solidFill>
                  <a:schemeClr val="accent1"/>
                </a:solidFill>
                <a:latin typeface="Courier New" charset="0"/>
              </a:rPr>
              <a:t> G((</a:t>
            </a:r>
            <a:r>
              <a:rPr lang="en-US" sz="2400" b="1" dirty="0" err="1" smtClean="0">
                <a:solidFill>
                  <a:schemeClr val="accent1"/>
                </a:solidFill>
                <a:latin typeface="Courier New" charset="0"/>
              </a:rPr>
              <a:t>λx.G</a:t>
            </a:r>
            <a:r>
              <a:rPr lang="en-US" sz="2400" b="1" dirty="0" smtClean="0">
                <a:solidFill>
                  <a:schemeClr val="accent1"/>
                </a:solidFill>
                <a:latin typeface="Courier New" charset="0"/>
              </a:rPr>
              <a:t>(xx))(</a:t>
            </a:r>
            <a:r>
              <a:rPr lang="en-US" sz="2400" b="1" dirty="0" err="1" smtClean="0">
                <a:solidFill>
                  <a:schemeClr val="accent1"/>
                </a:solidFill>
                <a:latin typeface="Courier New" charset="0"/>
              </a:rPr>
              <a:t>λx.G</a:t>
            </a:r>
            <a:r>
              <a:rPr lang="en-US" sz="2400" b="1" dirty="0" smtClean="0">
                <a:solidFill>
                  <a:schemeClr val="accent1"/>
                </a:solidFill>
                <a:latin typeface="Courier New" charset="0"/>
              </a:rPr>
              <a:t>(xx)))</a:t>
            </a:r>
          </a:p>
          <a:p>
            <a:pPr marL="1139825" lvl="3" indent="-228600">
              <a:buFontTx/>
              <a:buNone/>
              <a:defRPr/>
            </a:pPr>
            <a:r>
              <a:rPr lang="en-US" sz="2400" b="1" dirty="0" smtClean="0">
                <a:solidFill>
                  <a:schemeClr val="accent1"/>
                </a:solidFill>
                <a:latin typeface="Courier New" charset="0"/>
                <a:cs typeface="Courier New" charset="0"/>
              </a:rPr>
              <a:t>   =</a:t>
            </a:r>
            <a:r>
              <a:rPr lang="en-US" sz="2400" b="1" dirty="0" smtClean="0">
                <a:solidFill>
                  <a:schemeClr val="accent1"/>
                </a:solidFill>
                <a:latin typeface="Courier New" charset="0"/>
              </a:rPr>
              <a:t> G(Y</a:t>
            </a:r>
            <a:r>
              <a:rPr lang="en-US" sz="2400" b="1" dirty="0" smtClean="0">
                <a:solidFill>
                  <a:schemeClr val="accent1"/>
                </a:solidFill>
              </a:rPr>
              <a:t> </a:t>
            </a:r>
            <a:r>
              <a:rPr lang="en-US" sz="2400" b="1" dirty="0" smtClean="0">
                <a:solidFill>
                  <a:schemeClr val="accent1"/>
                </a:solidFill>
                <a:latin typeface="Courier New" charset="0"/>
              </a:rPr>
              <a:t>G)</a:t>
            </a:r>
          </a:p>
          <a:p>
            <a:pPr marL="1139825" lvl="3" indent="-228600">
              <a:buFontTx/>
              <a:buNone/>
              <a:defRPr/>
            </a:pPr>
            <a:r>
              <a:rPr lang="en-US" sz="2000" b="1" dirty="0" smtClean="0"/>
              <a:t>The last line follows from </a:t>
            </a:r>
            <a:r>
              <a:rPr lang="en-US" sz="2000" b="1" dirty="0" smtClean="0">
                <a:solidFill>
                  <a:schemeClr val="accent1"/>
                </a:solidFill>
                <a:latin typeface="Courier New" charset="0"/>
              </a:rPr>
              <a:t>Y</a:t>
            </a:r>
            <a:r>
              <a:rPr lang="en-US" sz="2000" b="1" dirty="0" smtClean="0">
                <a:solidFill>
                  <a:schemeClr val="accent1"/>
                </a:solidFill>
              </a:rPr>
              <a:t> </a:t>
            </a:r>
            <a:r>
              <a:rPr lang="en-US" sz="2000" b="1" dirty="0" smtClean="0">
                <a:solidFill>
                  <a:schemeClr val="accent1"/>
                </a:solidFill>
                <a:latin typeface="Courier New" charset="0"/>
              </a:rPr>
              <a:t>G = (</a:t>
            </a:r>
            <a:r>
              <a:rPr lang="en-US" sz="2000" b="1" dirty="0" err="1" smtClean="0">
                <a:solidFill>
                  <a:schemeClr val="accent1"/>
                </a:solidFill>
                <a:latin typeface="Courier New" charset="0"/>
              </a:rPr>
              <a:t>λx.G</a:t>
            </a:r>
            <a:r>
              <a:rPr lang="en-US" sz="2000" b="1" dirty="0" smtClean="0">
                <a:solidFill>
                  <a:schemeClr val="accent1"/>
                </a:solidFill>
                <a:latin typeface="Courier New" charset="0"/>
              </a:rPr>
              <a:t>(xx))(</a:t>
            </a:r>
            <a:r>
              <a:rPr lang="en-US" sz="2000" b="1" dirty="0" err="1" smtClean="0">
                <a:solidFill>
                  <a:schemeClr val="accent1"/>
                </a:solidFill>
                <a:latin typeface="Courier New" charset="0"/>
              </a:rPr>
              <a:t>λx.G</a:t>
            </a:r>
            <a:r>
              <a:rPr lang="en-US" sz="2000" b="1" dirty="0" smtClean="0">
                <a:solidFill>
                  <a:schemeClr val="accent1"/>
                </a:solidFill>
                <a:latin typeface="Courier New" charset="0"/>
              </a:rPr>
              <a:t>(xx))</a:t>
            </a:r>
            <a:endParaRPr lang="en-US" sz="2000" b="1" dirty="0" smtClean="0"/>
          </a:p>
          <a:p>
            <a:pPr marL="1139825" lvl="3" indent="-228600">
              <a:buFontTx/>
              <a:buNone/>
              <a:defRPr/>
            </a:pPr>
            <a:endParaRPr lang="en-US" sz="2000" b="1" dirty="0" smtClean="0">
              <a:solidFill>
                <a:schemeClr val="accent1"/>
              </a:solidFill>
              <a:latin typeface="Courier New" charset="0"/>
            </a:endParaRPr>
          </a:p>
          <a:p>
            <a:pPr marL="841375" lvl="2" indent="-266700">
              <a:buFontTx/>
              <a:buNone/>
              <a:defRPr/>
            </a:pPr>
            <a:r>
              <a:rPr lang="en-US" sz="1800" b="1" dirty="0" smtClean="0"/>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2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40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2403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24035">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2403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2403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24035">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2403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2403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240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298" name="Rectangle 2"/>
          <p:cNvSpPr>
            <a:spLocks noGrp="1" noChangeArrowheads="1"/>
          </p:cNvSpPr>
          <p:nvPr>
            <p:ph type="title"/>
          </p:nvPr>
        </p:nvSpPr>
        <p:spPr>
          <a:xfrm>
            <a:off x="178990" y="73025"/>
            <a:ext cx="8414036" cy="838200"/>
          </a:xfrm>
        </p:spPr>
        <p:txBody>
          <a:bodyPr>
            <a:normAutofit/>
          </a:bodyPr>
          <a:lstStyle/>
          <a:p>
            <a:pPr>
              <a:defRPr/>
            </a:pPr>
            <a:r>
              <a:rPr lang="en-US" sz="3600" b="1" dirty="0" smtClean="0">
                <a:solidFill>
                  <a:srgbClr val="0000FF"/>
                </a:solidFill>
                <a:cs typeface="+mj-cs"/>
              </a:rPr>
              <a:t>Summary</a:t>
            </a:r>
          </a:p>
        </p:txBody>
      </p:sp>
      <p:sp>
        <p:nvSpPr>
          <p:cNvPr id="1335299" name="Rectangle 3"/>
          <p:cNvSpPr>
            <a:spLocks noGrp="1" noChangeArrowheads="1"/>
          </p:cNvSpPr>
          <p:nvPr>
            <p:ph type="body" idx="1"/>
          </p:nvPr>
        </p:nvSpPr>
        <p:spPr>
          <a:xfrm>
            <a:off x="305059" y="1216026"/>
            <a:ext cx="8287966" cy="5413375"/>
          </a:xfrm>
        </p:spPr>
        <p:txBody>
          <a:bodyPr/>
          <a:lstStyle/>
          <a:p>
            <a:pPr marL="342900" indent="-342900">
              <a:defRPr/>
            </a:pPr>
            <a:r>
              <a:rPr lang="en-US" sz="2400" b="1" dirty="0" smtClean="0">
                <a:cs typeface="+mn-cs"/>
              </a:rPr>
              <a:t>Lambda calculus is Turing complete</a:t>
            </a:r>
          </a:p>
          <a:p>
            <a:pPr marL="342900" indent="-342900">
              <a:buFontTx/>
              <a:buNone/>
              <a:defRPr/>
            </a:pPr>
            <a:endParaRPr lang="en-US" sz="2400" b="1" dirty="0" smtClean="0">
              <a:cs typeface="+mn-cs"/>
            </a:endParaRPr>
          </a:p>
          <a:p>
            <a:pPr marL="342900" indent="-342900">
              <a:defRPr/>
            </a:pPr>
            <a:r>
              <a:rPr lang="en-US" sz="2400" b="1" dirty="0" smtClean="0">
                <a:cs typeface="+mn-cs"/>
              </a:rPr>
              <a:t>Lambda calculus is the model of computation underlying functional programming languages</a:t>
            </a:r>
          </a:p>
          <a:p>
            <a:pPr marL="342900" indent="-342900">
              <a:defRPr/>
            </a:pPr>
            <a:endParaRPr lang="en-US" sz="2400" b="1" dirty="0" smtClean="0">
              <a:cs typeface="+mn-cs"/>
            </a:endParaRPr>
          </a:p>
          <a:p>
            <a:pPr marL="342900" indent="-342900">
              <a:defRPr/>
            </a:pPr>
            <a:r>
              <a:rPr lang="en-US" sz="2400" b="1" dirty="0" smtClean="0">
                <a:cs typeface="+mn-cs"/>
              </a:rPr>
              <a:t>References</a:t>
            </a:r>
          </a:p>
          <a:p>
            <a:pPr marL="590550" lvl="1" indent="-304800">
              <a:defRPr/>
            </a:pPr>
            <a:r>
              <a:rPr lang="en-US" sz="2400" b="1" dirty="0" smtClean="0">
                <a:solidFill>
                  <a:schemeClr val="accent1"/>
                </a:solidFill>
              </a:rPr>
              <a:t>Simon Peyton Jones, </a:t>
            </a:r>
            <a:r>
              <a:rPr lang="en-US" sz="2400" b="1" i="1" dirty="0" smtClean="0">
                <a:solidFill>
                  <a:schemeClr val="accent1"/>
                </a:solidFill>
              </a:rPr>
              <a:t>The Implementation of Functional Languages</a:t>
            </a:r>
            <a:r>
              <a:rPr lang="en-US" sz="2400" b="1" dirty="0" smtClean="0">
                <a:solidFill>
                  <a:schemeClr val="accent1"/>
                </a:solidFill>
              </a:rPr>
              <a:t>, Prentice-Hall, 1987</a:t>
            </a:r>
          </a:p>
          <a:p>
            <a:pPr marL="590550" lvl="1" indent="-304800">
              <a:defRPr/>
            </a:pPr>
            <a:r>
              <a:rPr lang="en-US" sz="2400" b="1" dirty="0" smtClean="0">
                <a:solidFill>
                  <a:schemeClr val="accent1"/>
                </a:solidFill>
              </a:rPr>
              <a:t>Stephen Edwards, </a:t>
            </a:r>
            <a:r>
              <a:rPr lang="en-US" sz="2400" b="1" i="1" dirty="0" smtClean="0">
                <a:solidFill>
                  <a:schemeClr val="accent1"/>
                </a:solidFill>
              </a:rPr>
              <a:t>The Lambda Calculus</a:t>
            </a:r>
          </a:p>
          <a:p>
            <a:pPr marL="685800" lvl="2" indent="0">
              <a:buNone/>
              <a:defRPr/>
            </a:pPr>
            <a:r>
              <a:rPr lang="en-US" b="1" dirty="0" smtClean="0">
                <a:solidFill>
                  <a:schemeClr val="accent1"/>
                </a:solidFill>
              </a:rPr>
              <a:t> http://</a:t>
            </a:r>
            <a:r>
              <a:rPr lang="en-US" b="1" dirty="0" err="1" smtClean="0">
                <a:solidFill>
                  <a:schemeClr val="accent1"/>
                </a:solidFill>
              </a:rPr>
              <a:t>www.cs.columbia.edu</a:t>
            </a:r>
            <a:r>
              <a:rPr lang="en-US" b="1" dirty="0" smtClean="0">
                <a:solidFill>
                  <a:schemeClr val="accent1"/>
                </a:solidFill>
              </a:rPr>
              <a:t>/~</a:t>
            </a:r>
            <a:r>
              <a:rPr lang="en-US" b="1" dirty="0" err="1" smtClean="0">
                <a:solidFill>
                  <a:schemeClr val="accent1"/>
                </a:solidFill>
              </a:rPr>
              <a:t>sedwards</a:t>
            </a:r>
            <a:r>
              <a:rPr lang="en-US" b="1" dirty="0" smtClean="0">
                <a:solidFill>
                  <a:schemeClr val="accent1"/>
                </a:solidFill>
              </a:rPr>
              <a:t>/classes/2014/w4115-summer-session/</a:t>
            </a:r>
            <a:r>
              <a:rPr lang="en-US" b="1" dirty="0" err="1" smtClean="0">
                <a:solidFill>
                  <a:schemeClr val="accent1"/>
                </a:solidFill>
              </a:rPr>
              <a:t>index.html</a:t>
            </a:r>
            <a:endParaRPr lang="en-US" b="1" dirty="0" smtClean="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9458"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cs typeface="+mj-cs"/>
              </a:rPr>
              <a:t>4. Course Project and Grade</a:t>
            </a:r>
          </a:p>
        </p:txBody>
      </p:sp>
      <p:sp>
        <p:nvSpPr>
          <p:cNvPr id="1299459" name="Rectangle 3"/>
          <p:cNvSpPr>
            <a:spLocks noGrp="1" noChangeArrowheads="1"/>
          </p:cNvSpPr>
          <p:nvPr>
            <p:ph type="body" idx="1"/>
          </p:nvPr>
        </p:nvSpPr>
        <p:spPr>
          <a:xfrm>
            <a:off x="192997" y="919163"/>
            <a:ext cx="8759333" cy="5435600"/>
          </a:xfrm>
        </p:spPr>
        <p:txBody>
          <a:bodyPr>
            <a:normAutofit fontScale="92500" lnSpcReduction="20000"/>
          </a:bodyPr>
          <a:lstStyle/>
          <a:p>
            <a:pPr marL="342900" indent="-342900">
              <a:defRPr/>
            </a:pPr>
            <a:endParaRPr lang="en-US" sz="2400" b="1" dirty="0" smtClean="0">
              <a:cs typeface="+mn-cs"/>
            </a:endParaRPr>
          </a:p>
          <a:p>
            <a:pPr marL="342900" indent="-342900">
              <a:defRPr/>
            </a:pPr>
            <a:r>
              <a:rPr lang="en-US" sz="2800" b="1" dirty="0" smtClean="0"/>
              <a:t>Each student should select by 9/22/14 a semester-long programming language or compiler project to pursue in more depth. Teams of two are permitted if desired.</a:t>
            </a:r>
          </a:p>
          <a:p>
            <a:pPr marL="342900" indent="-342900">
              <a:buFontTx/>
              <a:buNone/>
              <a:defRPr/>
            </a:pPr>
            <a:endParaRPr lang="en-US" sz="2400" b="1" dirty="0" smtClean="0">
              <a:cs typeface="+mn-cs"/>
            </a:endParaRPr>
          </a:p>
          <a:p>
            <a:pPr marL="342900" indent="-342900">
              <a:defRPr/>
            </a:pPr>
            <a:r>
              <a:rPr lang="en-US" sz="2800" b="1" dirty="0" smtClean="0"/>
              <a:t>Each s</a:t>
            </a:r>
            <a:r>
              <a:rPr lang="en-US" sz="2800" b="1" dirty="0" smtClean="0"/>
              <a:t>tudent </a:t>
            </a:r>
            <a:r>
              <a:rPr lang="en-US" sz="2800" b="1" dirty="0" smtClean="0"/>
              <a:t>will </a:t>
            </a:r>
            <a:r>
              <a:rPr lang="en-US" sz="2800" b="1" dirty="0" smtClean="0"/>
              <a:t>give two 30-minute presentations to the class</a:t>
            </a:r>
          </a:p>
          <a:p>
            <a:pPr marL="0" indent="0">
              <a:buNone/>
              <a:defRPr/>
            </a:pPr>
            <a:endParaRPr lang="en-US" sz="2800" b="1" dirty="0" smtClean="0"/>
          </a:p>
          <a:p>
            <a:pPr marL="342900" indent="-342900">
              <a:defRPr/>
            </a:pPr>
            <a:r>
              <a:rPr lang="en-US" sz="2800" b="1" dirty="0" smtClean="0"/>
              <a:t>At </a:t>
            </a:r>
            <a:r>
              <a:rPr lang="en-US" sz="2800" b="1" dirty="0" smtClean="0"/>
              <a:t>the </a:t>
            </a:r>
            <a:r>
              <a:rPr lang="en-US" sz="2800" b="1" dirty="0" smtClean="0"/>
              <a:t>end of the semester, </a:t>
            </a:r>
            <a:r>
              <a:rPr lang="en-US" sz="2800" b="1" dirty="0" smtClean="0"/>
              <a:t> students will </a:t>
            </a:r>
            <a:r>
              <a:rPr lang="en-US" sz="2800" b="1" dirty="0" smtClean="0"/>
              <a:t>submit a final project report summarizing their </a:t>
            </a:r>
            <a:r>
              <a:rPr lang="en-US" sz="2800" b="1" dirty="0" smtClean="0"/>
              <a:t>project</a:t>
            </a:r>
            <a:r>
              <a:rPr lang="en-US" sz="2800" b="1" dirty="0" smtClean="0"/>
              <a:t>. </a:t>
            </a:r>
            <a:endParaRPr lang="en-US" sz="2800" b="1" dirty="0" smtClean="0"/>
          </a:p>
          <a:p>
            <a:pPr marL="342900" indent="-342900">
              <a:buFontTx/>
              <a:buNone/>
              <a:defRPr/>
            </a:pPr>
            <a:endParaRPr lang="en-US" sz="2400" b="1" dirty="0" smtClean="0">
              <a:cs typeface="+mn-cs"/>
            </a:endParaRPr>
          </a:p>
          <a:p>
            <a:pPr marL="342900" indent="-342900">
              <a:defRPr/>
            </a:pPr>
            <a:r>
              <a:rPr lang="en-US" sz="2800" b="1" dirty="0" smtClean="0"/>
              <a:t>The project and classroom discussions will determine the final grade:</a:t>
            </a:r>
          </a:p>
          <a:p>
            <a:pPr lvl="1" indent="-342900">
              <a:defRPr/>
            </a:pPr>
            <a:r>
              <a:rPr lang="en-US" sz="2400" b="1" dirty="0" smtClean="0">
                <a:solidFill>
                  <a:srgbClr val="0000FF"/>
                </a:solidFill>
              </a:rPr>
              <a:t>50% for the two presentations</a:t>
            </a:r>
          </a:p>
          <a:p>
            <a:pPr lvl="1" indent="-342900">
              <a:defRPr/>
            </a:pPr>
            <a:r>
              <a:rPr lang="en-US" sz="2400" b="1" dirty="0" smtClean="0">
                <a:solidFill>
                  <a:srgbClr val="0000FF"/>
                </a:solidFill>
              </a:rPr>
              <a:t>50% for the final project report</a:t>
            </a:r>
          </a:p>
          <a:p>
            <a:pPr marL="841375" lvl="2" indent="-266700">
              <a:spcBef>
                <a:spcPct val="60000"/>
              </a:spcBef>
              <a:buFontTx/>
              <a:buNone/>
              <a:defRPr/>
            </a:pPr>
            <a:endParaRPr lang="en-US" sz="2800" b="1" dirty="0" smtClean="0">
              <a:solidFill>
                <a:srgbClr val="0000FF"/>
              </a:solidFill>
            </a:endParaRPr>
          </a:p>
          <a:p>
            <a:pPr marL="841375" lvl="2" indent="-266700">
              <a:spcBef>
                <a:spcPct val="60000"/>
              </a:spcBef>
              <a:buFontTx/>
              <a:buNone/>
              <a:defRPr/>
            </a:pPr>
            <a:endParaRPr lang="en-US" sz="2800" b="1" dirty="0" smtClean="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7410"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cs typeface="+mj-cs"/>
              </a:rPr>
              <a:t>Potential Project Topics</a:t>
            </a:r>
          </a:p>
        </p:txBody>
      </p:sp>
      <p:sp>
        <p:nvSpPr>
          <p:cNvPr id="1297411" name="Rectangle 3"/>
          <p:cNvSpPr>
            <a:spLocks noGrp="1" noChangeArrowheads="1"/>
          </p:cNvSpPr>
          <p:nvPr>
            <p:ph type="body" idx="1"/>
          </p:nvPr>
        </p:nvSpPr>
        <p:spPr>
          <a:xfrm>
            <a:off x="192997" y="919163"/>
            <a:ext cx="8951003" cy="5435600"/>
          </a:xfrm>
        </p:spPr>
        <p:txBody>
          <a:bodyPr/>
          <a:lstStyle/>
          <a:p>
            <a:pPr marL="342900" indent="-342900">
              <a:lnSpc>
                <a:spcPct val="90000"/>
              </a:lnSpc>
              <a:defRPr/>
            </a:pPr>
            <a:r>
              <a:rPr lang="en-US" sz="2800" b="1" dirty="0" smtClean="0"/>
              <a:t>Detailed report on a new PL such as Swift or Java 8</a:t>
            </a:r>
          </a:p>
          <a:p>
            <a:pPr marL="342900" indent="-342900">
              <a:lnSpc>
                <a:spcPct val="90000"/>
              </a:lnSpc>
              <a:defRPr/>
            </a:pPr>
            <a:r>
              <a:rPr lang="en-US" sz="2800" b="1" dirty="0" smtClean="0"/>
              <a:t>New features being added to legacy PLs</a:t>
            </a:r>
          </a:p>
          <a:p>
            <a:pPr marL="342900" indent="-342900">
              <a:lnSpc>
                <a:spcPct val="90000"/>
              </a:lnSpc>
              <a:defRPr/>
            </a:pPr>
            <a:r>
              <a:rPr lang="en-US" sz="2800" b="1" dirty="0" smtClean="0"/>
              <a:t>Advanced program analysis and optimization techniques</a:t>
            </a:r>
          </a:p>
          <a:p>
            <a:pPr marL="342900" indent="-342900">
              <a:lnSpc>
                <a:spcPct val="90000"/>
              </a:lnSpc>
              <a:defRPr/>
            </a:pPr>
            <a:r>
              <a:rPr lang="en-US" sz="2800" b="1" dirty="0" smtClean="0"/>
              <a:t>Solver-aided languages</a:t>
            </a:r>
          </a:p>
          <a:p>
            <a:pPr marL="342900" indent="-342900">
              <a:lnSpc>
                <a:spcPct val="90000"/>
              </a:lnSpc>
              <a:defRPr/>
            </a:pPr>
            <a:r>
              <a:rPr lang="en-US" sz="2800" b="1" dirty="0" smtClean="0"/>
              <a:t>Verifying compilers</a:t>
            </a:r>
          </a:p>
          <a:p>
            <a:pPr marL="342900" indent="-342900">
              <a:lnSpc>
                <a:spcPct val="90000"/>
              </a:lnSpc>
              <a:defRPr/>
            </a:pPr>
            <a:r>
              <a:rPr lang="en-US" sz="2800" b="1" dirty="0" smtClean="0"/>
              <a:t>Abstract interpretation and model checking</a:t>
            </a:r>
          </a:p>
          <a:p>
            <a:pPr marL="342900" indent="-342900">
              <a:lnSpc>
                <a:spcPct val="90000"/>
              </a:lnSpc>
              <a:defRPr/>
            </a:pPr>
            <a:r>
              <a:rPr lang="en-US" sz="2800" b="1" dirty="0" smtClean="0"/>
              <a:t>Regular expression pattern matching in PLs</a:t>
            </a:r>
          </a:p>
          <a:p>
            <a:pPr marL="342900" indent="-342900">
              <a:lnSpc>
                <a:spcPct val="90000"/>
              </a:lnSpc>
              <a:defRPr/>
            </a:pPr>
            <a:r>
              <a:rPr lang="en-US" sz="2800" b="1" dirty="0" smtClean="0"/>
              <a:t>Applications of category theory to PLs</a:t>
            </a:r>
          </a:p>
          <a:p>
            <a:pPr marL="342900" indent="-342900">
              <a:lnSpc>
                <a:spcPct val="90000"/>
              </a:lnSpc>
              <a:defRPr/>
            </a:pPr>
            <a:r>
              <a:rPr lang="en-US" sz="2800" b="1" dirty="0" smtClean="0"/>
              <a:t>Insecure constructs in PLs and how to overcome them</a:t>
            </a:r>
          </a:p>
          <a:p>
            <a:pPr marL="342900" indent="-342900">
              <a:lnSpc>
                <a:spcPct val="90000"/>
              </a:lnSpc>
              <a:defRPr/>
            </a:pPr>
            <a:r>
              <a:rPr lang="en-US" sz="2800" b="1" dirty="0" smtClean="0"/>
              <a:t>Report on a </a:t>
            </a:r>
            <a:r>
              <a:rPr lang="ja-JP" altLang="en-US" sz="2800" b="1" dirty="0" smtClean="0">
                <a:latin typeface="Arial"/>
              </a:rPr>
              <a:t>“</a:t>
            </a:r>
            <a:r>
              <a:rPr lang="en-US" sz="2800" b="1" dirty="0" smtClean="0"/>
              <a:t>most influential PLDI paper</a:t>
            </a:r>
            <a:r>
              <a:rPr lang="ja-JP" altLang="en-US" sz="2800" b="1" dirty="0" smtClean="0">
                <a:latin typeface="Arial"/>
              </a:rPr>
              <a:t>”</a:t>
            </a:r>
            <a:endParaRPr lang="en-US" sz="2800" b="1" dirty="0" smtClean="0"/>
          </a:p>
          <a:p>
            <a:pPr marL="590550" lvl="1" indent="-304800">
              <a:lnSpc>
                <a:spcPct val="90000"/>
              </a:lnSpc>
              <a:defRPr/>
            </a:pPr>
            <a:r>
              <a:rPr lang="en-US" sz="1800" b="1" dirty="0">
                <a:solidFill>
                  <a:schemeClr val="accent1"/>
                </a:solidFill>
              </a:rPr>
              <a:t>http://</a:t>
            </a:r>
            <a:r>
              <a:rPr lang="en-US" sz="1800" b="1" dirty="0" err="1">
                <a:solidFill>
                  <a:schemeClr val="accent1"/>
                </a:solidFill>
              </a:rPr>
              <a:t>www.sigplan.org</a:t>
            </a:r>
            <a:r>
              <a:rPr lang="en-US" sz="1800" b="1" dirty="0">
                <a:solidFill>
                  <a:schemeClr val="accent1"/>
                </a:solidFill>
              </a:rPr>
              <a:t>/Awards/Conferences/PLDI/</a:t>
            </a:r>
            <a:r>
              <a:rPr lang="en-US" sz="1800" b="1" dirty="0" err="1">
                <a:solidFill>
                  <a:schemeClr val="accent1"/>
                </a:solidFill>
              </a:rPr>
              <a:t>Main.htm</a:t>
            </a:r>
            <a:endParaRPr lang="en-US" sz="1800" b="1" dirty="0" smtClean="0">
              <a:solidFill>
                <a:schemeClr val="accent1"/>
              </a:solidFill>
            </a:endParaRPr>
          </a:p>
          <a:p>
            <a:pPr marL="841375" lvl="2" indent="-266700">
              <a:lnSpc>
                <a:spcPct val="90000"/>
              </a:lnSpc>
              <a:spcBef>
                <a:spcPct val="60000"/>
              </a:spcBef>
              <a:buFontTx/>
              <a:buNone/>
              <a:defRPr/>
            </a:pPr>
            <a:endParaRPr lang="en-US" sz="2800" b="1" dirty="0" smtClean="0">
              <a:solidFill>
                <a:schemeClr val="accent1"/>
              </a:solidFill>
            </a:endParaRPr>
          </a:p>
          <a:p>
            <a:pPr marL="841375" lvl="2" indent="-266700">
              <a:lnSpc>
                <a:spcPct val="90000"/>
              </a:lnSpc>
              <a:spcBef>
                <a:spcPct val="60000"/>
              </a:spcBef>
              <a:buFontTx/>
              <a:buNone/>
              <a:defRPr/>
            </a:pPr>
            <a:endParaRPr lang="en-US" sz="2800" b="1" dirty="0" smtClean="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1990</TotalTime>
  <Words>7404</Words>
  <Application>Microsoft Macintosh PowerPoint</Application>
  <PresentationFormat>On-screen Show (4:3)</PresentationFormat>
  <Paragraphs>839</Paragraphs>
  <Slides>71</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Office Theme</vt:lpstr>
      <vt:lpstr>Equation</vt:lpstr>
      <vt:lpstr>CS E6998-1: Advanced Topics in Programming Languages and Compilers </vt:lpstr>
      <vt:lpstr>Lecture Outline</vt:lpstr>
      <vt:lpstr>1. Introduction to Course</vt:lpstr>
      <vt:lpstr>2. Course Overview</vt:lpstr>
      <vt:lpstr>Course Objectives</vt:lpstr>
      <vt:lpstr>Course Syllabus</vt:lpstr>
      <vt:lpstr>3. Prerequisites and Background Text</vt:lpstr>
      <vt:lpstr>4. Course Project and Grade</vt:lpstr>
      <vt:lpstr>Potential Project Topics</vt:lpstr>
      <vt:lpstr>Recent Most Influential PLDI Papers</vt:lpstr>
      <vt:lpstr>5. Software and Programming Languages</vt:lpstr>
      <vt:lpstr>Issues in Programming Language Design</vt:lpstr>
      <vt:lpstr>Kinds of Languages - I</vt:lpstr>
      <vt:lpstr>Kinds of Languages - II</vt:lpstr>
      <vt:lpstr>Kinds of Languages - III</vt:lpstr>
      <vt:lpstr>Major Application Areas - I</vt:lpstr>
      <vt:lpstr>Major Application Areas - II</vt:lpstr>
      <vt:lpstr>PowerPoint Presentation</vt:lpstr>
      <vt:lpstr>Evolutionary Forces Driving PL Changes</vt:lpstr>
      <vt:lpstr>Target Languages and Machines</vt:lpstr>
      <vt:lpstr>PowerPoint Presentation</vt:lpstr>
      <vt:lpstr>PowerPoint Presentation</vt:lpstr>
      <vt:lpstr>How Many PLs are There?</vt:lpstr>
      <vt:lpstr>“99 Bottles of Beer”</vt:lpstr>
      <vt:lpstr>“99 Bottles of Beer” in AWK</vt:lpstr>
      <vt:lpstr>“99 Bottles of Beer” in Perl</vt:lpstr>
      <vt:lpstr>“99 Bottles of Beer” in the Whitespace Language</vt:lpstr>
      <vt:lpstr>  Computational Thinking – Jeannette Wing</vt:lpstr>
      <vt:lpstr>What is Computational Thinking?</vt:lpstr>
      <vt:lpstr>PowerPoint Presentation</vt:lpstr>
      <vt:lpstr>Common Models of Computation in PLs</vt:lpstr>
      <vt:lpstr>Computational Model Underlying AWK</vt:lpstr>
      <vt:lpstr>What does this AWK program do?</vt:lpstr>
      <vt:lpstr>Theory in practice: regular expression pattern matching in Perl, Python, Ruby vs. AWK</vt:lpstr>
      <vt:lpstr>The Specification of PLs</vt:lpstr>
      <vt:lpstr>Grammars are Used to Help Specify Syntax</vt:lpstr>
      <vt:lpstr>Natural Languages are Inherently Ambiguous</vt:lpstr>
      <vt:lpstr>Programming Languages are not Inherently Ambiguous</vt:lpstr>
      <vt:lpstr>Methods for Specifying the Semantics of Programming Languages</vt:lpstr>
      <vt:lpstr>6. The Implementation of PLs</vt:lpstr>
      <vt:lpstr>Phases of a Compiler</vt:lpstr>
      <vt:lpstr>Compiler Component Generators</vt:lpstr>
      <vt:lpstr>Lex Specification for a Desk Calculator</vt:lpstr>
      <vt:lpstr>Yacc Specification for a Desk Calculator</vt:lpstr>
      <vt:lpstr>Creating the Desk Calculator</vt:lpstr>
      <vt:lpstr>Some Computational Thinking Lessons Learned in COMS W4115</vt:lpstr>
      <vt:lpstr>7. Lambda Calculus − An Overview</vt:lpstr>
      <vt:lpstr>Grammar for Lambda Calculus</vt:lpstr>
      <vt:lpstr>Function Abstraction</vt:lpstr>
      <vt:lpstr>Function Application and Currying</vt:lpstr>
      <vt:lpstr>Lambda Calculus Conventions</vt:lpstr>
      <vt:lpstr>Evaluating an Expression</vt:lpstr>
      <vt:lpstr>Free and Bound Variables</vt:lpstr>
      <vt:lpstr>Examples of Free and Bound Variables</vt:lpstr>
      <vt:lpstr>The Set of Free Variables</vt:lpstr>
      <vt:lpstr>Renaming Bound Variables by Alpha Conversion</vt:lpstr>
      <vt:lpstr>Substitution</vt:lpstr>
      <vt:lpstr>Evaluation of Function Applications by Beta Reductions</vt:lpstr>
      <vt:lpstr>Function Application by Beta Reductions</vt:lpstr>
      <vt:lpstr>Eta Conversion and Beta Abstraction</vt:lpstr>
      <vt:lpstr>Evaluating Expressions using Renaming</vt:lpstr>
      <vt:lpstr>Examples of Evaluating Expressions using Renaming</vt:lpstr>
      <vt:lpstr>Normal Forms</vt:lpstr>
      <vt:lpstr>Remarkable Properties of Lambda Calculus</vt:lpstr>
      <vt:lpstr>Evaluation Strategies</vt:lpstr>
      <vt:lpstr>Reduction Order Can Matter</vt:lpstr>
      <vt:lpstr>Normal Form Evaluation</vt:lpstr>
      <vt:lpstr>Applicative Order Evaluation</vt:lpstr>
      <vt:lpstr>Properties of Lambda Calculus</vt:lpstr>
      <vt:lpstr>Recursion with the Y Combinator</vt:lpstr>
      <vt:lpstr>Summary</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Alfred V Aho</dc:creator>
  <cp:lastModifiedBy>Alfred V Aho</cp:lastModifiedBy>
  <cp:revision>168</cp:revision>
  <dcterms:created xsi:type="dcterms:W3CDTF">2014-07-22T17:30:27Z</dcterms:created>
  <dcterms:modified xsi:type="dcterms:W3CDTF">2014-08-18T16:26:20Z</dcterms:modified>
</cp:coreProperties>
</file>