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56" r:id="rId2"/>
    <p:sldId id="257" r:id="rId3"/>
    <p:sldId id="267" r:id="rId4"/>
    <p:sldId id="263" r:id="rId5"/>
    <p:sldId id="260" r:id="rId6"/>
    <p:sldId id="270" r:id="rId7"/>
    <p:sldId id="271" r:id="rId8"/>
    <p:sldId id="265" r:id="rId9"/>
    <p:sldId id="258" r:id="rId10"/>
    <p:sldId id="269" r:id="rId11"/>
    <p:sldId id="268" r:id="rId12"/>
    <p:sldId id="262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4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3FD7BF-16DA-4F30-991A-AA0BB43D9695}" type="doc">
      <dgm:prSet loTypeId="urn:microsoft.com/office/officeart/2005/8/layout/process1" loCatId="process" qsTypeId="urn:microsoft.com/office/officeart/2005/8/quickstyle/simple1#1" qsCatId="simple" csTypeId="urn:microsoft.com/office/officeart/2005/8/colors/accent1_2#1" csCatId="accent1" phldr="1"/>
      <dgm:spPr/>
    </dgm:pt>
    <dgm:pt modelId="{D301CC6F-2224-4308-AA87-1920D95839B2}">
      <dgm:prSet phldrT="[Text]"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b="1" dirty="0" smtClean="0">
              <a:latin typeface="Courier New" pitchFamily="49" charset="0"/>
              <a:cs typeface="Courier New" pitchFamily="49" charset="0"/>
            </a:rPr>
            <a:t>.</a:t>
          </a:r>
          <a:r>
            <a:rPr lang="en-US" sz="2400" b="1" dirty="0" err="1" smtClean="0">
              <a:latin typeface="Courier New" pitchFamily="49" charset="0"/>
              <a:cs typeface="Courier New" pitchFamily="49" charset="0"/>
            </a:rPr>
            <a:t>bgdl</a:t>
          </a:r>
          <a:endParaRPr lang="en-US" sz="2400" b="1" dirty="0" smtClean="0">
            <a:latin typeface="Courier New" pitchFamily="49" charset="0"/>
            <a:cs typeface="Courier New" pitchFamily="49" charset="0"/>
          </a:endParaRPr>
        </a:p>
        <a:p>
          <a:r>
            <a:rPr lang="en-US" sz="2400" b="1" dirty="0" smtClean="0">
              <a:latin typeface="Courier New" pitchFamily="49" charset="0"/>
              <a:cs typeface="Courier New" pitchFamily="49" charset="0"/>
            </a:rPr>
            <a:t>Source Code</a:t>
          </a:r>
          <a:endParaRPr lang="en-US" sz="2400" b="1" dirty="0">
            <a:latin typeface="Courier New" pitchFamily="49" charset="0"/>
            <a:cs typeface="Courier New" pitchFamily="49" charset="0"/>
          </a:endParaRPr>
        </a:p>
      </dgm:t>
    </dgm:pt>
    <dgm:pt modelId="{C317406A-EF00-440A-9DCF-0AA4D8DC0D32}" type="parTrans" cxnId="{BD43F6D3-66CB-43F5-9178-C9BB07BCC4A7}">
      <dgm:prSet/>
      <dgm:spPr/>
      <dgm:t>
        <a:bodyPr/>
        <a:lstStyle/>
        <a:p>
          <a:endParaRPr lang="en-US"/>
        </a:p>
      </dgm:t>
    </dgm:pt>
    <dgm:pt modelId="{E93B4073-F04E-45CD-BD3C-86EBE642AE31}" type="sibTrans" cxnId="{BD43F6D3-66CB-43F5-9178-C9BB07BCC4A7}">
      <dgm:prSet/>
      <dgm:spPr/>
      <dgm:t>
        <a:bodyPr/>
        <a:lstStyle/>
        <a:p>
          <a:endParaRPr lang="en-US"/>
        </a:p>
      </dgm:t>
    </dgm:pt>
    <dgm:pt modelId="{D653FA12-B7D8-4894-833B-155057B80678}">
      <dgm:prSet phldrT="[Text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/>
            <a:t>BGDL Translator</a:t>
          </a:r>
          <a:endParaRPr lang="en-US" b="1" dirty="0"/>
        </a:p>
      </dgm:t>
    </dgm:pt>
    <dgm:pt modelId="{5C539644-946D-49B2-AD68-6C320110B646}" type="parTrans" cxnId="{2C962AB5-BCD3-4851-884D-23231E05E617}">
      <dgm:prSet/>
      <dgm:spPr/>
      <dgm:t>
        <a:bodyPr/>
        <a:lstStyle/>
        <a:p>
          <a:endParaRPr lang="en-US"/>
        </a:p>
      </dgm:t>
    </dgm:pt>
    <dgm:pt modelId="{579E8447-B316-4F05-8870-6191C6C53C72}" type="sibTrans" cxnId="{2C962AB5-BCD3-4851-884D-23231E05E617}">
      <dgm:prSet/>
      <dgm:spPr/>
      <dgm:t>
        <a:bodyPr/>
        <a:lstStyle/>
        <a:p>
          <a:endParaRPr lang="en-US"/>
        </a:p>
      </dgm:t>
    </dgm:pt>
    <dgm:pt modelId="{049508FB-B1BA-4901-977F-5C3331D701E3}">
      <dgm:prSet phldrT="[Text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b="1" dirty="0" smtClean="0"/>
            <a:t>Interactive</a:t>
          </a:r>
        </a:p>
        <a:p>
          <a:r>
            <a:rPr lang="en-US" sz="2400" b="1" dirty="0" smtClean="0"/>
            <a:t>Board Game!!</a:t>
          </a:r>
          <a:endParaRPr lang="en-US" sz="2400" b="1" dirty="0"/>
        </a:p>
      </dgm:t>
    </dgm:pt>
    <dgm:pt modelId="{13CC6C95-1301-4CDC-9E02-E28661878B63}" type="parTrans" cxnId="{5BB11BC0-E494-4C10-993E-8EE239D67E25}">
      <dgm:prSet/>
      <dgm:spPr/>
      <dgm:t>
        <a:bodyPr/>
        <a:lstStyle/>
        <a:p>
          <a:endParaRPr lang="en-US"/>
        </a:p>
      </dgm:t>
    </dgm:pt>
    <dgm:pt modelId="{0061616F-067F-4277-9569-4EBA5F385F54}" type="sibTrans" cxnId="{5BB11BC0-E494-4C10-993E-8EE239D67E25}">
      <dgm:prSet/>
      <dgm:spPr/>
      <dgm:t>
        <a:bodyPr/>
        <a:lstStyle/>
        <a:p>
          <a:endParaRPr lang="en-US"/>
        </a:p>
      </dgm:t>
    </dgm:pt>
    <dgm:pt modelId="{579B64D6-2FD7-4B0E-88A0-6F7E3463E35D}">
      <dgm:prSet phldrT="[Text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/>
            <a:t>Java Game Library</a:t>
          </a:r>
          <a:endParaRPr lang="en-US" b="1" dirty="0"/>
        </a:p>
      </dgm:t>
    </dgm:pt>
    <dgm:pt modelId="{A04146CF-4FE0-4481-BC76-9703B01DDD3E}" type="parTrans" cxnId="{276AB9B4-38E6-42B5-84C7-A7C5CD0EC6F8}">
      <dgm:prSet/>
      <dgm:spPr/>
      <dgm:t>
        <a:bodyPr/>
        <a:lstStyle/>
        <a:p>
          <a:endParaRPr lang="en-US"/>
        </a:p>
      </dgm:t>
    </dgm:pt>
    <dgm:pt modelId="{A7C98F28-4AE4-4842-9063-E1E170F67185}" type="sibTrans" cxnId="{276AB9B4-38E6-42B5-84C7-A7C5CD0EC6F8}">
      <dgm:prSet/>
      <dgm:spPr/>
      <dgm:t>
        <a:bodyPr/>
        <a:lstStyle/>
        <a:p>
          <a:endParaRPr lang="en-US"/>
        </a:p>
      </dgm:t>
    </dgm:pt>
    <dgm:pt modelId="{121F4F8C-FAB5-447D-A61B-08E722B96D9F}" type="pres">
      <dgm:prSet presAssocID="{EC3FD7BF-16DA-4F30-991A-AA0BB43D9695}" presName="Name0" presStyleCnt="0">
        <dgm:presLayoutVars>
          <dgm:dir/>
          <dgm:resizeHandles val="exact"/>
        </dgm:presLayoutVars>
      </dgm:prSet>
      <dgm:spPr/>
    </dgm:pt>
    <dgm:pt modelId="{E875982F-AFD4-4A66-8D85-D843BE860912}" type="pres">
      <dgm:prSet presAssocID="{D301CC6F-2224-4308-AA87-1920D95839B2}" presName="node" presStyleLbl="node1" presStyleIdx="0" presStyleCnt="4" custScaleX="148134" custScaleY="1163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D08FAF-6411-4F43-BA89-E2D1C63F9CE7}" type="pres">
      <dgm:prSet presAssocID="{E93B4073-F04E-45CD-BD3C-86EBE642AE31}" presName="sibTrans" presStyleLbl="sibTrans2D1" presStyleIdx="0" presStyleCnt="3"/>
      <dgm:spPr/>
      <dgm:t>
        <a:bodyPr/>
        <a:lstStyle/>
        <a:p>
          <a:endParaRPr lang="th-TH"/>
        </a:p>
      </dgm:t>
    </dgm:pt>
    <dgm:pt modelId="{8506F117-947D-42E2-8B1D-2170E32A23DC}" type="pres">
      <dgm:prSet presAssocID="{E93B4073-F04E-45CD-BD3C-86EBE642AE31}" presName="connectorText" presStyleLbl="sibTrans2D1" presStyleIdx="0" presStyleCnt="3"/>
      <dgm:spPr/>
      <dgm:t>
        <a:bodyPr/>
        <a:lstStyle/>
        <a:p>
          <a:endParaRPr lang="th-TH"/>
        </a:p>
      </dgm:t>
    </dgm:pt>
    <dgm:pt modelId="{A95A62BB-7EE6-4D08-B1BC-886CE3493A41}" type="pres">
      <dgm:prSet presAssocID="{D653FA12-B7D8-4894-833B-155057B80678}" presName="node" presStyleLbl="node1" presStyleIdx="1" presStyleCnt="4" custScaleY="781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9DF9FC-D701-4245-8397-2FF631520CC1}" type="pres">
      <dgm:prSet presAssocID="{579E8447-B316-4F05-8870-6191C6C53C72}" presName="sibTrans" presStyleLbl="sibTrans2D1" presStyleIdx="1" presStyleCnt="3"/>
      <dgm:spPr/>
      <dgm:t>
        <a:bodyPr/>
        <a:lstStyle/>
        <a:p>
          <a:endParaRPr lang="th-TH"/>
        </a:p>
      </dgm:t>
    </dgm:pt>
    <dgm:pt modelId="{4AA2DEB9-FD9D-4C0E-A06B-232233BFC1F6}" type="pres">
      <dgm:prSet presAssocID="{579E8447-B316-4F05-8870-6191C6C53C72}" presName="connectorText" presStyleLbl="sibTrans2D1" presStyleIdx="1" presStyleCnt="3"/>
      <dgm:spPr/>
      <dgm:t>
        <a:bodyPr/>
        <a:lstStyle/>
        <a:p>
          <a:endParaRPr lang="th-TH"/>
        </a:p>
      </dgm:t>
    </dgm:pt>
    <dgm:pt modelId="{84818E6B-F8C2-4D4D-A11D-561B0C38F2B9}" type="pres">
      <dgm:prSet presAssocID="{579B64D6-2FD7-4B0E-88A0-6F7E3463E35D}" presName="node" presStyleLbl="node1" presStyleIdx="2" presStyleCnt="4" custScaleY="781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35CBE0-9B19-4329-B88B-EB0EED7324E8}" type="pres">
      <dgm:prSet presAssocID="{A7C98F28-4AE4-4842-9063-E1E170F67185}" presName="sibTrans" presStyleLbl="sibTrans2D1" presStyleIdx="2" presStyleCnt="3"/>
      <dgm:spPr/>
      <dgm:t>
        <a:bodyPr/>
        <a:lstStyle/>
        <a:p>
          <a:endParaRPr lang="th-TH"/>
        </a:p>
      </dgm:t>
    </dgm:pt>
    <dgm:pt modelId="{2585AE3E-F974-4799-856D-C4B6C58F9B63}" type="pres">
      <dgm:prSet presAssocID="{A7C98F28-4AE4-4842-9063-E1E170F67185}" presName="connectorText" presStyleLbl="sibTrans2D1" presStyleIdx="2" presStyleCnt="3"/>
      <dgm:spPr/>
      <dgm:t>
        <a:bodyPr/>
        <a:lstStyle/>
        <a:p>
          <a:endParaRPr lang="th-TH"/>
        </a:p>
      </dgm:t>
    </dgm:pt>
    <dgm:pt modelId="{258D555A-F2CB-42B5-AF31-9BF4F8AF3C61}" type="pres">
      <dgm:prSet presAssocID="{049508FB-B1BA-4901-977F-5C3331D701E3}" presName="node" presStyleLbl="node1" presStyleIdx="3" presStyleCnt="4" custScaleX="267002" custScaleY="1954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CD789A-82A5-490F-B5A9-690B14F99CBB}" type="presOf" srcId="{D653FA12-B7D8-4894-833B-155057B80678}" destId="{A95A62BB-7EE6-4D08-B1BC-886CE3493A41}" srcOrd="0" destOrd="0" presId="urn:microsoft.com/office/officeart/2005/8/layout/process1"/>
    <dgm:cxn modelId="{2972903C-BEC1-4E01-8FAB-334F2C31ED92}" type="presOf" srcId="{579E8447-B316-4F05-8870-6191C6C53C72}" destId="{4AA2DEB9-FD9D-4C0E-A06B-232233BFC1F6}" srcOrd="1" destOrd="0" presId="urn:microsoft.com/office/officeart/2005/8/layout/process1"/>
    <dgm:cxn modelId="{D60F7A76-70A6-4C26-AA2B-522F0F0F3823}" type="presOf" srcId="{049508FB-B1BA-4901-977F-5C3331D701E3}" destId="{258D555A-F2CB-42B5-AF31-9BF4F8AF3C61}" srcOrd="0" destOrd="0" presId="urn:microsoft.com/office/officeart/2005/8/layout/process1"/>
    <dgm:cxn modelId="{3A442CE1-45E9-4EDC-A60A-D274A769741F}" type="presOf" srcId="{579E8447-B316-4F05-8870-6191C6C53C72}" destId="{EE9DF9FC-D701-4245-8397-2FF631520CC1}" srcOrd="0" destOrd="0" presId="urn:microsoft.com/office/officeart/2005/8/layout/process1"/>
    <dgm:cxn modelId="{F95612B6-5EA0-48CD-9D3B-73178E4C2C1F}" type="presOf" srcId="{A7C98F28-4AE4-4842-9063-E1E170F67185}" destId="{CF35CBE0-9B19-4329-B88B-EB0EED7324E8}" srcOrd="0" destOrd="0" presId="urn:microsoft.com/office/officeart/2005/8/layout/process1"/>
    <dgm:cxn modelId="{276AB9B4-38E6-42B5-84C7-A7C5CD0EC6F8}" srcId="{EC3FD7BF-16DA-4F30-991A-AA0BB43D9695}" destId="{579B64D6-2FD7-4B0E-88A0-6F7E3463E35D}" srcOrd="2" destOrd="0" parTransId="{A04146CF-4FE0-4481-BC76-9703B01DDD3E}" sibTransId="{A7C98F28-4AE4-4842-9063-E1E170F67185}"/>
    <dgm:cxn modelId="{2F22D0C7-DEE8-4A77-B7A9-F16C7CA9D371}" type="presOf" srcId="{E93B4073-F04E-45CD-BD3C-86EBE642AE31}" destId="{A7D08FAF-6411-4F43-BA89-E2D1C63F9CE7}" srcOrd="0" destOrd="0" presId="urn:microsoft.com/office/officeart/2005/8/layout/process1"/>
    <dgm:cxn modelId="{BD43F6D3-66CB-43F5-9178-C9BB07BCC4A7}" srcId="{EC3FD7BF-16DA-4F30-991A-AA0BB43D9695}" destId="{D301CC6F-2224-4308-AA87-1920D95839B2}" srcOrd="0" destOrd="0" parTransId="{C317406A-EF00-440A-9DCF-0AA4D8DC0D32}" sibTransId="{E93B4073-F04E-45CD-BD3C-86EBE642AE31}"/>
    <dgm:cxn modelId="{87924DE0-333A-4112-9456-B8789BCCBF30}" type="presOf" srcId="{E93B4073-F04E-45CD-BD3C-86EBE642AE31}" destId="{8506F117-947D-42E2-8B1D-2170E32A23DC}" srcOrd="1" destOrd="0" presId="urn:microsoft.com/office/officeart/2005/8/layout/process1"/>
    <dgm:cxn modelId="{4E0C935D-1EE9-42BD-9357-9FDEEA8815DD}" type="presOf" srcId="{D301CC6F-2224-4308-AA87-1920D95839B2}" destId="{E875982F-AFD4-4A66-8D85-D843BE860912}" srcOrd="0" destOrd="0" presId="urn:microsoft.com/office/officeart/2005/8/layout/process1"/>
    <dgm:cxn modelId="{22F534E6-0AA1-4BF3-A6DB-86BD6B86B64C}" type="presOf" srcId="{A7C98F28-4AE4-4842-9063-E1E170F67185}" destId="{2585AE3E-F974-4799-856D-C4B6C58F9B63}" srcOrd="1" destOrd="0" presId="urn:microsoft.com/office/officeart/2005/8/layout/process1"/>
    <dgm:cxn modelId="{2C962AB5-BCD3-4851-884D-23231E05E617}" srcId="{EC3FD7BF-16DA-4F30-991A-AA0BB43D9695}" destId="{D653FA12-B7D8-4894-833B-155057B80678}" srcOrd="1" destOrd="0" parTransId="{5C539644-946D-49B2-AD68-6C320110B646}" sibTransId="{579E8447-B316-4F05-8870-6191C6C53C72}"/>
    <dgm:cxn modelId="{D3DB2C25-542F-486F-AEAD-AFEC5B0EE09F}" type="presOf" srcId="{579B64D6-2FD7-4B0E-88A0-6F7E3463E35D}" destId="{84818E6B-F8C2-4D4D-A11D-561B0C38F2B9}" srcOrd="0" destOrd="0" presId="urn:microsoft.com/office/officeart/2005/8/layout/process1"/>
    <dgm:cxn modelId="{5BB11BC0-E494-4C10-993E-8EE239D67E25}" srcId="{EC3FD7BF-16DA-4F30-991A-AA0BB43D9695}" destId="{049508FB-B1BA-4901-977F-5C3331D701E3}" srcOrd="3" destOrd="0" parTransId="{13CC6C95-1301-4CDC-9E02-E28661878B63}" sibTransId="{0061616F-067F-4277-9569-4EBA5F385F54}"/>
    <dgm:cxn modelId="{0034A5E8-45C3-4D6A-B9B3-22CE317D17B6}" type="presOf" srcId="{EC3FD7BF-16DA-4F30-991A-AA0BB43D9695}" destId="{121F4F8C-FAB5-447D-A61B-08E722B96D9F}" srcOrd="0" destOrd="0" presId="urn:microsoft.com/office/officeart/2005/8/layout/process1"/>
    <dgm:cxn modelId="{211C69CE-E7ED-4771-84CA-59989E2C4AF4}" type="presParOf" srcId="{121F4F8C-FAB5-447D-A61B-08E722B96D9F}" destId="{E875982F-AFD4-4A66-8D85-D843BE860912}" srcOrd="0" destOrd="0" presId="urn:microsoft.com/office/officeart/2005/8/layout/process1"/>
    <dgm:cxn modelId="{1600C05A-B6C6-4C12-B0E6-1F2405175C6F}" type="presParOf" srcId="{121F4F8C-FAB5-447D-A61B-08E722B96D9F}" destId="{A7D08FAF-6411-4F43-BA89-E2D1C63F9CE7}" srcOrd="1" destOrd="0" presId="urn:microsoft.com/office/officeart/2005/8/layout/process1"/>
    <dgm:cxn modelId="{6A62C8EE-C7FC-4239-9BD7-2DC08AC3DE4E}" type="presParOf" srcId="{A7D08FAF-6411-4F43-BA89-E2D1C63F9CE7}" destId="{8506F117-947D-42E2-8B1D-2170E32A23DC}" srcOrd="0" destOrd="0" presId="urn:microsoft.com/office/officeart/2005/8/layout/process1"/>
    <dgm:cxn modelId="{8EC37AB6-BC2E-4E3A-8E39-6D22806F8C55}" type="presParOf" srcId="{121F4F8C-FAB5-447D-A61B-08E722B96D9F}" destId="{A95A62BB-7EE6-4D08-B1BC-886CE3493A41}" srcOrd="2" destOrd="0" presId="urn:microsoft.com/office/officeart/2005/8/layout/process1"/>
    <dgm:cxn modelId="{C2BDD2B7-C538-4E8D-BB91-AB02FE5E14B4}" type="presParOf" srcId="{121F4F8C-FAB5-447D-A61B-08E722B96D9F}" destId="{EE9DF9FC-D701-4245-8397-2FF631520CC1}" srcOrd="3" destOrd="0" presId="urn:microsoft.com/office/officeart/2005/8/layout/process1"/>
    <dgm:cxn modelId="{B524E7FF-3996-4902-9D90-DBF5FD735562}" type="presParOf" srcId="{EE9DF9FC-D701-4245-8397-2FF631520CC1}" destId="{4AA2DEB9-FD9D-4C0E-A06B-232233BFC1F6}" srcOrd="0" destOrd="0" presId="urn:microsoft.com/office/officeart/2005/8/layout/process1"/>
    <dgm:cxn modelId="{3A41E263-E4C0-4A74-99C4-122CFF4F8011}" type="presParOf" srcId="{121F4F8C-FAB5-447D-A61B-08E722B96D9F}" destId="{84818E6B-F8C2-4D4D-A11D-561B0C38F2B9}" srcOrd="4" destOrd="0" presId="urn:microsoft.com/office/officeart/2005/8/layout/process1"/>
    <dgm:cxn modelId="{F8473BE3-7DCF-4B98-BD04-20AF4253EE11}" type="presParOf" srcId="{121F4F8C-FAB5-447D-A61B-08E722B96D9F}" destId="{CF35CBE0-9B19-4329-B88B-EB0EED7324E8}" srcOrd="5" destOrd="0" presId="urn:microsoft.com/office/officeart/2005/8/layout/process1"/>
    <dgm:cxn modelId="{0EADFFE3-D0A5-4945-B567-720695CC317B}" type="presParOf" srcId="{CF35CBE0-9B19-4329-B88B-EB0EED7324E8}" destId="{2585AE3E-F974-4799-856D-C4B6C58F9B63}" srcOrd="0" destOrd="0" presId="urn:microsoft.com/office/officeart/2005/8/layout/process1"/>
    <dgm:cxn modelId="{C7E354B0-9146-43B4-B93A-123896E58482}" type="presParOf" srcId="{121F4F8C-FAB5-447D-A61B-08E722B96D9F}" destId="{258D555A-F2CB-42B5-AF31-9BF4F8AF3C61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F2102B9-9008-4BD4-A137-2942D08147F5}" type="datetimeFigureOut">
              <a:rPr lang="en-US"/>
              <a:pPr>
                <a:defRPr/>
              </a:pPr>
              <a:t>5/12/2011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D469D10-A211-4802-A40B-DAEE4D3A5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Also talk about Integration here.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49858D-D664-412B-BFD5-BF061F7CB7C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9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0944B6CE-FDD7-4825-BB8B-10E83E22515A}" type="datetimeFigureOut">
              <a:rPr lang="en-US"/>
              <a:pPr>
                <a:defRPr/>
              </a:pPr>
              <a:t>5/12/2011</a:t>
            </a:fld>
            <a:endParaRPr lang="en-U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2F35428-7A8E-4717-BE0F-A39D695C6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09D33-9D54-4A5D-8E43-BD6D1792D68F}" type="datetimeFigureOut">
              <a:rPr lang="en-US"/>
              <a:pPr>
                <a:defRPr/>
              </a:pPr>
              <a:t>5/12/2011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F7207-E062-45C4-8F28-AD1419FB4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A5C3B-D823-4C21-91D2-19510FCA4631}" type="datetimeFigureOut">
              <a:rPr lang="en-US"/>
              <a:pPr>
                <a:defRPr/>
              </a:pPr>
              <a:t>5/12/2011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BC568-BD3C-445C-A460-4002E0EDF9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3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F6B11-2196-404B-B98B-42E445614355}" type="datetimeFigureOut">
              <a:rPr lang="en-US"/>
              <a:pPr>
                <a:defRPr/>
              </a:pPr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FCB3F-428F-4E57-B3A3-43B93FD2F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Isosceles Triangle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5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2C5F9-73D9-41D8-B325-C4EA2F551C26}" type="datetimeFigureOut">
              <a:rPr lang="en-US"/>
              <a:pPr>
                <a:defRPr/>
              </a:pPr>
              <a:t>5/12/2011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A3397-5930-41EF-9EBA-3B8F84EFCF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8CA5C-7823-4923-ADBE-6B7094FC14AF}" type="datetimeFigureOut">
              <a:rPr lang="en-US"/>
              <a:pPr>
                <a:defRPr/>
              </a:pPr>
              <a:t>5/12/2011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D03DC-10D6-4367-BB8B-1CA5BAF90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28833-E3C5-47E4-ACD9-BEF67F702FB0}" type="datetimeFigureOut">
              <a:rPr lang="en-US"/>
              <a:pPr>
                <a:defRPr/>
              </a:pPr>
              <a:t>5/12/2011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16FA3959-9CAB-4EB2-A2EA-EB875892A4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9AF39-A4E8-4532-803E-E05437B1D184}" type="datetimeFigureOut">
              <a:rPr lang="en-US"/>
              <a:pPr>
                <a:defRPr/>
              </a:pPr>
              <a:t>5/12/2011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23115-D7A6-41C7-A6A7-B29292749C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AF0C8-E2C2-47A6-87CB-93C048CE7ECD}" type="datetimeFigureOut">
              <a:rPr lang="en-US"/>
              <a:pPr>
                <a:defRPr/>
              </a:pPr>
              <a:t>5/12/2011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AA2C0-9FC3-410E-B517-DB544B0E7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ACD3BCCF-8F73-4544-AE3A-DBFBA8D7762B}" type="datetimeFigureOut">
              <a:rPr lang="en-US"/>
              <a:pPr>
                <a:defRPr/>
              </a:pPr>
              <a:t>5/12/2011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4666163F-25C8-4DA1-84BA-0B5FA7090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7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5CA38B34-9348-45E5-9B75-FB561BBE3D81}" type="datetimeFigureOut">
              <a:rPr lang="en-US"/>
              <a:pPr>
                <a:defRPr/>
              </a:pPr>
              <a:t>5/12/2011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00A47C6B-CF44-4E75-A43F-18A9E06AE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6700"/>
            <a:ext cx="8229600" cy="1400175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03A1CF8-DEA3-4572-B803-D4496D0B4DBD}" type="datetimeFigureOut">
              <a:rPr lang="en-US"/>
              <a:pPr>
                <a:defRPr/>
              </a:pPr>
              <a:t>5/12/2011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B23CB36-267B-46C9-BFDE-0DEAFFC42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3" r:id="rId6"/>
    <p:sldLayoutId id="2147483742" r:id="rId7"/>
    <p:sldLayoutId id="2147483749" r:id="rId8"/>
    <p:sldLayoutId id="2147483750" r:id="rId9"/>
    <p:sldLayoutId id="2147483741" r:id="rId10"/>
    <p:sldLayoutId id="2147483740" r:id="rId11"/>
  </p:sldLayoutIdLst>
  <p:txStyles>
    <p:titleStyle>
      <a:lvl1pPr marL="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65C0E0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algn="l" rtl="0" fontAlgn="base">
        <a:spcBef>
          <a:spcPct val="0"/>
        </a:spcBef>
        <a:spcAft>
          <a:spcPct val="0"/>
        </a:spcAft>
        <a:defRPr sz="4200">
          <a:solidFill>
            <a:srgbClr val="65C0E0"/>
          </a:solidFill>
          <a:latin typeface="Century Gothic" pitchFamily="34" charset="0"/>
        </a:defRPr>
      </a:lvl2pPr>
      <a:lvl3pPr marL="484188" algn="l" rtl="0" fontAlgn="base">
        <a:spcBef>
          <a:spcPct val="0"/>
        </a:spcBef>
        <a:spcAft>
          <a:spcPct val="0"/>
        </a:spcAft>
        <a:defRPr sz="4200">
          <a:solidFill>
            <a:srgbClr val="65C0E0"/>
          </a:solidFill>
          <a:latin typeface="Century Gothic" pitchFamily="34" charset="0"/>
        </a:defRPr>
      </a:lvl3pPr>
      <a:lvl4pPr marL="484188" algn="l" rtl="0" fontAlgn="base">
        <a:spcBef>
          <a:spcPct val="0"/>
        </a:spcBef>
        <a:spcAft>
          <a:spcPct val="0"/>
        </a:spcAft>
        <a:defRPr sz="4200">
          <a:solidFill>
            <a:srgbClr val="65C0E0"/>
          </a:solidFill>
          <a:latin typeface="Century Gothic" pitchFamily="34" charset="0"/>
        </a:defRPr>
      </a:lvl4pPr>
      <a:lvl5pPr marL="484188" algn="l" rtl="0" fontAlgn="base">
        <a:spcBef>
          <a:spcPct val="0"/>
        </a:spcBef>
        <a:spcAft>
          <a:spcPct val="0"/>
        </a:spcAft>
        <a:defRPr sz="4200">
          <a:solidFill>
            <a:srgbClr val="65C0E0"/>
          </a:solidFill>
          <a:latin typeface="Century Gothic" pitchFamily="34" charset="0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65C0E0"/>
          </a:solidFill>
          <a:latin typeface="Century Gothic" pitchFamily="34" charset="0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65C0E0"/>
          </a:solidFill>
          <a:latin typeface="Century Gothic" pitchFamily="34" charset="0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65C0E0"/>
          </a:solidFill>
          <a:latin typeface="Century Gothic" pitchFamily="34" charset="0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65C0E0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8EBFD1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BGDL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331232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Board Game Design Language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COMS W4115: Programming Languages &amp; Translators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sz="2000" dirty="0" smtClean="0"/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2000" b="1" dirty="0" smtClean="0">
                <a:solidFill>
                  <a:schemeClr val="accent1"/>
                </a:solidFill>
              </a:rPr>
              <a:t>Team 3: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600" b="1" dirty="0" smtClean="0"/>
              <a:t>	</a:t>
            </a:r>
            <a:r>
              <a:rPr lang="en-US" sz="1600" b="1" i="1" dirty="0" err="1" smtClean="0"/>
              <a:t>Pilunchana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Kiatruangkrai</a:t>
            </a:r>
            <a:r>
              <a:rPr lang="en-US" sz="1600" b="1" i="1" dirty="0" smtClean="0"/>
              <a:t> (Project Manager)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600" b="1" i="1" dirty="0" err="1" smtClean="0"/>
              <a:t>Janessa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Det</a:t>
            </a:r>
            <a:r>
              <a:rPr lang="en-US" sz="1600" b="1" i="1" dirty="0" smtClean="0"/>
              <a:t> (Language &amp; Tools Guru)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600" b="1" i="1" dirty="0" err="1" smtClean="0"/>
              <a:t>Beomjoong</a:t>
            </a:r>
            <a:r>
              <a:rPr lang="en-US" sz="1600" b="1" i="1" dirty="0" smtClean="0"/>
              <a:t> Kwon (System Architect)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600" b="1" i="1" dirty="0" smtClean="0"/>
              <a:t>Yang Sui (System Integrator)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1600" b="1" i="1" dirty="0" err="1" smtClean="0"/>
              <a:t>Zi</a:t>
            </a:r>
            <a:r>
              <a:rPr lang="en-US" sz="1600" b="1" i="1" dirty="0" smtClean="0"/>
              <a:t> Li (Tester &amp; </a:t>
            </a:r>
            <a:r>
              <a:rPr lang="en-US" sz="1600" b="1" i="1" dirty="0" err="1" smtClean="0"/>
              <a:t>Validator</a:t>
            </a:r>
            <a:r>
              <a:rPr lang="en-US" sz="1600" b="1" i="1" dirty="0" smtClean="0"/>
              <a:t>)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sz="1600" b="1" i="1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sz="20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1"/>
          <p:cNvSpPr txBox="1">
            <a:spLocks noChangeArrowheads="1"/>
          </p:cNvSpPr>
          <p:nvPr/>
        </p:nvSpPr>
        <p:spPr>
          <a:xfrm>
            <a:off x="152400" y="457200"/>
            <a:ext cx="8334375" cy="628651"/>
          </a:xfrm>
          <a:prstGeom prst="rect">
            <a:avLst/>
          </a:prstGeom>
          <a:ln/>
        </p:spPr>
        <p:txBody>
          <a:bodyPr lIns="51435" tIns="25718" rIns="51435" bIns="25718" anchor="ctr"/>
          <a:lstStyle/>
          <a:p>
            <a:pPr marL="484632" fontAlgn="auto">
              <a:spcAft>
                <a:spcPts val="0"/>
              </a:spcAft>
              <a:defRPr/>
            </a:pPr>
            <a:r>
              <a:rPr lang="en-US" sz="44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ヒラギノ角ゴ ProN W6" charset="0"/>
                <a:cs typeface="ヒラギノ角ゴ ProN W6" charset="0"/>
              </a:rPr>
              <a:t>Tools &amp; Compilation</a:t>
            </a:r>
            <a:endParaRPr lang="en-US" sz="440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ヒラギノ角ゴ ProN W6" charset="0"/>
              <a:cs typeface="ヒラギノ角ゴ ProN W6" charset="0"/>
            </a:endParaRP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457200" y="1524000"/>
            <a:ext cx="8229600" cy="487680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448056" indent="-384048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r>
              <a:rPr lang="en-US" altLang="zh-CN" sz="3000" dirty="0">
                <a:latin typeface="+mn-lt"/>
              </a:rPr>
              <a:t>SVN – 105 revisions</a:t>
            </a:r>
          </a:p>
          <a:p>
            <a:pPr marL="448056" indent="-384048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r>
              <a:rPr lang="en-US" altLang="zh-CN" sz="3000" dirty="0">
                <a:latin typeface="+mn-lt"/>
              </a:rPr>
              <a:t>Google Code Repository</a:t>
            </a:r>
          </a:p>
          <a:p>
            <a:pPr marL="448056" indent="-384048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r>
              <a:rPr lang="en-US" altLang="zh-CN" sz="3000" dirty="0">
                <a:latin typeface="+mn-lt"/>
              </a:rPr>
              <a:t>Java Code Editor</a:t>
            </a:r>
          </a:p>
          <a:p>
            <a:pPr marL="448056" indent="-384048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r>
              <a:rPr lang="en-US" altLang="zh-CN" sz="3000" dirty="0">
                <a:latin typeface="+mn-lt"/>
              </a:rPr>
              <a:t>OS</a:t>
            </a:r>
          </a:p>
          <a:p>
            <a:pPr marL="448056" indent="-384048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r>
              <a:rPr lang="en-US" altLang="zh-CN" sz="3000" dirty="0">
                <a:latin typeface="+mn-lt"/>
              </a:rPr>
              <a:t>Compilation (Linux)</a:t>
            </a:r>
          </a:p>
          <a:p>
            <a:pPr marL="905256" lvl="1" indent="-384048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r>
              <a:rPr lang="en-US" altLang="zh-CN" sz="2600" b="1" dirty="0">
                <a:latin typeface="+mn-lt"/>
                <a:cs typeface="Courier New" pitchFamily="49" charset="0"/>
              </a:rPr>
              <a:t>Pre-compile </a:t>
            </a:r>
            <a:r>
              <a:rPr lang="en-US" altLang="zh-CN" sz="2600" b="1" dirty="0" err="1">
                <a:latin typeface="+mn-lt"/>
                <a:cs typeface="Courier New" pitchFamily="49" charset="0"/>
              </a:rPr>
              <a:t>lexer</a:t>
            </a:r>
            <a:r>
              <a:rPr lang="en-US" altLang="zh-CN" sz="2600" b="1" dirty="0">
                <a:latin typeface="+mn-lt"/>
                <a:cs typeface="Courier New" pitchFamily="49" charset="0"/>
              </a:rPr>
              <a:t> &amp; parser</a:t>
            </a:r>
          </a:p>
          <a:p>
            <a:pPr marL="905256" lvl="1" indent="-384048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altLang="zh-CN" sz="2600" dirty="0">
                <a:latin typeface="+mn-lt"/>
                <a:cs typeface="Courier New" pitchFamily="49" charset="0"/>
              </a:rPr>
              <a:t>	</a:t>
            </a:r>
            <a:r>
              <a:rPr lang="en-US" altLang="zh-CN" sz="2600" dirty="0" err="1">
                <a:latin typeface="Courier New" pitchFamily="49" charset="0"/>
                <a:cs typeface="Courier New" pitchFamily="49" charset="0"/>
              </a:rPr>
              <a:t>jflex</a:t>
            </a:r>
            <a:r>
              <a:rPr lang="en-US" altLang="zh-CN" sz="2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CN" sz="2600" dirty="0" err="1">
                <a:latin typeface="Courier New" pitchFamily="49" charset="0"/>
                <a:cs typeface="Courier New" pitchFamily="49" charset="0"/>
              </a:rPr>
              <a:t>BGDLLex.l</a:t>
            </a:r>
            <a:endParaRPr lang="en-US" altLang="zh-CN" sz="2600" dirty="0">
              <a:latin typeface="Courier New" pitchFamily="49" charset="0"/>
              <a:cs typeface="Courier New" pitchFamily="49" charset="0"/>
            </a:endParaRPr>
          </a:p>
          <a:p>
            <a:pPr marL="905256" lvl="1" indent="-384048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altLang="zh-CN" sz="2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zh-CN" sz="2600" dirty="0" err="1">
                <a:latin typeface="Courier New" pitchFamily="49" charset="0"/>
                <a:cs typeface="Courier New" pitchFamily="49" charset="0"/>
              </a:rPr>
              <a:t>byaccj</a:t>
            </a:r>
            <a:r>
              <a:rPr lang="en-US" altLang="zh-CN" sz="2600" dirty="0">
                <a:latin typeface="Courier New" pitchFamily="49" charset="0"/>
                <a:cs typeface="Courier New" pitchFamily="49" charset="0"/>
              </a:rPr>
              <a:t> –J </a:t>
            </a:r>
            <a:r>
              <a:rPr lang="en-US" altLang="zh-CN" sz="2600" dirty="0" err="1">
                <a:latin typeface="Courier New" pitchFamily="49" charset="0"/>
                <a:cs typeface="Courier New" pitchFamily="49" charset="0"/>
              </a:rPr>
              <a:t>BGDLYacc.y</a:t>
            </a:r>
            <a:endParaRPr lang="en-US" altLang="zh-CN" sz="2600" dirty="0">
              <a:latin typeface="Courier New" pitchFamily="49" charset="0"/>
              <a:cs typeface="Courier New" pitchFamily="49" charset="0"/>
            </a:endParaRPr>
          </a:p>
          <a:p>
            <a:pPr marL="905256" lvl="1" indent="-384048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altLang="zh-CN" sz="2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zh-CN" sz="2600" dirty="0" err="1">
                <a:latin typeface="Courier New" pitchFamily="49" charset="0"/>
                <a:cs typeface="Courier New" pitchFamily="49" charset="0"/>
              </a:rPr>
              <a:t>javac</a:t>
            </a:r>
            <a:r>
              <a:rPr lang="en-US" altLang="zh-CN" sz="2600" dirty="0">
                <a:latin typeface="Courier New" pitchFamily="49" charset="0"/>
                <a:cs typeface="Courier New" pitchFamily="49" charset="0"/>
              </a:rPr>
              <a:t> Parser.java</a:t>
            </a:r>
          </a:p>
          <a:p>
            <a:pPr marL="905256" lvl="1" indent="-384048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n-US" altLang="zh-CN" sz="2600" b="1" dirty="0">
              <a:latin typeface="+mn-lt"/>
              <a:cs typeface="Courier New" pitchFamily="49" charset="0"/>
            </a:endParaRPr>
          </a:p>
          <a:p>
            <a:pPr marL="905256" lvl="1" indent="-384048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r>
              <a:rPr lang="en-US" altLang="zh-CN" sz="2600" b="1" dirty="0">
                <a:latin typeface="+mn-lt"/>
                <a:cs typeface="Courier New" pitchFamily="49" charset="0"/>
              </a:rPr>
              <a:t>BGDL Compilation &amp; Run</a:t>
            </a:r>
          </a:p>
          <a:p>
            <a:pPr marL="905256" lvl="1" indent="-384048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altLang="zh-CN" sz="2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zh-CN" sz="2600" dirty="0">
                <a:latin typeface="Courier New" pitchFamily="49" charset="0"/>
                <a:cs typeface="Courier New" pitchFamily="49" charset="0"/>
              </a:rPr>
              <a:t>java Parser &lt;</a:t>
            </a:r>
            <a:r>
              <a:rPr lang="en-US" altLang="zh-CN" sz="2600" dirty="0" err="1">
                <a:latin typeface="Courier New" pitchFamily="49" charset="0"/>
                <a:cs typeface="Courier New" pitchFamily="49" charset="0"/>
              </a:rPr>
              <a:t>gamefile</a:t>
            </a:r>
            <a:r>
              <a:rPr lang="en-US" altLang="zh-CN" sz="2600" dirty="0">
                <a:latin typeface="Courier New" pitchFamily="49" charset="0"/>
                <a:cs typeface="Courier New" pitchFamily="49" charset="0"/>
              </a:rPr>
              <a:t>&gt;.</a:t>
            </a:r>
            <a:r>
              <a:rPr lang="en-US" altLang="zh-CN" sz="2600" dirty="0" err="1">
                <a:latin typeface="Courier New" pitchFamily="49" charset="0"/>
                <a:cs typeface="Courier New" pitchFamily="49" charset="0"/>
              </a:rPr>
              <a:t>bgdl</a:t>
            </a:r>
            <a:endParaRPr lang="en-US" altLang="zh-CN" sz="2600" dirty="0">
              <a:latin typeface="Courier New" pitchFamily="49" charset="0"/>
              <a:cs typeface="Courier New" pitchFamily="49" charset="0"/>
            </a:endParaRPr>
          </a:p>
          <a:p>
            <a:pPr marL="905256" lvl="1" indent="-384048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altLang="zh-CN" sz="2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altLang="zh-CN" sz="2600" dirty="0" err="1">
                <a:latin typeface="Courier New" pitchFamily="49" charset="0"/>
                <a:cs typeface="Courier New" pitchFamily="49" charset="0"/>
              </a:rPr>
              <a:t>javac</a:t>
            </a:r>
            <a:r>
              <a:rPr lang="en-US" altLang="zh-CN" sz="2600" dirty="0">
                <a:latin typeface="Courier New" pitchFamily="49" charset="0"/>
                <a:cs typeface="Courier New" pitchFamily="49" charset="0"/>
              </a:rPr>
              <a:t> *.java</a:t>
            </a:r>
          </a:p>
          <a:p>
            <a:pPr marL="905256" lvl="1" indent="-384048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altLang="zh-CN" sz="2600" dirty="0">
                <a:latin typeface="Courier New" pitchFamily="49" charset="0"/>
                <a:cs typeface="Courier New" pitchFamily="49" charset="0"/>
              </a:rPr>
              <a:t>	java </a:t>
            </a:r>
            <a:r>
              <a:rPr lang="en-US" altLang="zh-CN" sz="2600" dirty="0" err="1">
                <a:latin typeface="Courier New" pitchFamily="49" charset="0"/>
                <a:cs typeface="Courier New" pitchFamily="49" charset="0"/>
              </a:rPr>
              <a:t>BoardGame</a:t>
            </a:r>
            <a:endParaRPr lang="en-US" altLang="zh-CN" sz="2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30775"/>
          </a:xfrm>
        </p:spPr>
        <p:txBody>
          <a:bodyPr>
            <a:normAutofit fontScale="92500" lnSpcReduction="10000"/>
          </a:bodyPr>
          <a:lstStyle/>
          <a:p>
            <a:pPr marL="448056" indent="-384048" fontAlgn="auto">
              <a:lnSpc>
                <a:spcPct val="12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Informal, manual, modular testing</a:t>
            </a:r>
          </a:p>
          <a:p>
            <a:pPr marL="448056" indent="-384048" fontAlgn="auto">
              <a:lnSpc>
                <a:spcPct val="12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U</a:t>
            </a:r>
            <a:r>
              <a:rPr lang="en-US" altLang="zh-CN" dirty="0" smtClean="0"/>
              <a:t>nit Testing</a:t>
            </a:r>
          </a:p>
          <a:p>
            <a:pPr marL="822960" lvl="1" fontAlgn="auto">
              <a:lnSpc>
                <a:spcPct val="120000"/>
              </a:lnSpc>
              <a:spcAft>
                <a:spcPts val="0"/>
              </a:spcAft>
              <a:buFont typeface="Verdana"/>
              <a:buChar char="›"/>
              <a:defRPr/>
            </a:pPr>
            <a:r>
              <a:rPr lang="en-US" altLang="zh-CN" dirty="0" smtClean="0"/>
              <a:t>Translation Testing</a:t>
            </a:r>
          </a:p>
          <a:p>
            <a:pPr marL="1106424" lvl="2" fontAlgn="auto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altLang="zh-CN" dirty="0" smtClean="0"/>
              <a:t>Ex.  	</a:t>
            </a:r>
            <a:r>
              <a:rPr lang="en-US" altLang="zh-CN" sz="1900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altLang="zh-CN" sz="1900" smtClean="0">
                <a:latin typeface="Courier New" pitchFamily="49" charset="0"/>
                <a:cs typeface="Courier New" pitchFamily="49" charset="0"/>
              </a:rPr>
              <a:t>notSt</a:t>
            </a:r>
            <a:r>
              <a:rPr lang="en-US" altLang="zh-CN" sz="19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1106424" lvl="2" fontAlgn="auto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altLang="zh-CN" sz="19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altLang="zh-CN" sz="1900" dirty="0" err="1" smtClean="0">
                <a:latin typeface="Courier New" pitchFamily="49" charset="0"/>
                <a:cs typeface="Courier New" pitchFamily="49" charset="0"/>
              </a:rPr>
              <a:t>Board.title</a:t>
            </a:r>
            <a:r>
              <a:rPr lang="en-US" altLang="zh-CN" sz="19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altLang="zh-CN" sz="1900" dirty="0" err="1" smtClean="0">
                <a:latin typeface="Courier New" pitchFamily="49" charset="0"/>
                <a:cs typeface="Courier New" pitchFamily="49" charset="0"/>
              </a:rPr>
              <a:t>st</a:t>
            </a:r>
            <a:r>
              <a:rPr lang="en-US" altLang="zh-CN" sz="19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822960" lvl="1" fontAlgn="auto">
              <a:lnSpc>
                <a:spcPct val="120000"/>
              </a:lnSpc>
              <a:spcAft>
                <a:spcPts val="0"/>
              </a:spcAft>
              <a:buFont typeface="Verdana"/>
              <a:buChar char="›"/>
              <a:defRPr/>
            </a:pPr>
            <a:r>
              <a:rPr lang="en-US" altLang="zh-CN" dirty="0" smtClean="0"/>
              <a:t>Library Testing</a:t>
            </a:r>
          </a:p>
          <a:p>
            <a:pPr marL="1106424" lvl="2" fontAlgn="auto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altLang="zh-CN" dirty="0" smtClean="0"/>
              <a:t>Ex.  	</a:t>
            </a:r>
            <a:r>
              <a:rPr lang="en-US" altLang="zh-CN" sz="1900" dirty="0" err="1" smtClean="0">
                <a:latin typeface="Courier New" pitchFamily="49" charset="0"/>
                <a:cs typeface="Courier New" pitchFamily="49" charset="0"/>
              </a:rPr>
              <a:t>Board.dice</a:t>
            </a:r>
            <a:r>
              <a:rPr lang="en-US" altLang="zh-CN" sz="1900" dirty="0" smtClean="0">
                <a:latin typeface="Courier New" pitchFamily="49" charset="0"/>
                <a:cs typeface="Courier New" pitchFamily="49" charset="0"/>
              </a:rPr>
              <a:t> = new Dice[1];</a:t>
            </a:r>
          </a:p>
          <a:p>
            <a:pPr marL="1106424" lvl="2" fontAlgn="auto">
              <a:lnSpc>
                <a:spcPct val="12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altLang="zh-CN" sz="19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altLang="zh-CN" sz="1900" dirty="0" err="1" smtClean="0">
                <a:latin typeface="Courier New" pitchFamily="49" charset="0"/>
                <a:cs typeface="Courier New" pitchFamily="49" charset="0"/>
              </a:rPr>
              <a:t>Board.dice</a:t>
            </a:r>
            <a:r>
              <a:rPr lang="en-US" altLang="zh-CN" sz="1900" dirty="0" smtClean="0">
                <a:latin typeface="Courier New" pitchFamily="49" charset="0"/>
                <a:cs typeface="Courier New" pitchFamily="49" charset="0"/>
              </a:rPr>
              <a:t>[0] = new Dice(1); </a:t>
            </a:r>
          </a:p>
          <a:p>
            <a:pPr marL="448056" indent="-384048" fontAlgn="auto">
              <a:lnSpc>
                <a:spcPct val="12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altLang="zh-CN" dirty="0" smtClean="0"/>
              <a:t>Integration Testing</a:t>
            </a:r>
          </a:p>
          <a:p>
            <a:pPr marL="822960" lvl="1" fontAlgn="auto">
              <a:lnSpc>
                <a:spcPct val="120000"/>
              </a:lnSpc>
              <a:spcAft>
                <a:spcPts val="0"/>
              </a:spcAft>
              <a:buFont typeface="Verdana"/>
              <a:buChar char="›"/>
              <a:defRPr/>
            </a:pPr>
            <a:r>
              <a:rPr lang="en-US" altLang="zh-CN" dirty="0" smtClean="0"/>
              <a:t>Examples in the tutorial</a:t>
            </a:r>
          </a:p>
        </p:txBody>
      </p:sp>
      <p:sp>
        <p:nvSpPr>
          <p:cNvPr id="27" name="Rectangle 1"/>
          <p:cNvSpPr txBox="1">
            <a:spLocks noChangeArrowheads="1"/>
          </p:cNvSpPr>
          <p:nvPr/>
        </p:nvSpPr>
        <p:spPr>
          <a:xfrm>
            <a:off x="152400" y="457200"/>
            <a:ext cx="8334375" cy="628651"/>
          </a:xfrm>
          <a:prstGeom prst="rect">
            <a:avLst/>
          </a:prstGeom>
          <a:ln/>
        </p:spPr>
        <p:txBody>
          <a:bodyPr lIns="51435" tIns="25718" rIns="51435" bIns="25718" anchor="ctr"/>
          <a:lstStyle/>
          <a:p>
            <a:pPr marL="484632" fontAlgn="auto">
              <a:spcAft>
                <a:spcPts val="0"/>
              </a:spcAft>
              <a:defRPr/>
            </a:pPr>
            <a:r>
              <a:rPr lang="en-US" sz="44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Testing Plan</a:t>
            </a:r>
            <a:endParaRPr lang="en-US" sz="440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ヒラギノ角ゴ ProN W6" charset="0"/>
              <a:cs typeface="ヒラギノ角ゴ ProN W6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1"/>
          <p:cNvSpPr txBox="1">
            <a:spLocks noChangeArrowheads="1"/>
          </p:cNvSpPr>
          <p:nvPr/>
        </p:nvSpPr>
        <p:spPr>
          <a:xfrm>
            <a:off x="152400" y="457200"/>
            <a:ext cx="8334375" cy="628651"/>
          </a:xfrm>
          <a:prstGeom prst="rect">
            <a:avLst/>
          </a:prstGeom>
          <a:ln/>
        </p:spPr>
        <p:txBody>
          <a:bodyPr lIns="51435" tIns="25718" rIns="51435" bIns="25718" anchor="ctr"/>
          <a:lstStyle/>
          <a:p>
            <a:pPr marL="484632" fontAlgn="auto">
              <a:spcAft>
                <a:spcPts val="0"/>
              </a:spcAft>
              <a:defRPr/>
            </a:pPr>
            <a:r>
              <a:rPr lang="en-US" sz="44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ヒラギノ角ゴ ProN W6" charset="0"/>
                <a:cs typeface="ヒラギノ角ゴ ProN W6" charset="0"/>
              </a:rPr>
              <a:t>Conclusion</a:t>
            </a:r>
            <a:endParaRPr lang="en-US" sz="440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ヒラギノ角ゴ ProN W6" charset="0"/>
              <a:cs typeface="ヒラギノ角ゴ ProN W6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609600" y="3124200"/>
          <a:ext cx="804672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524000"/>
          </a:xfrm>
        </p:spPr>
        <p:txBody>
          <a:bodyPr>
            <a:normAutofit fontScale="92500" lnSpcReduction="20000"/>
          </a:bodyPr>
          <a:lstStyle/>
          <a:p>
            <a:pPr marL="448056" indent="-384048" fontAlgn="auto">
              <a:lnSpc>
                <a:spcPct val="12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dirty="0" smtClean="0"/>
              <a:t>Simple: </a:t>
            </a:r>
            <a:r>
              <a:rPr lang="en-US" dirty="0" smtClean="0"/>
              <a:t>easy tool for designing Monopoly-like board games</a:t>
            </a:r>
          </a:p>
          <a:p>
            <a:pPr marL="448056" indent="-384048" fontAlgn="auto">
              <a:lnSpc>
                <a:spcPct val="12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dirty="0" smtClean="0"/>
              <a:t>Flexible: </a:t>
            </a:r>
            <a:r>
              <a:rPr lang="en-US" dirty="0" smtClean="0"/>
              <a:t>highly customizable by the user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1"/>
          <p:cNvSpPr txBox="1">
            <a:spLocks noChangeArrowheads="1"/>
          </p:cNvSpPr>
          <p:nvPr/>
        </p:nvSpPr>
        <p:spPr>
          <a:xfrm>
            <a:off x="152400" y="457200"/>
            <a:ext cx="8334375" cy="628651"/>
          </a:xfrm>
          <a:prstGeom prst="rect">
            <a:avLst/>
          </a:prstGeom>
          <a:ln/>
        </p:spPr>
        <p:txBody>
          <a:bodyPr lIns="51435" tIns="25718" rIns="51435" bIns="25718" anchor="ctr"/>
          <a:lstStyle/>
          <a:p>
            <a:pPr marL="484632" fontAlgn="auto">
              <a:spcAft>
                <a:spcPts val="0"/>
              </a:spcAft>
              <a:defRPr/>
            </a:pPr>
            <a:r>
              <a:rPr lang="en-US" sz="44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Introduction</a:t>
            </a:r>
            <a:endParaRPr lang="en-US" sz="440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ヒラギノ角ゴ ProN W6" charset="0"/>
              <a:cs typeface="ヒラギノ角ゴ ProN W6" charset="0"/>
            </a:endParaRPr>
          </a:p>
        </p:txBody>
      </p:sp>
      <p:sp>
        <p:nvSpPr>
          <p:cNvPr id="15362" name="Content Placeholder 2"/>
          <p:cNvSpPr txBox="1">
            <a:spLocks/>
          </p:cNvSpPr>
          <p:nvPr/>
        </p:nvSpPr>
        <p:spPr bwMode="auto">
          <a:xfrm>
            <a:off x="457200" y="1524000"/>
            <a:ext cx="8229600" cy="493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382588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n-US" sz="3200">
                <a:latin typeface="Century Gothic" pitchFamily="34" charset="0"/>
              </a:rPr>
              <a:t>Motivation</a:t>
            </a:r>
          </a:p>
          <a:p>
            <a:pPr marL="904875" lvl="1" indent="-382588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n-US" sz="2800">
                <a:latin typeface="Century Gothic" pitchFamily="34" charset="0"/>
              </a:rPr>
              <a:t>Create board game from scratch consumes time</a:t>
            </a:r>
          </a:p>
          <a:p>
            <a:pPr marL="904875" lvl="1" indent="-382588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n-US" sz="2800">
                <a:latin typeface="Century Gothic" pitchFamily="34" charset="0"/>
              </a:rPr>
              <a:t>Hard to modify</a:t>
            </a:r>
          </a:p>
          <a:p>
            <a:pPr marL="904875" lvl="1" indent="-382588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n-US" sz="2800">
                <a:latin typeface="Century Gothic" pitchFamily="34" charset="0"/>
              </a:rPr>
              <a:t>Monopoly board games are similar to each other</a:t>
            </a:r>
          </a:p>
          <a:p>
            <a:pPr marL="904875" lvl="1" indent="-382588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n-US" sz="2800">
                <a:latin typeface="Century Gothic" pitchFamily="34" charset="0"/>
              </a:rPr>
              <a:t>We love Monopoly board game!</a:t>
            </a:r>
          </a:p>
          <a:p>
            <a:pPr marL="447675" indent="-382588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endParaRPr lang="en-US" altLang="zh-CN" sz="2600">
              <a:latin typeface="Century Gothic" pitchFamily="34" charset="0"/>
              <a:cs typeface="幼圆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1"/>
          <p:cNvSpPr txBox="1">
            <a:spLocks noChangeArrowheads="1"/>
          </p:cNvSpPr>
          <p:nvPr/>
        </p:nvSpPr>
        <p:spPr>
          <a:xfrm>
            <a:off x="152400" y="457200"/>
            <a:ext cx="8334375" cy="628651"/>
          </a:xfrm>
          <a:prstGeom prst="rect">
            <a:avLst/>
          </a:prstGeom>
          <a:ln/>
        </p:spPr>
        <p:txBody>
          <a:bodyPr lIns="51435" tIns="25718" rIns="51435" bIns="25718" anchor="ctr"/>
          <a:lstStyle/>
          <a:p>
            <a:pPr marL="484632" fontAlgn="auto">
              <a:spcAft>
                <a:spcPts val="0"/>
              </a:spcAft>
              <a:defRPr/>
            </a:pPr>
            <a:r>
              <a:rPr lang="en-US" sz="32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BGDL</a:t>
            </a:r>
            <a:r>
              <a:rPr lang="en-US" sz="3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= Board Game Design Language</a:t>
            </a:r>
            <a:endParaRPr lang="en-US" sz="320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ヒラギノ角ゴ ProN W6" charset="0"/>
              <a:cs typeface="ヒラギノ角ゴ ProN W6" charset="0"/>
            </a:endParaRPr>
          </a:p>
        </p:txBody>
      </p:sp>
      <p:sp>
        <p:nvSpPr>
          <p:cNvPr id="16386" name="Content Placeholder 2"/>
          <p:cNvSpPr txBox="1">
            <a:spLocks/>
          </p:cNvSpPr>
          <p:nvPr/>
        </p:nvSpPr>
        <p:spPr bwMode="auto">
          <a:xfrm>
            <a:off x="457200" y="1524000"/>
            <a:ext cx="8229600" cy="493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382588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n-US" sz="3200">
                <a:latin typeface="Century Gothic" pitchFamily="34" charset="0"/>
              </a:rPr>
              <a:t>Features</a:t>
            </a:r>
          </a:p>
          <a:p>
            <a:pPr marL="904875" lvl="1" indent="-382588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n-US" sz="2800">
                <a:latin typeface="Century Gothic" pitchFamily="34" charset="0"/>
              </a:rPr>
              <a:t>Automatically create complete </a:t>
            </a:r>
          </a:p>
          <a:p>
            <a:pPr marL="904875" lvl="1" indent="-382588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2800">
                <a:latin typeface="Century Gothic" pitchFamily="34" charset="0"/>
              </a:rPr>
              <a:t>	executable program with GUI</a:t>
            </a:r>
          </a:p>
          <a:p>
            <a:pPr marL="904875" lvl="1" indent="-382588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n-US" sz="2800">
                <a:latin typeface="Century Gothic" pitchFamily="34" charset="0"/>
              </a:rPr>
              <a:t>Modify Board, Player, Dice</a:t>
            </a:r>
          </a:p>
          <a:p>
            <a:pPr marL="904875" lvl="1" indent="-382588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n-US" sz="2800">
                <a:latin typeface="Century Gothic" pitchFamily="34" charset="0"/>
              </a:rPr>
              <a:t>Create arbitrary rules for each cell from “actions” provided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1"/>
          <p:cNvSpPr txBox="1">
            <a:spLocks noChangeArrowheads="1"/>
          </p:cNvSpPr>
          <p:nvPr/>
        </p:nvSpPr>
        <p:spPr>
          <a:xfrm>
            <a:off x="152400" y="457200"/>
            <a:ext cx="8334375" cy="628651"/>
          </a:xfrm>
          <a:prstGeom prst="rect">
            <a:avLst/>
          </a:prstGeom>
          <a:ln/>
        </p:spPr>
        <p:txBody>
          <a:bodyPr lIns="51435" tIns="25718" rIns="51435" bIns="25718" anchor="ctr"/>
          <a:lstStyle/>
          <a:p>
            <a:pPr marL="484632" fontAlgn="auto">
              <a:spcAft>
                <a:spcPts val="0"/>
              </a:spcAft>
              <a:defRPr/>
            </a:pPr>
            <a:r>
              <a:rPr lang="en-US" sz="44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Development Process</a:t>
            </a:r>
            <a:endParaRPr lang="en-US" sz="440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ヒラギノ角ゴ ProN W6" charset="0"/>
              <a:cs typeface="ヒラギノ角ゴ ProN W6" charset="0"/>
            </a:endParaRPr>
          </a:p>
        </p:txBody>
      </p:sp>
      <p:graphicFrame>
        <p:nvGraphicFramePr>
          <p:cNvPr id="17410" name="Chart 3"/>
          <p:cNvGraphicFramePr>
            <a:graphicFrameLocks/>
          </p:cNvGraphicFramePr>
          <p:nvPr/>
        </p:nvGraphicFramePr>
        <p:xfrm>
          <a:off x="152400" y="1295400"/>
          <a:ext cx="8991600" cy="5267325"/>
        </p:xfrm>
        <a:graphic>
          <a:graphicData uri="http://schemas.openxmlformats.org/presentationml/2006/ole">
            <p:oleObj spid="_x0000_s17410" r:id="rId3" imgW="8992379" imgH="5267401" progId="Excel.Chart.8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1"/>
          <p:cNvSpPr txBox="1">
            <a:spLocks noChangeArrowheads="1"/>
          </p:cNvSpPr>
          <p:nvPr/>
        </p:nvSpPr>
        <p:spPr>
          <a:xfrm>
            <a:off x="152400" y="457200"/>
            <a:ext cx="8334375" cy="628651"/>
          </a:xfrm>
          <a:prstGeom prst="rect">
            <a:avLst/>
          </a:prstGeom>
          <a:ln/>
        </p:spPr>
        <p:txBody>
          <a:bodyPr lIns="51435" tIns="25718" rIns="51435" bIns="25718" anchor="ctr"/>
          <a:lstStyle/>
          <a:p>
            <a:pPr marL="484632" fontAlgn="auto">
              <a:spcAft>
                <a:spcPts val="0"/>
              </a:spcAft>
              <a:defRPr/>
            </a:pPr>
            <a:r>
              <a:rPr lang="en-US" sz="44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Game Components</a:t>
            </a:r>
            <a:endParaRPr lang="en-US" sz="440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ヒラギノ角ゴ ProN W6" charset="0"/>
              <a:cs typeface="ヒラギノ角ゴ ProN W6" charset="0"/>
            </a:endParaRP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457200" y="1524000"/>
            <a:ext cx="8686800" cy="49307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48056" lvl="1" indent="-384048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r>
              <a:rPr lang="en-US" sz="3000" dirty="0">
                <a:latin typeface="+mn-lt"/>
              </a:rPr>
              <a:t>Board: </a:t>
            </a:r>
            <a:r>
              <a:rPr lang="en-US" sz="2000" dirty="0">
                <a:latin typeface="+mn-lt"/>
              </a:rPr>
              <a:t>title, width, height, player, dice</a:t>
            </a:r>
            <a:endParaRPr lang="en-US" sz="3000" dirty="0">
              <a:latin typeface="+mn-lt"/>
            </a:endParaRP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Board.title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"Monopoly!!";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Board.width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6;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Board.height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5;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Board.player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new Player[3];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Board.dice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new Dice[2];</a:t>
            </a:r>
            <a:endParaRPr lang="en-US" sz="3000" dirty="0">
              <a:latin typeface="+mn-lt"/>
            </a:endParaRPr>
          </a:p>
          <a:p>
            <a:pPr marL="448056" indent="-384048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r>
              <a:rPr lang="en-US" sz="3000" dirty="0">
                <a:latin typeface="+mn-lt"/>
              </a:rPr>
              <a:t>Player: </a:t>
            </a:r>
            <a:r>
              <a:rPr lang="en-US" sz="2000" dirty="0">
                <a:latin typeface="+mn-lt"/>
              </a:rPr>
              <a:t>points, name, direction, location, delay</a:t>
            </a:r>
          </a:p>
          <a:p>
            <a:pPr marL="448056" indent="-384048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000" dirty="0">
                <a:latin typeface="+mn-lt"/>
              </a:rPr>
              <a:t>	</a:t>
            </a:r>
            <a:r>
              <a:rPr lang="en-US" sz="1700" dirty="0" err="1">
                <a:latin typeface="Courier New" pitchFamily="49" charset="0"/>
                <a:cs typeface="Courier New" pitchFamily="49" charset="0"/>
              </a:rPr>
              <a:t>Board.player</a:t>
            </a:r>
            <a:r>
              <a:rPr lang="en-US" sz="1700" dirty="0">
                <a:latin typeface="Courier New" pitchFamily="49" charset="0"/>
                <a:cs typeface="Courier New" pitchFamily="49" charset="0"/>
              </a:rPr>
              <a:t>[2]=new Player(5000,"Player3",true,Cell[0, 2],0);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448056" indent="-384048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r>
              <a:rPr lang="en-US" sz="3000" dirty="0">
                <a:latin typeface="+mn-lt"/>
              </a:rPr>
              <a:t>Dice: </a:t>
            </a:r>
            <a:r>
              <a:rPr lang="en-US" sz="2000" dirty="0">
                <a:latin typeface="+mn-lt"/>
              </a:rPr>
              <a:t>sides</a:t>
            </a:r>
          </a:p>
          <a:p>
            <a:pPr marL="448056" indent="-384048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17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700" dirty="0" err="1">
                <a:latin typeface="Courier New" pitchFamily="49" charset="0"/>
                <a:cs typeface="Courier New" pitchFamily="49" charset="0"/>
              </a:rPr>
              <a:t>Board.dice</a:t>
            </a:r>
            <a:r>
              <a:rPr lang="en-US" sz="1700" dirty="0">
                <a:latin typeface="Courier New" pitchFamily="49" charset="0"/>
                <a:cs typeface="Courier New" pitchFamily="49" charset="0"/>
              </a:rPr>
              <a:t>[0] = new Dice(6);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1"/>
          <p:cNvSpPr txBox="1">
            <a:spLocks noChangeArrowheads="1"/>
          </p:cNvSpPr>
          <p:nvPr/>
        </p:nvSpPr>
        <p:spPr>
          <a:xfrm>
            <a:off x="152400" y="457200"/>
            <a:ext cx="8334375" cy="628651"/>
          </a:xfrm>
          <a:prstGeom prst="rect">
            <a:avLst/>
          </a:prstGeom>
          <a:ln/>
        </p:spPr>
        <p:txBody>
          <a:bodyPr lIns="51435" tIns="25718" rIns="51435" bIns="25718" anchor="ctr"/>
          <a:lstStyle/>
          <a:p>
            <a:pPr marL="484632" fontAlgn="auto">
              <a:spcAft>
                <a:spcPts val="0"/>
              </a:spcAft>
              <a:defRPr/>
            </a:pPr>
            <a:r>
              <a:rPr lang="en-US" sz="44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Game Components</a:t>
            </a:r>
            <a:endParaRPr lang="en-US" sz="440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ヒラギノ角ゴ ProN W6" charset="0"/>
              <a:cs typeface="ヒラギノ角ゴ ProN W6" charset="0"/>
            </a:endParaRP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457200" y="1524000"/>
            <a:ext cx="8686800" cy="493077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448056" indent="-384048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r>
              <a:rPr lang="en-US" sz="3000" dirty="0">
                <a:latin typeface="+mn-lt"/>
              </a:rPr>
              <a:t>Cell: </a:t>
            </a:r>
            <a:r>
              <a:rPr lang="en-US" sz="2000" dirty="0" err="1">
                <a:latin typeface="+mn-lt"/>
              </a:rPr>
              <a:t>GoTo</a:t>
            </a:r>
            <a:r>
              <a:rPr lang="en-US" sz="2000" dirty="0">
                <a:latin typeface="+mn-lt"/>
              </a:rPr>
              <a:t>, Change, Delay, Direction</a:t>
            </a:r>
          </a:p>
          <a:p>
            <a:pPr lvl="1" fontAlgn="auto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(Player p, Cell location)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Change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(Player p,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value)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Delay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(Player p,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value)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Direction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(Player p,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direction)</a:t>
            </a:r>
          </a:p>
          <a:p>
            <a:pPr marL="448056" indent="-384048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r>
              <a:rPr lang="en-US" sz="3000" dirty="0" err="1">
                <a:latin typeface="+mn-lt"/>
              </a:rPr>
              <a:t>GameState</a:t>
            </a:r>
            <a:r>
              <a:rPr lang="en-US" sz="3000" dirty="0">
                <a:latin typeface="+mn-lt"/>
              </a:rPr>
              <a:t>: </a:t>
            </a:r>
          </a:p>
          <a:p>
            <a:pPr marL="905256" lvl="1" indent="-384048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r>
              <a:rPr lang="en-US" sz="2000" dirty="0" err="1">
                <a:latin typeface="+mn-lt"/>
              </a:rPr>
              <a:t>numTurns</a:t>
            </a:r>
            <a:endParaRPr lang="en-US" sz="2000" dirty="0">
              <a:latin typeface="+mn-lt"/>
            </a:endParaRPr>
          </a:p>
          <a:p>
            <a:pPr marL="905256" lvl="1" indent="-384048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r>
              <a:rPr lang="en-US" sz="2000" dirty="0" err="1">
                <a:latin typeface="+mn-lt"/>
              </a:rPr>
              <a:t>numPlayers</a:t>
            </a:r>
            <a:endParaRPr lang="en-US" sz="2000" dirty="0">
              <a:latin typeface="+mn-lt"/>
            </a:endParaRPr>
          </a:p>
          <a:p>
            <a:pPr marL="905256" lvl="1" indent="-384048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r>
              <a:rPr lang="en-US" sz="2000" dirty="0" err="1">
                <a:latin typeface="+mn-lt"/>
              </a:rPr>
              <a:t>numRounds</a:t>
            </a:r>
            <a:endParaRPr lang="en-US" sz="2000" dirty="0">
              <a:latin typeface="+mn-lt"/>
            </a:endParaRPr>
          </a:p>
          <a:p>
            <a:pPr marL="905256" lvl="1" indent="-384048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r>
              <a:rPr lang="en-US" sz="2000" dirty="0" err="1">
                <a:latin typeface="+mn-lt"/>
              </a:rPr>
              <a:t>currentPlayer</a:t>
            </a:r>
            <a:endParaRPr lang="en-US" sz="2000" dirty="0">
              <a:latin typeface="+mn-lt"/>
            </a:endParaRPr>
          </a:p>
          <a:p>
            <a:pPr marL="905256" lvl="1" indent="-384048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r>
              <a:rPr lang="en-US" sz="2000" dirty="0" err="1">
                <a:latin typeface="+mn-lt"/>
              </a:rPr>
              <a:t>activePlayer</a:t>
            </a:r>
            <a:endParaRPr lang="en-US" sz="2000" dirty="0">
              <a:latin typeface="+mn-lt"/>
            </a:endParaRPr>
          </a:p>
          <a:p>
            <a:pPr marL="905256" lvl="1" indent="-384048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r>
              <a:rPr lang="en-US" sz="2000" dirty="0">
                <a:latin typeface="+mn-lt"/>
              </a:rPr>
              <a:t>running</a:t>
            </a:r>
            <a:endParaRPr lang="en-US" sz="3000" dirty="0">
              <a:latin typeface="+mn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1"/>
          <p:cNvSpPr txBox="1">
            <a:spLocks noChangeArrowheads="1"/>
          </p:cNvSpPr>
          <p:nvPr/>
        </p:nvSpPr>
        <p:spPr>
          <a:xfrm>
            <a:off x="152400" y="457200"/>
            <a:ext cx="8334375" cy="628651"/>
          </a:xfrm>
          <a:prstGeom prst="rect">
            <a:avLst/>
          </a:prstGeom>
          <a:ln/>
        </p:spPr>
        <p:txBody>
          <a:bodyPr lIns="51435" tIns="25718" rIns="51435" bIns="25718" anchor="ctr"/>
          <a:lstStyle/>
          <a:p>
            <a:pPr marL="484632" fontAlgn="auto">
              <a:spcAft>
                <a:spcPts val="0"/>
              </a:spcAft>
              <a:defRPr/>
            </a:pPr>
            <a:r>
              <a:rPr lang="en-US" sz="44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Designing a Game</a:t>
            </a:r>
            <a:endParaRPr lang="en-US" sz="440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ヒラギノ角ゴ ProN W6" charset="0"/>
              <a:cs typeface="ヒラギノ角ゴ ProN W6" charset="0"/>
            </a:endParaRP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457200" y="1524000"/>
            <a:ext cx="8686800" cy="4930775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448056" indent="-384048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r>
              <a:rPr lang="en-US" sz="2600" b="1" dirty="0">
                <a:latin typeface="+mn-lt"/>
              </a:rPr>
              <a:t>void </a:t>
            </a:r>
            <a:r>
              <a:rPr lang="en-US" sz="2600" b="1" dirty="0" err="1">
                <a:latin typeface="+mn-lt"/>
              </a:rPr>
              <a:t>InitializeBoard</a:t>
            </a:r>
            <a:r>
              <a:rPr lang="en-US" sz="2600" b="1" dirty="0">
                <a:latin typeface="+mn-lt"/>
              </a:rPr>
              <a:t>()</a:t>
            </a:r>
          </a:p>
          <a:p>
            <a:pPr marL="448056" indent="-384048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3000" dirty="0">
                <a:latin typeface="+mn-lt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Board.player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new Player[4];</a:t>
            </a:r>
            <a:endParaRPr lang="en-US" sz="3000" dirty="0">
              <a:latin typeface="+mn-lt"/>
            </a:endParaRPr>
          </a:p>
          <a:p>
            <a:pPr marL="448056" indent="-384048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r>
              <a:rPr lang="en-US" sz="2600" b="1" dirty="0">
                <a:latin typeface="+mn-lt"/>
              </a:rPr>
              <a:t>void </a:t>
            </a:r>
            <a:r>
              <a:rPr lang="en-US" sz="2600" b="1" dirty="0" err="1">
                <a:latin typeface="+mn-lt"/>
              </a:rPr>
              <a:t>InitializeCells</a:t>
            </a:r>
            <a:r>
              <a:rPr lang="en-US" sz="2600" b="1" dirty="0">
                <a:latin typeface="+mn-lt"/>
              </a:rPr>
              <a:t>()</a:t>
            </a:r>
          </a:p>
          <a:p>
            <a:pPr marL="448056" indent="-384048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3000" dirty="0">
                <a:latin typeface="+mn-lt"/>
              </a:rPr>
              <a:t>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Cell[0,0] = { </a:t>
            </a:r>
            <a:r>
              <a:rPr lang="en-US">
                <a:latin typeface="Courier New" pitchFamily="49" charset="0"/>
                <a:cs typeface="Courier New" pitchFamily="49" charset="0"/>
              </a:rPr>
              <a:t>… };</a:t>
            </a:r>
            <a:endParaRPr lang="en-US" sz="3000" dirty="0">
              <a:latin typeface="+mn-lt"/>
            </a:endParaRPr>
          </a:p>
          <a:p>
            <a:pPr marL="448056" indent="-384048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r>
              <a:rPr lang="en-US" sz="2600" b="1" dirty="0" err="1">
                <a:latin typeface="+mn-lt"/>
              </a:rPr>
              <a:t>boolean</a:t>
            </a:r>
            <a:r>
              <a:rPr lang="en-US" sz="2600" b="1" dirty="0">
                <a:latin typeface="+mn-lt"/>
              </a:rPr>
              <a:t> </a:t>
            </a:r>
            <a:r>
              <a:rPr lang="en-US" sz="2600" b="1" dirty="0" err="1">
                <a:latin typeface="+mn-lt"/>
              </a:rPr>
              <a:t>GameOver</a:t>
            </a:r>
            <a:r>
              <a:rPr lang="en-US" sz="2600" b="1" dirty="0">
                <a:latin typeface="+mn-lt"/>
              </a:rPr>
              <a:t>()</a:t>
            </a:r>
          </a:p>
          <a:p>
            <a:pPr marL="448056" indent="-384048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3000" dirty="0">
                <a:latin typeface="+mn-lt"/>
              </a:rPr>
              <a:t>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if( … ) { return true; }</a:t>
            </a:r>
          </a:p>
          <a:p>
            <a:pPr marL="448056" indent="-384048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else { return false; }</a:t>
            </a:r>
            <a:endParaRPr lang="en-US" dirty="0">
              <a:latin typeface="+mn-lt"/>
            </a:endParaRPr>
          </a:p>
          <a:p>
            <a:pPr marL="448056" indent="-384048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r>
              <a:rPr lang="en-US" sz="2600" b="1" dirty="0">
                <a:latin typeface="+mn-lt"/>
              </a:rPr>
              <a:t>Player[] Winner()</a:t>
            </a:r>
          </a:p>
          <a:p>
            <a:pPr marL="448056" indent="-384048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100" dirty="0">
                <a:latin typeface="Courier New" pitchFamily="49" charset="0"/>
                <a:cs typeface="Courier New" pitchFamily="49" charset="0"/>
              </a:rPr>
              <a:t>	Player[] winners = new Player[</a:t>
            </a:r>
            <a:r>
              <a:rPr lang="en-US" sz="2100" dirty="0" err="1">
                <a:latin typeface="Courier New" pitchFamily="49" charset="0"/>
                <a:cs typeface="Courier New" pitchFamily="49" charset="0"/>
              </a:rPr>
              <a:t>GameState.numPlayers</a:t>
            </a:r>
            <a:r>
              <a:rPr lang="en-US" sz="2100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448056" indent="-384048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100" dirty="0"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marL="448056" indent="-384048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100" dirty="0">
                <a:latin typeface="Courier New" pitchFamily="49" charset="0"/>
                <a:cs typeface="Courier New" pitchFamily="49" charset="0"/>
              </a:rPr>
              <a:t>	return winners;</a:t>
            </a:r>
            <a:endParaRPr lang="en-US" sz="2100" dirty="0">
              <a:latin typeface="+mn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1"/>
          <p:cNvSpPr txBox="1">
            <a:spLocks noChangeArrowheads="1"/>
          </p:cNvSpPr>
          <p:nvPr/>
        </p:nvSpPr>
        <p:spPr>
          <a:xfrm>
            <a:off x="152400" y="457200"/>
            <a:ext cx="8334375" cy="628651"/>
          </a:xfrm>
          <a:prstGeom prst="rect">
            <a:avLst/>
          </a:prstGeom>
          <a:ln/>
        </p:spPr>
        <p:txBody>
          <a:bodyPr lIns="51435" tIns="25718" rIns="51435" bIns="25718" anchor="ctr"/>
          <a:lstStyle/>
          <a:p>
            <a:pPr marL="484632" fontAlgn="auto">
              <a:spcAft>
                <a:spcPts val="0"/>
              </a:spcAft>
              <a:defRPr/>
            </a:pPr>
            <a:r>
              <a:rPr lang="en-US" sz="44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Game Engine</a:t>
            </a:r>
            <a:endParaRPr lang="en-US" sz="440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ヒラギノ角ゴ ProN W6" charset="0"/>
              <a:cs typeface="ヒラギノ角ゴ ProN W6" charset="0"/>
            </a:endParaRPr>
          </a:p>
        </p:txBody>
      </p:sp>
      <p:sp>
        <p:nvSpPr>
          <p:cNvPr id="21506" name="Content Placeholder 2"/>
          <p:cNvSpPr txBox="1">
            <a:spLocks/>
          </p:cNvSpPr>
          <p:nvPr/>
        </p:nvSpPr>
        <p:spPr bwMode="auto">
          <a:xfrm>
            <a:off x="457200" y="1295400"/>
            <a:ext cx="8229600" cy="515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7675" indent="-382588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n-US" sz="2400" b="1">
                <a:latin typeface="Century Gothic" pitchFamily="34" charset="0"/>
              </a:rPr>
              <a:t>Game Libraries</a:t>
            </a:r>
          </a:p>
          <a:p>
            <a:pPr marL="904875" lvl="1" indent="-382588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n-US" b="1">
                <a:latin typeface="Century Gothic" pitchFamily="34" charset="0"/>
              </a:rPr>
              <a:t>Gameplay logic: </a:t>
            </a:r>
            <a:r>
              <a:rPr lang="en-US">
                <a:latin typeface="Century Gothic" pitchFamily="34" charset="0"/>
              </a:rPr>
              <a:t>Main.java</a:t>
            </a:r>
          </a:p>
          <a:p>
            <a:pPr marL="904875" lvl="1" indent="-382588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n-US" b="1">
                <a:latin typeface="Century Gothic" pitchFamily="34" charset="0"/>
              </a:rPr>
              <a:t>GUI: </a:t>
            </a:r>
            <a:r>
              <a:rPr lang="en-US">
                <a:latin typeface="Century Gothic" pitchFamily="34" charset="0"/>
              </a:rPr>
              <a:t>boardPanel.java, gamePanel.java, infoPanel.java</a:t>
            </a:r>
          </a:p>
          <a:p>
            <a:pPr marL="447675" indent="-382588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n-US" altLang="zh-CN" sz="2400" b="1">
                <a:latin typeface="Century Gothic" pitchFamily="34" charset="0"/>
                <a:cs typeface="幼圆"/>
              </a:rPr>
              <a:t>Interactive GUI Output</a:t>
            </a:r>
            <a:endParaRPr lang="en-US" altLang="zh-CN" sz="2000" b="1">
              <a:latin typeface="Century Gothic" pitchFamily="34" charset="0"/>
              <a:cs typeface="幼圆"/>
            </a:endParaRPr>
          </a:p>
        </p:txBody>
      </p:sp>
      <p:pic>
        <p:nvPicPr>
          <p:cNvPr id="21507" name="Picture 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124200"/>
            <a:ext cx="5314950" cy="3429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/>
          </p:cNvSpPr>
          <p:nvPr/>
        </p:nvSpPr>
        <p:spPr bwMode="auto">
          <a:xfrm>
            <a:off x="122238" y="4657725"/>
            <a:ext cx="906462" cy="1524000"/>
          </a:xfrm>
          <a:prstGeom prst="roundRect">
            <a:avLst>
              <a:gd name="adj" fmla="val 11810"/>
            </a:avLst>
          </a:prstGeom>
          <a:blipFill dpi="0" rotWithShape="0">
            <a:blip r:embed="rId3" cstate="print"/>
            <a:srcRect/>
            <a:tile tx="0" ty="0" sx="100000" sy="100000" flip="none" algn="tl"/>
          </a:blip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Gill Sans" charset="0"/>
                <a:cs typeface="Gill Sans" charset="0"/>
              </a:rPr>
              <a:t>Lexical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Gill Sans" charset="0"/>
                <a:cs typeface="Gill Sans" charset="0"/>
              </a:rPr>
              <a:t>Analyzer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Gill Sans" charset="0"/>
                <a:cs typeface="Gill Sans" charset="0"/>
              </a:rPr>
              <a:t>(</a:t>
            </a:r>
            <a:r>
              <a:rPr lang="en-US" sz="12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Gill Sans" charset="0"/>
                <a:cs typeface="Gill Sans" charset="0"/>
              </a:rPr>
              <a:t>JFlex</a:t>
            </a:r>
            <a:r>
              <a:rPr lang="en-US" sz="12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Gill Sans" charset="0"/>
                <a:cs typeface="Gill Sans" charset="0"/>
              </a:rPr>
              <a:t>)</a:t>
            </a:r>
          </a:p>
        </p:txBody>
      </p:sp>
      <p:sp>
        <p:nvSpPr>
          <p:cNvPr id="15363" name="Rectangle 3"/>
          <p:cNvSpPr>
            <a:spLocks/>
          </p:cNvSpPr>
          <p:nvPr/>
        </p:nvSpPr>
        <p:spPr bwMode="auto">
          <a:xfrm>
            <a:off x="100013" y="3000375"/>
            <a:ext cx="957262" cy="838200"/>
          </a:xfrm>
          <a:prstGeom prst="rect">
            <a:avLst/>
          </a:prstGeom>
          <a:solidFill>
            <a:schemeClr val="accent1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Gill Sans" charset="0"/>
                <a:cs typeface="Gill Sans" charset="0"/>
              </a:rPr>
              <a:t>BGDLLex.l</a:t>
            </a:r>
            <a:endParaRPr lang="en-US" sz="11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ea typeface="Gill Sans" charset="0"/>
              <a:cs typeface="Gill Sans" charset="0"/>
            </a:endParaRPr>
          </a:p>
        </p:txBody>
      </p:sp>
      <p:sp>
        <p:nvSpPr>
          <p:cNvPr id="22531" name="Line 4"/>
          <p:cNvSpPr>
            <a:spLocks noChangeShapeType="1"/>
          </p:cNvSpPr>
          <p:nvPr/>
        </p:nvSpPr>
        <p:spPr bwMode="auto">
          <a:xfrm rot="10800000">
            <a:off x="571500" y="3848100"/>
            <a:ext cx="4763" cy="819150"/>
          </a:xfrm>
          <a:prstGeom prst="line">
            <a:avLst/>
          </a:prstGeom>
          <a:noFill/>
          <a:ln w="127000">
            <a:solidFill>
              <a:srgbClr val="343434"/>
            </a:solidFill>
            <a:miter lim="800000"/>
            <a:headEnd type="stealth" w="med" len="med"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5365" name="AutoShape 5"/>
          <p:cNvSpPr>
            <a:spLocks/>
          </p:cNvSpPr>
          <p:nvPr/>
        </p:nvSpPr>
        <p:spPr bwMode="auto">
          <a:xfrm>
            <a:off x="1728788" y="4657725"/>
            <a:ext cx="908050" cy="1524000"/>
          </a:xfrm>
          <a:prstGeom prst="roundRect">
            <a:avLst>
              <a:gd name="adj" fmla="val 11810"/>
            </a:avLst>
          </a:prstGeom>
          <a:blipFill dpi="0" rotWithShape="0">
            <a:blip r:embed="rId3" cstate="print"/>
            <a:srcRect/>
            <a:tile tx="0" ty="0" sx="100000" sy="100000" flip="none" algn="tl"/>
          </a:blip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Gill Sans" charset="0"/>
                <a:cs typeface="Gill Sans" charset="0"/>
              </a:rPr>
              <a:t>Syntax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Gill Sans" charset="0"/>
                <a:cs typeface="Gill Sans" charset="0"/>
              </a:rPr>
              <a:t>Analyzer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Gill Sans" charset="0"/>
                <a:cs typeface="Gill Sans" charset="0"/>
              </a:rPr>
              <a:t>(BYACC)</a:t>
            </a:r>
          </a:p>
        </p:txBody>
      </p:sp>
      <p:sp>
        <p:nvSpPr>
          <p:cNvPr id="15366" name="Rectangle 6"/>
          <p:cNvSpPr>
            <a:spLocks/>
          </p:cNvSpPr>
          <p:nvPr/>
        </p:nvSpPr>
        <p:spPr bwMode="auto">
          <a:xfrm>
            <a:off x="1708150" y="3000375"/>
            <a:ext cx="957263" cy="838200"/>
          </a:xfrm>
          <a:prstGeom prst="rect">
            <a:avLst/>
          </a:prstGeom>
          <a:solidFill>
            <a:schemeClr val="accent1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Gill Sans" charset="0"/>
                <a:cs typeface="Gill Sans" charset="0"/>
              </a:rPr>
              <a:t>BGDLYacc.y</a:t>
            </a:r>
            <a:endParaRPr lang="en-US" sz="11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ea typeface="Gill Sans" charset="0"/>
              <a:cs typeface="Gill Sans" charset="0"/>
            </a:endParaRPr>
          </a:p>
        </p:txBody>
      </p:sp>
      <p:sp>
        <p:nvSpPr>
          <p:cNvPr id="22534" name="Line 7"/>
          <p:cNvSpPr>
            <a:spLocks noChangeShapeType="1"/>
          </p:cNvSpPr>
          <p:nvPr/>
        </p:nvSpPr>
        <p:spPr bwMode="auto">
          <a:xfrm rot="10800000">
            <a:off x="2179638" y="3848100"/>
            <a:ext cx="3175" cy="819150"/>
          </a:xfrm>
          <a:prstGeom prst="line">
            <a:avLst/>
          </a:prstGeom>
          <a:noFill/>
          <a:ln w="127000">
            <a:solidFill>
              <a:srgbClr val="343434"/>
            </a:solidFill>
            <a:miter lim="800000"/>
            <a:headEnd type="stealth" w="med" len="med"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22535" name="Picture 8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8063" y="5226050"/>
            <a:ext cx="771525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5369" name="AutoShape 9"/>
          <p:cNvSpPr>
            <a:spLocks/>
          </p:cNvSpPr>
          <p:nvPr/>
        </p:nvSpPr>
        <p:spPr bwMode="auto">
          <a:xfrm>
            <a:off x="3335338" y="4657725"/>
            <a:ext cx="908050" cy="1524000"/>
          </a:xfrm>
          <a:prstGeom prst="roundRect">
            <a:avLst>
              <a:gd name="adj" fmla="val 11810"/>
            </a:avLst>
          </a:prstGeom>
          <a:blipFill dpi="0" rotWithShape="0">
            <a:blip r:embed="rId3" cstate="print"/>
            <a:srcRect/>
            <a:tile tx="0" ty="0" sx="100000" sy="100000" flip="none" algn="tl"/>
          </a:blip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Gill Sans" charset="0"/>
                <a:cs typeface="Gill Sans" charset="0"/>
              </a:rPr>
              <a:t>Semantic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Gill Sans" charset="0"/>
                <a:cs typeface="Gill Sans" charset="0"/>
              </a:rPr>
              <a:t>Analyzer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Gill Sans" charset="0"/>
                <a:cs typeface="Gill Sans" charset="0"/>
              </a:rPr>
              <a:t>(Type &amp; Scope)</a:t>
            </a:r>
          </a:p>
        </p:txBody>
      </p:sp>
      <p:pic>
        <p:nvPicPr>
          <p:cNvPr id="22537" name="Picture 10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14613" y="5229225"/>
            <a:ext cx="771525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5371" name="AutoShape 11"/>
          <p:cNvSpPr>
            <a:spLocks/>
          </p:cNvSpPr>
          <p:nvPr/>
        </p:nvSpPr>
        <p:spPr bwMode="auto">
          <a:xfrm>
            <a:off x="4586288" y="4657725"/>
            <a:ext cx="1079500" cy="1524000"/>
          </a:xfrm>
          <a:prstGeom prst="roundRect">
            <a:avLst>
              <a:gd name="adj" fmla="val 9931"/>
            </a:avLst>
          </a:prstGeom>
          <a:blipFill dpi="0" rotWithShape="0">
            <a:blip r:embed="rId3" cstate="print"/>
            <a:srcRect/>
            <a:tile tx="0" ty="0" sx="100000" sy="100000" flip="none" algn="tl"/>
          </a:blip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Gill Sans" charset="0"/>
                <a:cs typeface="Gill Sans" charset="0"/>
              </a:rPr>
              <a:t>Java Code Generator</a:t>
            </a:r>
          </a:p>
        </p:txBody>
      </p:sp>
      <p:pic>
        <p:nvPicPr>
          <p:cNvPr id="22539" name="Picture 12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21163" y="5241925"/>
            <a:ext cx="400050" cy="371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2540" name="Picture 1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00363" y="2009775"/>
            <a:ext cx="2551112" cy="171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5374" name="Rectangle 14"/>
          <p:cNvSpPr>
            <a:spLocks/>
          </p:cNvSpPr>
          <p:nvPr/>
        </p:nvSpPr>
        <p:spPr bwMode="auto">
          <a:xfrm>
            <a:off x="2728913" y="1924050"/>
            <a:ext cx="2822575" cy="1790700"/>
          </a:xfrm>
          <a:prstGeom prst="rect">
            <a:avLst/>
          </a:prstGeom>
          <a:blipFill dpi="0" rotWithShape="0">
            <a:blip r:embed="rId3" cstate="print">
              <a:alphaModFix amt="10000"/>
            </a:blip>
            <a:srcRect/>
            <a:tile tx="0" ty="0" sx="100000" sy="100000" flip="none" algn="tl"/>
          </a:blipFill>
          <a:ln w="25400" cap="flat">
            <a:solidFill>
              <a:schemeClr val="tx1">
                <a:alpha val="9999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3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Gill Sans" charset="0"/>
                <a:cs typeface="Gill Sans" charset="0"/>
              </a:rPr>
              <a:t>d</a:t>
            </a:r>
          </a:p>
        </p:txBody>
      </p:sp>
      <p:sp>
        <p:nvSpPr>
          <p:cNvPr id="15375" name="Rectangle 15"/>
          <p:cNvSpPr>
            <a:spLocks/>
          </p:cNvSpPr>
          <p:nvPr/>
        </p:nvSpPr>
        <p:spPr bwMode="auto">
          <a:xfrm>
            <a:off x="2728913" y="1476375"/>
            <a:ext cx="2822575" cy="504825"/>
          </a:xfrm>
          <a:prstGeom prst="rect">
            <a:avLst/>
          </a:prstGeom>
          <a:noFill/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Gill Sans" charset="0"/>
                <a:cs typeface="Gill Sans" charset="0"/>
              </a:rPr>
              <a:t>BGDLCode.bgdl</a:t>
            </a:r>
            <a:endParaRPr lang="en-US" sz="1200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Gill Sans" charset="0"/>
              <a:cs typeface="Gill Sans" charset="0"/>
            </a:endParaRPr>
          </a:p>
        </p:txBody>
      </p:sp>
      <p:sp>
        <p:nvSpPr>
          <p:cNvPr id="15376" name="Rectangle 16"/>
          <p:cNvSpPr>
            <a:spLocks/>
          </p:cNvSpPr>
          <p:nvPr/>
        </p:nvSpPr>
        <p:spPr bwMode="auto">
          <a:xfrm>
            <a:off x="5614988" y="1924050"/>
            <a:ext cx="1035050" cy="1790700"/>
          </a:xfrm>
          <a:prstGeom prst="rect">
            <a:avLst/>
          </a:prstGeom>
          <a:solidFill>
            <a:srgbClr val="E6E6E6">
              <a:alpha val="89999"/>
            </a:srgbClr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1A1A1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Gill Sans" charset="0"/>
                <a:cs typeface="Gill Sans" charset="0"/>
              </a:rPr>
              <a:t>Java Libraries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rgbClr val="1A1A1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ea typeface="Gill Sans" charset="0"/>
              <a:cs typeface="Gill Sans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1A1A1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Gill Sans" charset="0"/>
                <a:cs typeface="Gill Sans" charset="0"/>
              </a:rPr>
              <a:t>Objects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1A1A1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Gill Sans" charset="0"/>
                <a:cs typeface="Gill Sans" charset="0"/>
              </a:rPr>
              <a:t>GUI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rgbClr val="1A1A1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ea typeface="Gill Sans" charset="0"/>
              <a:cs typeface="Gill Sans" charset="0"/>
            </a:endParaRPr>
          </a:p>
        </p:txBody>
      </p:sp>
      <p:sp>
        <p:nvSpPr>
          <p:cNvPr id="22544" name="Line 17"/>
          <p:cNvSpPr>
            <a:spLocks noChangeShapeType="1"/>
          </p:cNvSpPr>
          <p:nvPr/>
        </p:nvSpPr>
        <p:spPr bwMode="auto">
          <a:xfrm rot="10800000">
            <a:off x="3794125" y="3771900"/>
            <a:ext cx="3175" cy="819150"/>
          </a:xfrm>
          <a:prstGeom prst="line">
            <a:avLst/>
          </a:prstGeom>
          <a:noFill/>
          <a:ln w="127000">
            <a:solidFill>
              <a:srgbClr val="343434"/>
            </a:solidFill>
            <a:miter lim="800000"/>
            <a:headEnd type="stealth" w="med" len="med"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45" name="Line 18"/>
          <p:cNvSpPr>
            <a:spLocks noChangeShapeType="1"/>
          </p:cNvSpPr>
          <p:nvPr/>
        </p:nvSpPr>
        <p:spPr bwMode="auto">
          <a:xfrm rot="10800000">
            <a:off x="6156325" y="3771900"/>
            <a:ext cx="25400" cy="1155700"/>
          </a:xfrm>
          <a:prstGeom prst="line">
            <a:avLst/>
          </a:prstGeom>
          <a:noFill/>
          <a:ln w="127000">
            <a:solidFill>
              <a:srgbClr val="343434"/>
            </a:solidFill>
            <a:miter lim="800000"/>
            <a:headEnd type="stealth" w="med" len="med"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22546" name="Picture 19"/>
          <p:cNvPicPr>
            <a:picLocks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651500" y="5254625"/>
            <a:ext cx="1163638" cy="371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2547" name="Picture 2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780213" y="4505325"/>
            <a:ext cx="2273300" cy="1819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5381" name="Rectangle 21"/>
          <p:cNvSpPr>
            <a:spLocks/>
          </p:cNvSpPr>
          <p:nvPr/>
        </p:nvSpPr>
        <p:spPr bwMode="auto">
          <a:xfrm>
            <a:off x="6786563" y="4048125"/>
            <a:ext cx="1943100" cy="504825"/>
          </a:xfrm>
          <a:prstGeom prst="rect">
            <a:avLst/>
          </a:prstGeom>
          <a:noFill/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Gill Sans" charset="0"/>
                <a:cs typeface="Gill Sans" charset="0"/>
              </a:rPr>
              <a:t>Board Game Application</a:t>
            </a:r>
          </a:p>
        </p:txBody>
      </p:sp>
      <p:sp>
        <p:nvSpPr>
          <p:cNvPr id="15382" name="Rectangle 22"/>
          <p:cNvSpPr>
            <a:spLocks/>
          </p:cNvSpPr>
          <p:nvPr/>
        </p:nvSpPr>
        <p:spPr bwMode="auto">
          <a:xfrm>
            <a:off x="1066800" y="4772025"/>
            <a:ext cx="808038" cy="504825"/>
          </a:xfrm>
          <a:prstGeom prst="rect">
            <a:avLst/>
          </a:prstGeom>
          <a:noFill/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Gill Sans" charset="0"/>
                <a:cs typeface="Gill Sans" charset="0"/>
              </a:rPr>
              <a:t>Scanner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Gill Sans" charset="0"/>
                <a:cs typeface="Gill Sans" charset="0"/>
              </a:rPr>
              <a:t>.</a:t>
            </a:r>
            <a:r>
              <a:rPr lang="en-US" sz="11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Gill Sans" charset="0"/>
                <a:cs typeface="Gill Sans" charset="0"/>
              </a:rPr>
              <a:t>java</a:t>
            </a:r>
          </a:p>
        </p:txBody>
      </p:sp>
      <p:sp>
        <p:nvSpPr>
          <p:cNvPr id="15383" name="Rectangle 23"/>
          <p:cNvSpPr>
            <a:spLocks/>
          </p:cNvSpPr>
          <p:nvPr/>
        </p:nvSpPr>
        <p:spPr bwMode="auto">
          <a:xfrm>
            <a:off x="2773363" y="4781550"/>
            <a:ext cx="808037" cy="504825"/>
          </a:xfrm>
          <a:prstGeom prst="rect">
            <a:avLst/>
          </a:prstGeom>
          <a:noFill/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Gill Sans" charset="0"/>
                <a:cs typeface="Gill Sans" charset="0"/>
              </a:rPr>
              <a:t>Parser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Gill Sans" charset="0"/>
                <a:cs typeface="Gill Sans" charset="0"/>
              </a:rPr>
              <a:t>.</a:t>
            </a:r>
            <a:r>
              <a:rPr lang="en-US" sz="11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Gill Sans" charset="0"/>
                <a:cs typeface="Gill Sans" charset="0"/>
              </a:rPr>
              <a:t>java</a:t>
            </a:r>
          </a:p>
        </p:txBody>
      </p:sp>
      <p:sp>
        <p:nvSpPr>
          <p:cNvPr id="15384" name="Rectangle 24"/>
          <p:cNvSpPr>
            <a:spLocks/>
          </p:cNvSpPr>
          <p:nvPr/>
        </p:nvSpPr>
        <p:spPr bwMode="auto">
          <a:xfrm>
            <a:off x="5791200" y="4905375"/>
            <a:ext cx="1265238" cy="504825"/>
          </a:xfrm>
          <a:prstGeom prst="rect">
            <a:avLst/>
          </a:prstGeom>
          <a:noFill/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Gill Sans" charset="0"/>
                <a:cs typeface="Gill Sans" charset="0"/>
              </a:rPr>
              <a:t>BoardGame</a:t>
            </a:r>
            <a:endParaRPr lang="en-US" sz="1100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Gill Sans" charset="0"/>
              <a:cs typeface="Gill Sans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Gill Sans" charset="0"/>
                <a:cs typeface="Gill Sans" charset="0"/>
              </a:rPr>
              <a:t>.java</a:t>
            </a:r>
            <a:endParaRPr lang="en-US" sz="1100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Gill Sans" charset="0"/>
              <a:cs typeface="Gill Sans" charset="0"/>
            </a:endParaRPr>
          </a:p>
        </p:txBody>
      </p:sp>
      <p:sp>
        <p:nvSpPr>
          <p:cNvPr id="26" name="Rectangle 1"/>
          <p:cNvSpPr txBox="1">
            <a:spLocks noChangeArrowheads="1"/>
          </p:cNvSpPr>
          <p:nvPr/>
        </p:nvSpPr>
        <p:spPr>
          <a:xfrm>
            <a:off x="152400" y="457200"/>
            <a:ext cx="8334375" cy="628651"/>
          </a:xfrm>
          <a:prstGeom prst="rect">
            <a:avLst/>
          </a:prstGeom>
          <a:ln/>
        </p:spPr>
        <p:txBody>
          <a:bodyPr lIns="51435" tIns="25718" rIns="51435" bIns="25718" anchor="ctr"/>
          <a:lstStyle/>
          <a:p>
            <a:pPr marL="484632" fontAlgn="auto">
              <a:spcAft>
                <a:spcPts val="0"/>
              </a:spcAft>
              <a:defRPr/>
            </a:pPr>
            <a:r>
              <a:rPr lang="en-US" sz="44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Translator Architecture</a:t>
            </a:r>
            <a:endParaRPr lang="en-US" sz="440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ヒラギノ角ゴ ProN W6" charset="0"/>
              <a:cs typeface="ヒラギノ角ゴ ProN W6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206</TotalTime>
  <Words>256</Words>
  <Application>Microsoft Office PowerPoint</Application>
  <PresentationFormat>On-screen Show (4:3)</PresentationFormat>
  <Paragraphs>100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Design Template</vt:lpstr>
      </vt:variant>
      <vt:variant>
        <vt:i4>8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9" baseType="lpstr">
      <vt:lpstr>Century Gothic</vt:lpstr>
      <vt:lpstr>Arial</vt:lpstr>
      <vt:lpstr>Wingdings 2</vt:lpstr>
      <vt:lpstr>Verdana</vt:lpstr>
      <vt:lpstr>Calibri</vt:lpstr>
      <vt:lpstr>幼圆</vt:lpstr>
      <vt:lpstr>Courier New</vt:lpstr>
      <vt:lpstr>Gill Sans</vt:lpstr>
      <vt:lpstr>Verve</vt:lpstr>
      <vt:lpstr>Verve</vt:lpstr>
      <vt:lpstr>Verve</vt:lpstr>
      <vt:lpstr>Verve</vt:lpstr>
      <vt:lpstr>Verve</vt:lpstr>
      <vt:lpstr>Verve</vt:lpstr>
      <vt:lpstr>Verve</vt:lpstr>
      <vt:lpstr>Verve</vt:lpstr>
      <vt:lpstr>Microsoft Excel Chart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BGDL</dc:title>
  <dc:creator>Janessa</dc:creator>
  <cp:lastModifiedBy>Alfred Aho</cp:lastModifiedBy>
  <cp:revision>127</cp:revision>
  <dcterms:created xsi:type="dcterms:W3CDTF">2011-05-10T02:55:41Z</dcterms:created>
  <dcterms:modified xsi:type="dcterms:W3CDTF">2011-05-12T14:19:41Z</dcterms:modified>
</cp:coreProperties>
</file>