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3" r:id="rId3"/>
    <p:sldId id="264" r:id="rId4"/>
    <p:sldId id="259" r:id="rId5"/>
    <p:sldId id="287" r:id="rId6"/>
    <p:sldId id="28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9" r:id="rId29"/>
    <p:sldId id="290" r:id="rId30"/>
    <p:sldId id="323" r:id="rId31"/>
    <p:sldId id="261" r:id="rId32"/>
    <p:sldId id="262" r:id="rId33"/>
    <p:sldId id="319" r:id="rId34"/>
    <p:sldId id="332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695D0-F0B0-472D-BB4F-C89BE13AF74D}" type="datetimeFigureOut">
              <a:rPr lang="en-US" smtClean="0"/>
              <a:t>8/25/2010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2B735-E6C6-4AC6-B5EF-33F068A19F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83A6D-0472-4BE1-B924-A626915B109A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59183-067F-41C9-8E86-6B93AC286B46}" type="slidenum">
              <a:rPr lang="en-US"/>
              <a:pPr/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4233E-C677-487C-B47D-55D1D1B73DE2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E1A39-B89C-412C-ADE8-9596680409A7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F72C-9EC8-4366-B4AD-C3511997C913}" type="slidenum">
              <a:rPr lang="en-US"/>
              <a:pPr/>
              <a:t>19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631FC-8D1A-487E-A962-7B98948016AF}" type="slidenum">
              <a:rPr lang="en-US"/>
              <a:pPr/>
              <a:t>20</a:t>
            </a:fld>
            <a:endParaRPr lang="en-US"/>
          </a:p>
        </p:txBody>
      </p:sp>
      <p:sp>
        <p:nvSpPr>
          <p:cNvPr id="348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D98DB-97A8-4055-B10D-924C722D9BE0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7AEB7-7E27-414F-8AA1-E07BD8E7841F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7D66A-15CE-494F-A01F-E7A179A60432}" type="slidenum">
              <a:rPr lang="en-US"/>
              <a:pPr/>
              <a:t>23</a:t>
            </a:fld>
            <a:endParaRPr lang="en-US"/>
          </a:p>
        </p:txBody>
      </p:sp>
      <p:sp>
        <p:nvSpPr>
          <p:cNvPr id="409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DC9B2-36CD-4230-A149-7EF3510756DC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07392-7803-4462-9552-DAC6A8A1D800}" type="slidenum">
              <a:rPr lang="en-US"/>
              <a:pPr/>
              <a:t>25</a:t>
            </a:fld>
            <a:endParaRPr lang="en-US"/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94727-E238-432E-AE84-F26AE82F098F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E2E1-6F66-45FB-80EA-B906E20539E4}" type="slidenum">
              <a:rPr lang="en-US"/>
              <a:pPr/>
              <a:t>26</a:t>
            </a:fld>
            <a:endParaRPr lang="en-US"/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D2C15-088D-48F0-A3D2-F7DD0C0692AC}" type="slidenum">
              <a:rPr lang="en-US"/>
              <a:pPr/>
              <a:t>27</a:t>
            </a:fld>
            <a:endParaRPr lang="en-US"/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D2C15-088D-48F0-A3D2-F7DD0C0692AC}" type="slidenum">
              <a:rPr lang="en-US"/>
              <a:pPr/>
              <a:t>28</a:t>
            </a:fld>
            <a:endParaRPr lang="en-US"/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6D463-8E91-45DE-8E4E-826C4BCD37EE}" type="slidenum">
              <a:rPr lang="en-US"/>
              <a:pPr/>
              <a:t>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3CBD3-448B-41A7-A231-7E85A5DD2779}" type="slidenum">
              <a:rPr lang="en-US"/>
              <a:pPr/>
              <a:t>10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02F28-00D6-4F52-B421-2B79F4CFA9A2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A5A30-4926-4C93-BFF6-E83DE9860E84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5F6EC-5E6B-448D-AD2A-6BD9BBEBA77C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8012B-A839-4003-8CC4-0040CABF8985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06806-7EA0-4941-A687-A8E01C6B8CAC}" type="slidenum">
              <a:rPr lang="en-US"/>
              <a:pPr/>
              <a:t>15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Produced at: Tartu Kutsehariduskeskus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D22B3E-5307-45BB-A429-EAED6B784D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2008_elsaddik_how2writePapers.pp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onferences.sigcomm.org/co-next/2006/files/pres/10tipsforwritingapaper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village.co.uk/workcareer/findjob" TargetMode="External"/><Relationship Id="rId2" Type="http://schemas.openxmlformats.org/officeDocument/2006/relationships/hyperlink" Target="http://www.xecutivesearc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v.ee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tresumewriting.com/show-your-good-past.html" TargetMode="External"/><Relationship Id="rId3" Type="http://schemas.openxmlformats.org/officeDocument/2006/relationships/hyperlink" Target="http://www.bestresumewriting.com/kicking-of-your-resume.html" TargetMode="External"/><Relationship Id="rId7" Type="http://schemas.openxmlformats.org/officeDocument/2006/relationships/hyperlink" Target="http://www.bestresumewriting.com/creating-a-mini-resume-with-your-heading-job-objective-and-summary-of-qualifications.html" TargetMode="External"/><Relationship Id="rId12" Type="http://schemas.openxmlformats.org/officeDocument/2006/relationships/hyperlink" Target="http://www.bestresumewriting.com/making-your-promotions-noticeable-at-a-glance.html" TargetMode="External"/><Relationship Id="rId2" Type="http://schemas.openxmlformats.org/officeDocument/2006/relationships/hyperlink" Target="http://www.bestresumewriting.com/creating-the-right-head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stresumewriting.com/facilitating-a-smooth-career-change-with-effective-phrases.html" TargetMode="External"/><Relationship Id="rId11" Type="http://schemas.openxmlformats.org/officeDocument/2006/relationships/hyperlink" Target="http://www.bestresumewriting.com/adding-volunteer-experience-to-your-work-history-section.html" TargetMode="External"/><Relationship Id="rId5" Type="http://schemas.openxmlformats.org/officeDocument/2006/relationships/hyperlink" Target="http://www.bestresumewriting.com/avoiding-resume-cliches-that-put-the-employer-to-sleep.html" TargetMode="External"/><Relationship Id="rId10" Type="http://schemas.openxmlformats.org/officeDocument/2006/relationships/hyperlink" Target="http://www.bestresumewriting.com/disguising-gaps-in-your-employment-history.html" TargetMode="External"/><Relationship Id="rId4" Type="http://schemas.openxmlformats.org/officeDocument/2006/relationships/hyperlink" Target="http://www.bestresumewriting.com/starting-off-your-resume-with-a-strong-kick-with-your-summary-of-qualifications.html" TargetMode="External"/><Relationship Id="rId9" Type="http://schemas.openxmlformats.org/officeDocument/2006/relationships/hyperlink" Target="http://www.bestresumewriting.com/creating-a-work-history-that-shows-off-your-strengths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tresumewriting.com/getting-your-resume-to-the-employer.html" TargetMode="External"/><Relationship Id="rId3" Type="http://schemas.openxmlformats.org/officeDocument/2006/relationships/hyperlink" Target="http://www.bestresumewriting.com/your-education-and-credits.html" TargetMode="External"/><Relationship Id="rId7" Type="http://schemas.openxmlformats.org/officeDocument/2006/relationships/hyperlink" Target="http://www.bestresumewriting.com/using-the-right-type.html" TargetMode="External"/><Relationship Id="rId2" Type="http://schemas.openxmlformats.org/officeDocument/2006/relationships/hyperlink" Target="http://www.bestresumewriting.com/show-your-achievemen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stresumewriting.com/making-sure-your-resume-is-in-order.html" TargetMode="External"/><Relationship Id="rId5" Type="http://schemas.openxmlformats.org/officeDocument/2006/relationships/hyperlink" Target="http://www.bestresumewriting.com/final-things-and-delivery.html" TargetMode="External"/><Relationship Id="rId4" Type="http://schemas.openxmlformats.org/officeDocument/2006/relationships/hyperlink" Target="http://www.bestresumewriting.com/what-not-to-put-on-your-resume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Written Technical </a:t>
            </a:r>
            <a:r>
              <a:rPr lang="en-US" dirty="0" smtClean="0"/>
              <a:t>Communication (Part II)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Klara</a:t>
            </a:r>
            <a:r>
              <a:rPr lang="en-US" dirty="0" smtClean="0"/>
              <a:t> Nahrstedt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An introduction with no point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1000" y="12192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 </a:t>
            </a:r>
            <a:r>
              <a:rPr lang="en-US" sz="2400" dirty="0"/>
              <a:t>The current media climate surrounding the issue of </a:t>
            </a:r>
            <a:r>
              <a:rPr lang="en-US" sz="2400" b="1" dirty="0"/>
              <a:t>declining enrollment and lack of diversity</a:t>
            </a:r>
            <a:r>
              <a:rPr lang="en-US" sz="2400" dirty="0"/>
              <a:t> in the sciences ought to peak the interest of today’s scientists and educators. Between 2000 and 2005, the NSF reported that interest in computer science as an undergraduate major fell 70</a:t>
            </a:r>
            <a:r>
              <a:rPr lang="en-US" sz="2400" dirty="0" smtClean="0"/>
              <a:t>%.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 </a:t>
            </a:r>
            <a:r>
              <a:rPr lang="en-US" sz="2400" dirty="0"/>
              <a:t>In 2005, when women made up of 15% of computer science undergraduates, </a:t>
            </a:r>
            <a:r>
              <a:rPr lang="en-US" sz="2400" b="1" dirty="0"/>
              <a:t>Harvard president and economist Larry Summers </a:t>
            </a:r>
            <a:r>
              <a:rPr lang="en-US" sz="2400" dirty="0"/>
              <a:t>suggested that gender differences in “overall IQ, mathematical ability, scientific ability” kept women out of engineering and science fields</a:t>
            </a:r>
            <a:r>
              <a:rPr lang="en-US" sz="2400" dirty="0" smtClean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 </a:t>
            </a:r>
            <a:r>
              <a:rPr lang="en-US" sz="2400" dirty="0"/>
              <a:t>One year later, Michael Nettles and Catherine Millet reported in their book “</a:t>
            </a:r>
            <a:r>
              <a:rPr lang="en-US" sz="2400" b="1" dirty="0"/>
              <a:t>Three Magic Letters</a:t>
            </a:r>
            <a:r>
              <a:rPr lang="en-US" sz="2400" dirty="0"/>
              <a:t>” that of all surveyed doctoral students in mathematics and engineering</a:t>
            </a:r>
            <a:r>
              <a:rPr lang="en-US" sz="2400" b="1" dirty="0"/>
              <a:t>, African Americans </a:t>
            </a:r>
            <a:r>
              <a:rPr lang="en-US" sz="2400" dirty="0"/>
              <a:t>were more </a:t>
            </a:r>
            <a:r>
              <a:rPr lang="en-US" sz="2400" b="1" dirty="0"/>
              <a:t>than three times less likely </a:t>
            </a:r>
            <a:r>
              <a:rPr lang="en-US" sz="2400" dirty="0"/>
              <a:t>than whites to publish and had lower completion rates than either white students or international students [Nettles and Millett 2006].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introduction with a thesis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Current </a:t>
            </a:r>
            <a:r>
              <a:rPr lang="en-US" sz="2000" dirty="0">
                <a:solidFill>
                  <a:srgbClr val="FF0000"/>
                </a:solidFill>
              </a:rPr>
              <a:t>practices </a:t>
            </a:r>
            <a:r>
              <a:rPr lang="en-US" sz="2000" dirty="0"/>
              <a:t>to resolve the lack of diversity and interest are recruitment and retention, and focus on </a:t>
            </a:r>
            <a:r>
              <a:rPr lang="en-US" sz="2000" b="1" dirty="0"/>
              <a:t>support groups </a:t>
            </a:r>
            <a:r>
              <a:rPr lang="en-US" sz="2000" dirty="0"/>
              <a:t>for underrepresented groups. </a:t>
            </a:r>
            <a:r>
              <a:rPr lang="en-US" sz="2000" b="1" dirty="0"/>
              <a:t>Support groups </a:t>
            </a:r>
            <a:r>
              <a:rPr lang="en-US" sz="2000" dirty="0"/>
              <a:t>are important and provide a valuable service, yet </a:t>
            </a:r>
            <a:r>
              <a:rPr lang="en-US" sz="2000" dirty="0">
                <a:solidFill>
                  <a:srgbClr val="FF0000"/>
                </a:solidFill>
              </a:rPr>
              <a:t>they</a:t>
            </a:r>
            <a:r>
              <a:rPr lang="en-US" sz="2000" dirty="0"/>
              <a:t> narrow the community’s focus on only a subset of the population. </a:t>
            </a:r>
            <a:r>
              <a:rPr lang="en-US" sz="2000" dirty="0">
                <a:solidFill>
                  <a:srgbClr val="FF0000"/>
                </a:solidFill>
              </a:rPr>
              <a:t>They </a:t>
            </a:r>
            <a:r>
              <a:rPr lang="en-US" sz="2000" dirty="0"/>
              <a:t>do not work towards networking students with teachers and faculty, graduates with undergraduates; relationships that contribute to student success. 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Computer </a:t>
            </a:r>
            <a:r>
              <a:rPr lang="en-US" sz="2000" dirty="0"/>
              <a:t>science needs to look over a broader horizon to enrich the field with more and diverse participants. </a:t>
            </a:r>
            <a:r>
              <a:rPr lang="en-US" sz="2000" b="1" dirty="0"/>
              <a:t>We conjecture that attracting new students and retaining current ones are just two approaches to introducing newcomers into the computer science community of practice.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dirty="0" smtClean="0"/>
              <a:t>Less (Short Sentences)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Before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“With a dependency specification in hand, the tool can readily produce a range of information useful in dependency analysis such as:”</a:t>
            </a:r>
            <a:r>
              <a:rPr lang="en-US" sz="2800"/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4343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After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  “The tool produces the following analyses:”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Avoid Passive Voice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Before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“The components that make up ION's power subsystem are diagrammed in Figure 1.”</a:t>
            </a:r>
          </a:p>
        </p:txBody>
      </p:sp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457200" y="3962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After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/>
              <a:t>  “Figure 1 summarizes ION's power subsystem.”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One Thing at a Time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Before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“Although Figure 2 shows that ION has nine separate applications onboard, only the power </a:t>
            </a:r>
            <a:r>
              <a:rPr lang="en-US" sz="2800" dirty="0">
                <a:solidFill>
                  <a:srgbClr val="C00000"/>
                </a:solidFill>
              </a:rPr>
              <a:t>application will be discussed</a:t>
            </a:r>
            <a:r>
              <a:rPr lang="en-US" sz="2800" dirty="0"/>
              <a:t> in detail due to space limitations and </a:t>
            </a:r>
            <a:r>
              <a:rPr lang="en-US" sz="2800" dirty="0">
                <a:solidFill>
                  <a:srgbClr val="C00000"/>
                </a:solidFill>
              </a:rPr>
              <a:t>because it is necessary to understand the failure that will be discussed in Section 4</a:t>
            </a:r>
            <a:r>
              <a:rPr lang="en-US" sz="2800" dirty="0" smtClean="0"/>
              <a:t>.”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</a:t>
            </a:r>
            <a:r>
              <a:rPr lang="en-US" sz="1800" dirty="0" smtClean="0"/>
              <a:t>(long sentence, passive tense, difficult to understand)</a:t>
            </a:r>
            <a:endParaRPr lang="en-US" sz="18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3400" y="45720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After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   “ION has nine applications; we discuss the Power application here so that readers understand the details of the dependency analyses Sections 4.”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Avoid Repetitive Buzzwords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Page 1(abstract)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We preprocess the videos, apply feature extraction, feature matching and a unique parallel line matching algorithm to develop </a:t>
            </a:r>
            <a:r>
              <a:rPr lang="en-US" sz="2000" dirty="0">
                <a:solidFill>
                  <a:srgbClr val="FF3300"/>
                </a:solidFill>
              </a:rPr>
              <a:t>a simple yet a powerful</a:t>
            </a:r>
            <a:r>
              <a:rPr lang="en-US" sz="2000" dirty="0"/>
              <a:t> face recognition system.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Page 1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 this paper we target the recognition of faces in news videos in a </a:t>
            </a:r>
            <a:r>
              <a:rPr lang="en-US" sz="2000" dirty="0">
                <a:solidFill>
                  <a:srgbClr val="FF3300"/>
                </a:solidFill>
              </a:rPr>
              <a:t>very simple but a powerful </a:t>
            </a:r>
            <a:r>
              <a:rPr lang="en-US" sz="2000" dirty="0"/>
              <a:t>manner using a huge picture database collected by Berg et.al[10].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Page 1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primary aim of our work is to come up with a name for the face in every frame of the video.  We have tried to tackle this problem using a </a:t>
            </a:r>
            <a:r>
              <a:rPr lang="en-US" sz="2000" dirty="0">
                <a:solidFill>
                  <a:srgbClr val="FF3300"/>
                </a:solidFill>
              </a:rPr>
              <a:t>very simple and a powerful</a:t>
            </a:r>
            <a:r>
              <a:rPr lang="en-US" sz="2000" dirty="0"/>
              <a:t> approach. We present an appearance based model to recognize faces in news videos.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Page 4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tells us that doing the parallel line checking is a reasonable approach that helps us to get rid of the false alarms using a </a:t>
            </a:r>
            <a:r>
              <a:rPr lang="en-US" sz="2000" dirty="0">
                <a:solidFill>
                  <a:srgbClr val="FF3300"/>
                </a:solidFill>
              </a:rPr>
              <a:t>very simple and a powerful</a:t>
            </a:r>
            <a:r>
              <a:rPr lang="en-US" sz="2000" dirty="0"/>
              <a:t> approach explained earlier.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Choose Salient Figures Early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133600"/>
            <a:ext cx="2057400" cy="334963"/>
          </a:xfrm>
          <a:noFill/>
          <a:ln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86400"/>
            <a:ext cx="7620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244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038600"/>
            <a:ext cx="914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648200"/>
            <a:ext cx="83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5562600"/>
            <a:ext cx="7620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nisto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048000"/>
            <a:ext cx="6937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2590800"/>
            <a:ext cx="571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3200400"/>
            <a:ext cx="2819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3657600"/>
            <a:ext cx="1447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200400" y="3810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04800" y="1524000"/>
            <a:ext cx="123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Before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702300" y="1524000"/>
            <a:ext cx="93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After</a:t>
            </a:r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" y="3352800"/>
            <a:ext cx="1066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4038600"/>
            <a:ext cx="762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2667000"/>
            <a:ext cx="838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Describe Figures Succintly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6574503" cy="2590800"/>
          </a:xfrm>
          <a:prstGeom prst="rect">
            <a:avLst/>
          </a:prstGeom>
          <a:noFill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819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Balance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Balance the formal with the informal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dirty="0" smtClean="0"/>
              <a:t>Formal (no folklore, please)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Before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  “</a:t>
            </a:r>
            <a:r>
              <a:rPr lang="en-US" sz="2800" dirty="0" err="1" smtClean="0">
                <a:solidFill>
                  <a:srgbClr val="C00000"/>
                </a:solidFill>
              </a:rPr>
              <a:t>Coolnes</a:t>
            </a:r>
            <a:r>
              <a:rPr lang="en-US" sz="2800" dirty="0" smtClean="0"/>
              <a:t> </a:t>
            </a:r>
            <a:r>
              <a:rPr lang="en-US" sz="2800" dirty="0"/>
              <a:t>of out system? As many queries as </a:t>
            </a:r>
            <a:r>
              <a:rPr lang="en-US" sz="2800" dirty="0">
                <a:solidFill>
                  <a:srgbClr val="C00000"/>
                </a:solidFill>
              </a:rPr>
              <a:t>u want</a:t>
            </a:r>
            <a:r>
              <a:rPr lang="en-US" sz="2800" dirty="0"/>
              <a:t>... deals with large number of people73… previous systems show tests on fewer people… We are working on elaborating the system to …</a:t>
            </a:r>
            <a:r>
              <a:rPr lang="en-US" sz="2800" dirty="0" err="1">
                <a:solidFill>
                  <a:srgbClr val="C00000"/>
                </a:solidFill>
              </a:rPr>
              <a:t>bla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bla</a:t>
            </a:r>
            <a:r>
              <a:rPr lang="en-US" sz="2800" dirty="0"/>
              <a:t>…”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41148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After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  “Our system currently recognizes a query face out of 73 different people with a total of 2000 faces, and can be further expanded. The system was tested on numerous videos of low resolution and still images of high resolution from the internet.”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start !!!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20" y="2081213"/>
            <a:ext cx="9208619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009"/>
            <a:ext cx="9144000" cy="677108"/>
          </a:xfrm>
          <a:ln/>
        </p:spPr>
        <p:txBody>
          <a:bodyPr wrap="square"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Be </a:t>
            </a:r>
            <a:r>
              <a:rPr lang="en-GB" dirty="0" smtClean="0"/>
              <a:t>Informal (wrong style)</a:t>
            </a:r>
            <a:endParaRPr lang="en-GB" dirty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457200" y="1371600"/>
            <a:ext cx="1371600" cy="685800"/>
          </a:xfrm>
          <a:prstGeom prst="wedgeRoundRectCallout">
            <a:avLst>
              <a:gd name="adj1" fmla="val 76422"/>
              <a:gd name="adj2" fmla="val 2715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  <a:t>Def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457200" y="3387725"/>
            <a:ext cx="1371600" cy="685800"/>
          </a:xfrm>
          <a:prstGeom prst="wedgeRoundRectCallout">
            <a:avLst>
              <a:gd name="adj1" fmla="val 66898"/>
              <a:gd name="adj2" fmla="val 10062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Def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28638" y="5187950"/>
            <a:ext cx="1371600" cy="685800"/>
          </a:xfrm>
          <a:prstGeom prst="wedgeRoundRectCallout">
            <a:avLst>
              <a:gd name="adj1" fmla="val 73701"/>
              <a:gd name="adj2" fmla="val 10062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Def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88" y="990600"/>
            <a:ext cx="6513512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7584"/>
            <a:ext cx="8231188" cy="677108"/>
          </a:xfrm>
          <a:ln/>
        </p:spPr>
        <p:txBody>
          <a:bodyPr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Be </a:t>
            </a:r>
            <a:r>
              <a:rPr lang="en-GB" dirty="0" smtClean="0"/>
              <a:t>Informal (wrong style)</a:t>
            </a:r>
            <a:endParaRPr lang="en-GB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800600" y="4572000"/>
            <a:ext cx="3886200" cy="685800"/>
          </a:xfrm>
          <a:prstGeom prst="wedgeRoundRectCallout">
            <a:avLst>
              <a:gd name="adj1" fmla="val -154028"/>
              <a:gd name="adj2" fmla="val 8766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Running out of symbols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5009"/>
            <a:ext cx="8231188" cy="677108"/>
          </a:xfrm>
          <a:ln/>
        </p:spPr>
        <p:txBody>
          <a:bodyPr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Be </a:t>
            </a:r>
            <a:r>
              <a:rPr lang="en-GB" dirty="0" smtClean="0"/>
              <a:t>Informal (correct style)</a:t>
            </a:r>
            <a:endParaRPr lang="en-GB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219201"/>
            <a:ext cx="60960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7315200" y="2514600"/>
            <a:ext cx="1371600" cy="685800"/>
          </a:xfrm>
          <a:prstGeom prst="wedgeRoundRectCallout">
            <a:avLst>
              <a:gd name="adj1" fmla="val -115208"/>
              <a:gd name="adj2" fmla="val -6769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Intuition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7315200" y="3757613"/>
            <a:ext cx="1371600" cy="1271587"/>
          </a:xfrm>
          <a:prstGeom prst="wedgeRoundRectCallout">
            <a:avLst>
              <a:gd name="adj1" fmla="val -122236"/>
              <a:gd name="adj2" fmla="val 2658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Simple</a:t>
            </a:r>
            <a:br>
              <a:rPr lang="en-GB" sz="2400">
                <a:solidFill>
                  <a:srgbClr val="000000"/>
                </a:solidFill>
                <a:ea typeface="ＭＳ Ｐゴシック" pitchFamily="-48" charset="-128"/>
              </a:rPr>
            </a:b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Example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7315200" y="5233988"/>
            <a:ext cx="1371600" cy="1271587"/>
          </a:xfrm>
          <a:prstGeom prst="wedgeRoundRectCallout">
            <a:avLst>
              <a:gd name="adj1" fmla="val -119981"/>
              <a:gd name="adj2" fmla="val 379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Simplified</a:t>
            </a:r>
            <a:br>
              <a:rPr lang="en-GB" sz="2400">
                <a:solidFill>
                  <a:srgbClr val="000000"/>
                </a:solidFill>
                <a:ea typeface="ＭＳ Ｐゴシック" pitchFamily="-48" charset="-128"/>
              </a:rPr>
            </a:b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notation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7584"/>
            <a:ext cx="8231188" cy="677108"/>
          </a:xfrm>
          <a:ln/>
        </p:spPr>
        <p:txBody>
          <a:bodyPr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Be </a:t>
            </a:r>
            <a:r>
              <a:rPr lang="en-GB" dirty="0" smtClean="0"/>
              <a:t>Informal (correct style)</a:t>
            </a:r>
            <a:endParaRPr lang="en-GB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295400"/>
            <a:ext cx="45720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447800"/>
            <a:ext cx="4127500" cy="200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5943600" y="4572000"/>
            <a:ext cx="2671763" cy="1271588"/>
          </a:xfrm>
          <a:prstGeom prst="wedgeRoundRectCallout">
            <a:avLst>
              <a:gd name="adj1" fmla="val -50375"/>
              <a:gd name="adj2" fmla="val -12341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Incrementally </a:t>
            </a:r>
            <a:br>
              <a:rPr lang="en-GB" sz="2400">
                <a:solidFill>
                  <a:srgbClr val="000000"/>
                </a:solidFill>
                <a:ea typeface="ＭＳ Ｐゴシック" pitchFamily="-48" charset="-128"/>
              </a:rPr>
            </a:b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more </a:t>
            </a:r>
            <a:br>
              <a:rPr lang="en-GB" sz="2400">
                <a:solidFill>
                  <a:srgbClr val="000000"/>
                </a:solidFill>
                <a:ea typeface="ＭＳ Ｐゴシック" pitchFamily="-48" charset="-128"/>
              </a:rPr>
            </a:br>
            <a:r>
              <a:rPr lang="en-GB" sz="2400">
                <a:solidFill>
                  <a:srgbClr val="000000"/>
                </a:solidFill>
                <a:ea typeface="ＭＳ Ｐゴシック" pitchFamily="-48" charset="-128"/>
              </a:rPr>
              <a:t>complicated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Benefit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Write for the benefit of your audience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31188" cy="677108"/>
          </a:xfrm>
          <a:ln/>
        </p:spPr>
        <p:txBody>
          <a:bodyPr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Motivation (wrong style)</a:t>
            </a:r>
            <a:endParaRPr lang="en-GB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925"/>
            <a:ext cx="9144001" cy="385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324600" y="914400"/>
            <a:ext cx="2286000" cy="2057400"/>
          </a:xfrm>
          <a:prstGeom prst="wedgeRoundRectCallout">
            <a:avLst>
              <a:gd name="adj1" fmla="val -161893"/>
              <a:gd name="adj2" fmla="val 9005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  <a:t>Motivation?</a:t>
            </a:r>
            <a:b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</a:br>
            <a: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  <a:t>Intuition?</a:t>
            </a:r>
            <a:b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</a:br>
            <a: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  <a:t>Who needs </a:t>
            </a:r>
            <a:b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</a:br>
            <a: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  <a:t>those?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31188" cy="677108"/>
          </a:xfrm>
          <a:ln/>
        </p:spPr>
        <p:txBody>
          <a:bodyPr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Motivation (correct style)</a:t>
            </a:r>
            <a:endParaRPr lang="en-US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4111625" cy="285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1577975"/>
            <a:ext cx="5622925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324600" y="762000"/>
            <a:ext cx="2286000" cy="1295400"/>
          </a:xfrm>
          <a:prstGeom prst="wedgeRoundRectCallout">
            <a:avLst>
              <a:gd name="adj1" fmla="val -84342"/>
              <a:gd name="adj2" fmla="val 9011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ea typeface="ＭＳ Ｐゴシック" pitchFamily="-48" charset="-128"/>
            </a:endParaRPr>
          </a:p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ＭＳ Ｐゴシック" pitchFamily="-48" charset="-128"/>
              </a:rPr>
              <a:t>Motivation/</a:t>
            </a:r>
          </a:p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ＭＳ Ｐゴシック" pitchFamily="-48" charset="-128"/>
              </a:rPr>
              <a:t>Who needs it</a:t>
            </a:r>
            <a: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  <a:t/>
            </a:r>
            <a:b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</a:br>
            <a:endParaRPr lang="en-GB" sz="2400" dirty="0">
              <a:solidFill>
                <a:srgbClr val="000000"/>
              </a:solidFill>
              <a:ea typeface="ＭＳ Ｐゴシック" pitchFamily="-48" charset="-128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629400" y="5638800"/>
            <a:ext cx="2286000" cy="533400"/>
          </a:xfrm>
          <a:prstGeom prst="wedgeRoundRectCallout">
            <a:avLst>
              <a:gd name="adj1" fmla="val -99852"/>
              <a:gd name="adj2" fmla="val -29452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 smtClean="0">
              <a:solidFill>
                <a:srgbClr val="000000"/>
              </a:solidFill>
              <a:ea typeface="ＭＳ Ｐゴシック" pitchFamily="-48" charset="-128"/>
            </a:endParaRPr>
          </a:p>
          <a:p>
            <a:pPr algn="ctr" defTabSz="45720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ＭＳ Ｐゴシック" pitchFamily="-48" charset="-128"/>
              </a:rPr>
              <a:t>Intuition</a:t>
            </a:r>
            <a: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  <a:t/>
            </a:r>
            <a:br>
              <a:rPr lang="en-GB" sz="2400" dirty="0">
                <a:solidFill>
                  <a:srgbClr val="000000"/>
                </a:solidFill>
                <a:ea typeface="ＭＳ Ｐゴシック" pitchFamily="-48" charset="-128"/>
              </a:rPr>
            </a:br>
            <a:endParaRPr lang="en-GB" sz="2400" dirty="0">
              <a:solidFill>
                <a:srgbClr val="000000"/>
              </a:solidFill>
              <a:ea typeface="ＭＳ Ｐゴシック" pitchFamily="-48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377"/>
            <a:ext cx="8231188" cy="677108"/>
          </a:xfrm>
          <a:ln/>
        </p:spPr>
        <p:txBody>
          <a:bodyPr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Assumptions (wrong style)</a:t>
            </a: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188" cy="4222694"/>
          </a:xfrm>
          <a:ln/>
        </p:spPr>
        <p:txBody>
          <a:bodyPr lIns="0" tIns="0" rIns="0" bIns="0">
            <a:spAutoFit/>
          </a:bodyPr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Dive directly to algorithms, data explanations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“</a:t>
            </a:r>
            <a:r>
              <a:rPr lang="en-GB" dirty="0"/>
              <a:t>We present algorithms for Filtering in permuting domains”... </a:t>
            </a:r>
            <a:r>
              <a:rPr lang="en-GB" dirty="0" smtClean="0"/>
              <a:t> </a:t>
            </a:r>
            <a:endParaRPr lang="en-GB" dirty="0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Use only mathematical symbols for assumptions</a:t>
            </a:r>
          </a:p>
          <a:p>
            <a:pPr marL="74136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 </a:t>
            </a:r>
            <a:r>
              <a:rPr lang="en-GB" dirty="0"/>
              <a:t>~~&gt; </a:t>
            </a:r>
            <a:r>
              <a:rPr lang="en-GB" dirty="0" smtClean="0"/>
              <a:t>t 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377"/>
            <a:ext cx="8231188" cy="677108"/>
          </a:xfrm>
          <a:ln/>
        </p:spPr>
        <p:txBody>
          <a:bodyPr lIns="0" tIns="0" rIns="0" bIns="0">
            <a:sp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Assumptions (correct style)</a:t>
            </a: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188" cy="4727448"/>
          </a:xfrm>
          <a:ln/>
        </p:spPr>
        <p:txBody>
          <a:bodyPr lIns="0" tIns="0" rIns="0" bIns="0">
            <a:spAutoFit/>
          </a:bodyPr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“Let us consider the XY data model  stored in Z representation. We </a:t>
            </a:r>
            <a:r>
              <a:rPr lang="en-GB" dirty="0"/>
              <a:t>present algorithms for Filtering in </a:t>
            </a:r>
            <a:r>
              <a:rPr lang="en-GB" dirty="0" smtClean="0"/>
              <a:t>permuting </a:t>
            </a:r>
            <a:r>
              <a:rPr lang="en-GB" dirty="0"/>
              <a:t>domains”... </a:t>
            </a:r>
            <a:r>
              <a:rPr lang="en-GB" dirty="0" smtClean="0"/>
              <a:t> </a:t>
            </a:r>
            <a:endParaRPr lang="en-GB" dirty="0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Let us assume a stream of data items ‘s’ and its aggregated value ‘s~~’. Let us assume that  the aggregated value ‘s~~ has a lower bound ‘t’, i.e., s </a:t>
            </a:r>
            <a:r>
              <a:rPr lang="en-GB" dirty="0"/>
              <a:t>~~&gt; </a:t>
            </a:r>
            <a:r>
              <a:rPr lang="en-GB" dirty="0" smtClean="0"/>
              <a:t>t 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writing takes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Give yourself time </a:t>
            </a:r>
            <a:r>
              <a:rPr lang="en-US" dirty="0" smtClean="0"/>
              <a:t>to reflect, write, review, refine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Give others a chance to read/review </a:t>
            </a:r>
            <a:r>
              <a:rPr lang="en-US" dirty="0" smtClean="0"/>
              <a:t>and provide feedback </a:t>
            </a:r>
          </a:p>
          <a:p>
            <a:pPr lvl="1"/>
            <a:r>
              <a:rPr lang="en-US" dirty="0" smtClean="0"/>
              <a:t>Get a reader’s point of view</a:t>
            </a:r>
          </a:p>
          <a:p>
            <a:pPr lvl="1"/>
            <a:r>
              <a:rPr lang="en-US" dirty="0" smtClean="0"/>
              <a:t>Find a good writer/editor to critique your writing</a:t>
            </a:r>
          </a:p>
          <a:p>
            <a:r>
              <a:rPr lang="en-US" b="1" dirty="0" smtClean="0"/>
              <a:t>Starting a paper three days before the deadline, while results are still being generated, is a non-starter !!!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Writing Conference/Journal Papers has been </a:t>
            </a:r>
            <a:r>
              <a:rPr lang="en-US" b="1" dirty="0" smtClean="0"/>
              <a:t>extensively </a:t>
            </a:r>
            <a:r>
              <a:rPr lang="en-US" dirty="0" smtClean="0"/>
              <a:t>covered in KOM (see </a:t>
            </a:r>
            <a:r>
              <a:rPr lang="en-US" dirty="0" err="1" smtClean="0">
                <a:hlinkClick r:id="rId2" action="ppaction://hlinkpres?slideindex=1&amp;slidetitle="/>
              </a:rPr>
              <a:t>Abed’s</a:t>
            </a:r>
            <a:r>
              <a:rPr lang="en-US" dirty="0" smtClean="0">
                <a:hlinkClick r:id="rId2" action="ppaction://hlinkpres?slideindex=1&amp;slidetitle="/>
              </a:rPr>
              <a:t> slides </a:t>
            </a:r>
            <a:r>
              <a:rPr lang="en-US" dirty="0" smtClean="0"/>
              <a:t> “Writing is not an </a:t>
            </a:r>
            <a:r>
              <a:rPr lang="en-US" dirty="0" smtClean="0"/>
              <a:t>A</a:t>
            </a:r>
            <a:r>
              <a:rPr lang="en-US" dirty="0" smtClean="0"/>
              <a:t>rt” and the many references)</a:t>
            </a:r>
          </a:p>
          <a:p>
            <a:r>
              <a:rPr lang="en-US" dirty="0" smtClean="0"/>
              <a:t>I want to show that “</a:t>
            </a:r>
            <a:r>
              <a:rPr lang="en-US" dirty="0" smtClean="0">
                <a:solidFill>
                  <a:srgbClr val="FF0000"/>
                </a:solidFill>
              </a:rPr>
              <a:t>Writing is an Art</a:t>
            </a:r>
            <a:r>
              <a:rPr lang="en-US" dirty="0" smtClean="0"/>
              <a:t>” and concentrate on </a:t>
            </a:r>
          </a:p>
          <a:p>
            <a:pPr lvl="1"/>
            <a:r>
              <a:rPr lang="en-US" b="1" dirty="0" smtClean="0"/>
              <a:t>Style </a:t>
            </a:r>
            <a:r>
              <a:rPr lang="en-US" dirty="0" smtClean="0"/>
              <a:t>– art of writing and lessons learned from style mistakes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TIME PERMITS </a:t>
            </a:r>
            <a:r>
              <a:rPr lang="en-US" dirty="0" smtClean="0"/>
              <a:t>I will also cover </a:t>
            </a:r>
            <a:r>
              <a:rPr lang="en-US" b="1" dirty="0" smtClean="0"/>
              <a:t>Other Forms of  written communication </a:t>
            </a:r>
          </a:p>
          <a:p>
            <a:pPr lvl="2"/>
            <a:r>
              <a:rPr lang="en-US" dirty="0" smtClean="0"/>
              <a:t>Writing CVs and resumes</a:t>
            </a:r>
          </a:p>
          <a:p>
            <a:pPr lvl="2"/>
            <a:r>
              <a:rPr lang="en-US" dirty="0" smtClean="0"/>
              <a:t>Writing large project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77213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Abed </a:t>
            </a:r>
            <a:r>
              <a:rPr lang="en-US" sz="2000" dirty="0" err="1" smtClean="0"/>
              <a:t>Saddik’s</a:t>
            </a:r>
            <a:r>
              <a:rPr lang="en-US" sz="2000" dirty="0" smtClean="0"/>
              <a:t> slides from 2008  “Writing is not an Art</a:t>
            </a:r>
            <a:r>
              <a:rPr lang="en-US" sz="2000" dirty="0" smtClean="0"/>
              <a:t>”</a:t>
            </a:r>
            <a:endParaRPr lang="en-US" sz="2000" dirty="0" smtClean="0"/>
          </a:p>
          <a:p>
            <a:r>
              <a:rPr lang="en-US" sz="2000" dirty="0" smtClean="0"/>
              <a:t>Anne Eisenberg “Effective Technical Communication”,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 McGraw-Hill, Inc. 1992</a:t>
            </a:r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Bell, Arthur H. Tools for Technical and Professional Communication, NTC Publishing Group, Lincolnwood, 1995</a:t>
            </a:r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Eisenberg, Anne A.: Beginners Guide to Technical Communication, WBC McGraw-Hill, Boston, 1998.</a:t>
            </a:r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Hicks, T.G. &amp; C. M. </a:t>
            </a:r>
            <a:r>
              <a:rPr lang="en-GB" sz="2000" dirty="0" err="1" smtClean="0"/>
              <a:t>Valorie</a:t>
            </a:r>
            <a:r>
              <a:rPr lang="en-GB" sz="2000" dirty="0" smtClean="0"/>
              <a:t>: Handbook of Effective Technical Communication, McGraw-Hill, Boston, 1989.</a:t>
            </a:r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err="1" smtClean="0"/>
              <a:t>Huckin</a:t>
            </a:r>
            <a:r>
              <a:rPr lang="en-GB" sz="2000" dirty="0" smtClean="0"/>
              <a:t>, T. N. and L.A. Olson: Technical writing and Professional Communication for </a:t>
            </a:r>
            <a:r>
              <a:rPr lang="en-GB" sz="2000" dirty="0" err="1" smtClean="0"/>
              <a:t>Nonnative</a:t>
            </a:r>
            <a:r>
              <a:rPr lang="en-GB" sz="2000" dirty="0" smtClean="0"/>
              <a:t> Speakers of English, McGraw-Hill, NY, 1991.</a:t>
            </a:r>
          </a:p>
          <a:p>
            <a:pPr>
              <a:lnSpc>
                <a:spcPct val="90000"/>
              </a:lnSpc>
              <a:spcBef>
                <a:spcPts val="1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Little, Peter: Oral and Written Communication, Longman, London, 1979.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William </a:t>
            </a:r>
            <a:r>
              <a:rPr lang="en-US" dirty="0" err="1" smtClean="0"/>
              <a:t>Strunk</a:t>
            </a:r>
            <a:r>
              <a:rPr lang="en-US" dirty="0" smtClean="0"/>
              <a:t> Jr. and E.B. White “The Elements of Style” , 4</a:t>
            </a:r>
            <a:r>
              <a:rPr lang="en-US" baseline="30000" dirty="0" smtClean="0"/>
              <a:t>th</a:t>
            </a:r>
            <a:r>
              <a:rPr lang="en-US" dirty="0" smtClean="0"/>
              <a:t> edition, Longman , </a:t>
            </a:r>
            <a:r>
              <a:rPr lang="en-US" dirty="0" smtClean="0"/>
              <a:t>2000</a:t>
            </a:r>
          </a:p>
          <a:p>
            <a:r>
              <a:rPr lang="en-US" dirty="0" smtClean="0"/>
              <a:t>Justin </a:t>
            </a:r>
            <a:r>
              <a:rPr lang="en-US" dirty="0" err="1" smtClean="0"/>
              <a:t>Sobel</a:t>
            </a:r>
            <a:r>
              <a:rPr lang="en-US" dirty="0" smtClean="0"/>
              <a:t>, “Writing for Computer Science: The Art of Effective Communication”, 1997</a:t>
            </a:r>
            <a:endParaRPr lang="en-US" dirty="0" smtClean="0"/>
          </a:p>
          <a:p>
            <a:r>
              <a:rPr lang="en-US" dirty="0" smtClean="0"/>
              <a:t>Joseph M. Williams, “Style: Ten Lessons in Clarity and Grace”, 7</a:t>
            </a:r>
            <a:r>
              <a:rPr lang="en-US" baseline="30000" dirty="0" smtClean="0"/>
              <a:t>th</a:t>
            </a:r>
            <a:r>
              <a:rPr lang="en-US" dirty="0" smtClean="0"/>
              <a:t> edition, Longman, 2003</a:t>
            </a:r>
          </a:p>
          <a:p>
            <a:r>
              <a:rPr lang="en-US" dirty="0" smtClean="0"/>
              <a:t>Mary Shaw, “Writing Good Software Engineering Research Papers”,  IEEE 25</a:t>
            </a:r>
            <a:r>
              <a:rPr lang="en-US" baseline="30000" dirty="0" smtClean="0"/>
              <a:t>th</a:t>
            </a:r>
            <a:r>
              <a:rPr lang="en-US" dirty="0" smtClean="0"/>
              <a:t> ICSE, </a:t>
            </a:r>
            <a:r>
              <a:rPr lang="en-US" dirty="0" smtClean="0"/>
              <a:t>2003</a:t>
            </a:r>
          </a:p>
          <a:p>
            <a:r>
              <a:rPr lang="en-US" dirty="0" smtClean="0"/>
              <a:t>Roy Levin and David D. </a:t>
            </a:r>
            <a:r>
              <a:rPr lang="en-US" dirty="0" err="1" smtClean="0"/>
              <a:t>Redell</a:t>
            </a:r>
            <a:r>
              <a:rPr lang="en-US" dirty="0" smtClean="0"/>
              <a:t>, “How (and How Not) to Write a Good System Paper”,  ACM SIGOPS Operating Systems Review, Vol. 17, No. 3, July 1983, pp. 35-40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conferences.sigcomm.org/co-next/2006/files/pres/10tipsforwritingapaper.pdf</a:t>
            </a:r>
            <a:endParaRPr lang="en-US" dirty="0" smtClean="0"/>
          </a:p>
          <a:p>
            <a:r>
              <a:rPr lang="en-US" dirty="0" smtClean="0"/>
              <a:t>CS 598lrs, Instructor: Lui Sha, </a:t>
            </a:r>
            <a:r>
              <a:rPr lang="en-US" dirty="0" smtClean="0"/>
              <a:t> Spring 2007, Computer Science Department, University of Illinois at Urbana-Champaign 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://www.xecutivesearch.com/</a:t>
            </a:r>
            <a:endParaRPr lang="et-EE" dirty="0" smtClean="0"/>
          </a:p>
          <a:p>
            <a:r>
              <a:rPr lang="en-GB" dirty="0" smtClean="0">
                <a:hlinkClick r:id="rId3"/>
              </a:rPr>
              <a:t>http://www.ivillage.co.uk/workcareer/findjob</a:t>
            </a:r>
            <a:endParaRPr lang="et-EE" dirty="0" smtClean="0"/>
          </a:p>
          <a:p>
            <a:r>
              <a:rPr lang="et-EE" dirty="0" smtClean="0">
                <a:hlinkClick r:id="rId4"/>
              </a:rPr>
              <a:t>http://www.cv.ee</a:t>
            </a:r>
            <a:r>
              <a:rPr lang="et-EE" dirty="0" smtClean="0"/>
              <a:t> </a:t>
            </a:r>
          </a:p>
          <a:p>
            <a:r>
              <a:rPr lang="et-EE" dirty="0" smtClean="0"/>
              <a:t>Oxford University Careers Service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K</a:t>
            </a:r>
            <a:r>
              <a:rPr lang="en-US" dirty="0" err="1" smtClean="0"/>
              <a:t>ulsehariduskeskus</a:t>
            </a:r>
            <a:r>
              <a:rPr lang="en-US" dirty="0" smtClean="0"/>
              <a:t>, “CV-writing”, Action </a:t>
            </a:r>
            <a:r>
              <a:rPr lang="en-US" dirty="0" err="1" smtClean="0"/>
              <a:t>Programme</a:t>
            </a:r>
            <a:r>
              <a:rPr lang="en-US" dirty="0" smtClean="0"/>
              <a:t> of the EU, Project No. 2002 LA 112 628 BILVOC</a:t>
            </a:r>
          </a:p>
          <a:p>
            <a:r>
              <a:rPr lang="en-US" dirty="0" smtClean="0"/>
              <a:t>http://www.bestresumewriting.com/writing-a-good-resume.html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TIME PERMITS – OTHER FORMS OF WRITTEN COMMUNICATION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RESUME, CV, LARGE PROJECT REPORTS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Resumes and CVs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Resume (Companies)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en-US" dirty="0" smtClean="0">
                <a:hlinkClick r:id="rId2" action="ppaction://hlinkfile"/>
              </a:rPr>
              <a:t>Creating </a:t>
            </a:r>
            <a:r>
              <a:rPr lang="en-US" dirty="0" smtClean="0">
                <a:hlinkClick r:id="rId2" action="ppaction://hlinkfile"/>
              </a:rPr>
              <a:t>the Right </a:t>
            </a:r>
            <a:r>
              <a:rPr lang="en-US" dirty="0" smtClean="0">
                <a:hlinkClick r:id="rId2" action="ppaction://hlinkfile"/>
              </a:rPr>
              <a:t>Header</a:t>
            </a:r>
            <a:endParaRPr lang="en-US" dirty="0" smtClean="0"/>
          </a:p>
          <a:p>
            <a:pPr marL="514350" indent="-514350"/>
            <a:r>
              <a:rPr lang="en-US" dirty="0" smtClean="0">
                <a:hlinkClick r:id="rId3" action="ppaction://hlinkfile"/>
              </a:rPr>
              <a:t>Kicking </a:t>
            </a:r>
            <a:r>
              <a:rPr lang="en-US" dirty="0" smtClean="0">
                <a:hlinkClick r:id="rId3" action="ppaction://hlinkfile"/>
              </a:rPr>
              <a:t>of Your </a:t>
            </a:r>
            <a:r>
              <a:rPr lang="en-US" dirty="0" smtClean="0">
                <a:hlinkClick r:id="rId3" action="ppaction://hlinkfile"/>
              </a:rPr>
              <a:t>Resume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4" action="ppaction://hlinkfile"/>
              </a:rPr>
              <a:t>Summarize Qualifications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5" action="ppaction://hlinkfile"/>
              </a:rPr>
              <a:t>Avoid </a:t>
            </a:r>
            <a:r>
              <a:rPr lang="en-US" dirty="0" smtClean="0">
                <a:hlinkClick r:id="rId5" action="ppaction://hlinkfile"/>
              </a:rPr>
              <a:t>resume </a:t>
            </a:r>
            <a:r>
              <a:rPr lang="en-US" dirty="0" err="1" smtClean="0">
                <a:hlinkClick r:id="rId5" action="ppaction://hlinkfile"/>
              </a:rPr>
              <a:t>cliches</a:t>
            </a:r>
            <a:r>
              <a:rPr lang="en-US" dirty="0" smtClean="0">
                <a:hlinkClick r:id="rId5" action="ppaction://hlinkfile"/>
              </a:rPr>
              <a:t> that put the employer to </a:t>
            </a:r>
            <a:r>
              <a:rPr lang="en-US" dirty="0" smtClean="0">
                <a:hlinkClick r:id="rId5" action="ppaction://hlinkfile"/>
              </a:rPr>
              <a:t>sleep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6" action="ppaction://hlinkfile"/>
              </a:rPr>
              <a:t>Facilitate </a:t>
            </a:r>
            <a:r>
              <a:rPr lang="en-US" dirty="0" smtClean="0">
                <a:hlinkClick r:id="rId6" action="ppaction://hlinkfile"/>
              </a:rPr>
              <a:t>a smooth career change with effective phrases</a:t>
            </a:r>
            <a:endParaRPr lang="en-US" dirty="0" smtClean="0"/>
          </a:p>
          <a:p>
            <a:pPr marL="514350" indent="-514350"/>
            <a:r>
              <a:rPr lang="en-US" dirty="0" smtClean="0">
                <a:hlinkClick r:id="rId7" action="ppaction://hlinkfile"/>
              </a:rPr>
              <a:t>Creating a mini-resume with your Heading, Job Objective, and Summary of </a:t>
            </a:r>
            <a:r>
              <a:rPr lang="en-US" dirty="0" smtClean="0">
                <a:hlinkClick r:id="rId7" action="ppaction://hlinkfile"/>
              </a:rPr>
              <a:t>Qualifications</a:t>
            </a:r>
            <a:endParaRPr lang="en-US" dirty="0" smtClean="0"/>
          </a:p>
          <a:p>
            <a:pPr marL="914400" lvl="1" indent="-514350"/>
            <a:r>
              <a:rPr lang="en-US" dirty="0" smtClean="0"/>
              <a:t> </a:t>
            </a:r>
            <a:r>
              <a:rPr lang="en-US" dirty="0" smtClean="0">
                <a:hlinkClick r:id="rId8" action="ppaction://hlinkfile"/>
              </a:rPr>
              <a:t>Show Your Good </a:t>
            </a:r>
            <a:r>
              <a:rPr lang="en-US" dirty="0" smtClean="0">
                <a:hlinkClick r:id="rId8" action="ppaction://hlinkfile"/>
              </a:rPr>
              <a:t>Past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9" action="ppaction://hlinkfile"/>
              </a:rPr>
              <a:t>Creating </a:t>
            </a:r>
            <a:r>
              <a:rPr lang="en-US" dirty="0" smtClean="0">
                <a:hlinkClick r:id="rId9" action="ppaction://hlinkfile"/>
              </a:rPr>
              <a:t>a work history that shows off your </a:t>
            </a:r>
            <a:r>
              <a:rPr lang="en-US" dirty="0" smtClean="0">
                <a:hlinkClick r:id="rId9" action="ppaction://hlinkfile"/>
              </a:rPr>
              <a:t>strengths.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10" action="ppaction://hlinkfile"/>
              </a:rPr>
              <a:t>Disguising </a:t>
            </a:r>
            <a:r>
              <a:rPr lang="en-US" dirty="0" smtClean="0">
                <a:hlinkClick r:id="rId10" action="ppaction://hlinkfile"/>
              </a:rPr>
              <a:t>gaps in your employment </a:t>
            </a:r>
            <a:r>
              <a:rPr lang="en-US" dirty="0" smtClean="0">
                <a:hlinkClick r:id="rId10" action="ppaction://hlinkfile"/>
              </a:rPr>
              <a:t>history.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11" action="ppaction://hlinkfile"/>
              </a:rPr>
              <a:t>Adding </a:t>
            </a:r>
            <a:r>
              <a:rPr lang="en-US" dirty="0" smtClean="0">
                <a:hlinkClick r:id="rId11" action="ppaction://hlinkfile"/>
              </a:rPr>
              <a:t>volunteer experience to your Work History </a:t>
            </a:r>
            <a:r>
              <a:rPr lang="en-US" dirty="0" smtClean="0">
                <a:hlinkClick r:id="rId11" action="ppaction://hlinkfile"/>
              </a:rPr>
              <a:t>section.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12" action="ppaction://hlinkfile"/>
              </a:rPr>
              <a:t>Making </a:t>
            </a:r>
            <a:r>
              <a:rPr lang="en-US" dirty="0" smtClean="0">
                <a:hlinkClick r:id="rId12" action="ppaction://hlinkfile"/>
              </a:rPr>
              <a:t>your promotions noticeable at a </a:t>
            </a:r>
            <a:r>
              <a:rPr lang="en-US" dirty="0" smtClean="0">
                <a:hlinkClick r:id="rId12" action="ppaction://hlinkfile"/>
              </a:rPr>
              <a:t>glance.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hlinkClick r:id="rId2" action="ppaction://hlinkfile"/>
              </a:rPr>
              <a:t>Show Your Achievements</a:t>
            </a:r>
            <a:endParaRPr lang="en-US" dirty="0" smtClean="0"/>
          </a:p>
          <a:p>
            <a:pPr marL="514350" indent="-514350"/>
            <a:r>
              <a:rPr lang="en-US" dirty="0" smtClean="0">
                <a:hlinkClick r:id="rId3" action="ppaction://hlinkfile"/>
              </a:rPr>
              <a:t>Your </a:t>
            </a:r>
            <a:r>
              <a:rPr lang="en-US" dirty="0" smtClean="0">
                <a:hlinkClick r:id="rId3" action="ppaction://hlinkfile"/>
              </a:rPr>
              <a:t>Education and Credits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4" action="ppaction://hlinkfile"/>
              </a:rPr>
              <a:t>What </a:t>
            </a:r>
            <a:r>
              <a:rPr lang="en-US" dirty="0" smtClean="0">
                <a:hlinkClick r:id="rId4" action="ppaction://hlinkfile"/>
              </a:rPr>
              <a:t>not to put on your resume</a:t>
            </a:r>
            <a:endParaRPr lang="en-US" dirty="0" smtClean="0"/>
          </a:p>
          <a:p>
            <a:pPr marL="514350" indent="-514350"/>
            <a:r>
              <a:rPr lang="en-US" dirty="0" smtClean="0"/>
              <a:t> </a:t>
            </a:r>
            <a:r>
              <a:rPr lang="en-US" dirty="0" smtClean="0">
                <a:hlinkClick r:id="rId5" action="ppaction://hlinkfile"/>
              </a:rPr>
              <a:t>Final Things and Delivery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6" action="ppaction://hlinkfile"/>
              </a:rPr>
              <a:t>Making sure your resume is in order</a:t>
            </a:r>
            <a:endParaRPr lang="en-US" dirty="0" smtClean="0"/>
          </a:p>
          <a:p>
            <a:pPr marL="914400" lvl="1" indent="-514350"/>
            <a:r>
              <a:rPr lang="en-US" dirty="0" smtClean="0"/>
              <a:t>Looking spiffy on </a:t>
            </a:r>
            <a:r>
              <a:rPr lang="en-US" dirty="0" smtClean="0"/>
              <a:t>paper  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7" action="ppaction://hlinkfile"/>
              </a:rPr>
              <a:t>Using </a:t>
            </a:r>
            <a:r>
              <a:rPr lang="en-US" dirty="0" smtClean="0">
                <a:hlinkClick r:id="rId7" action="ppaction://hlinkfile"/>
              </a:rPr>
              <a:t>the right type</a:t>
            </a:r>
            <a:endParaRPr lang="en-US" dirty="0" smtClean="0"/>
          </a:p>
          <a:p>
            <a:pPr marL="914400" lvl="1" indent="-514350"/>
            <a:r>
              <a:rPr lang="en-US" dirty="0" smtClean="0">
                <a:hlinkClick r:id="rId8" action="ppaction://hlinkfile"/>
              </a:rPr>
              <a:t>Getting your resume to the employer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CV (Curriculum Vitea) - Academia</a:t>
            </a:r>
            <a:endParaRPr lang="en-US" noProof="1"/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noProof="1"/>
              <a:t> Personal info</a:t>
            </a:r>
            <a:r>
              <a:rPr lang="et-EE" dirty="0"/>
              <a:t>r</a:t>
            </a:r>
            <a:r>
              <a:rPr lang="et-EE" noProof="1"/>
              <a:t>mation</a:t>
            </a:r>
          </a:p>
          <a:p>
            <a:r>
              <a:rPr lang="et-EE" noProof="1"/>
              <a:t> Education, qualifications</a:t>
            </a:r>
            <a:r>
              <a:rPr lang="et-EE" dirty="0"/>
              <a:t>, skills</a:t>
            </a:r>
            <a:endParaRPr lang="et-EE" noProof="1"/>
          </a:p>
          <a:p>
            <a:r>
              <a:rPr lang="et-EE" noProof="1"/>
              <a:t> Career history, career summary</a:t>
            </a:r>
          </a:p>
          <a:p>
            <a:r>
              <a:rPr lang="et-EE" noProof="1"/>
              <a:t> Achievements</a:t>
            </a:r>
            <a:r>
              <a:rPr lang="et-EE" dirty="0"/>
              <a:t>, additional </a:t>
            </a:r>
            <a:r>
              <a:rPr lang="et-EE" dirty="0" smtClean="0"/>
              <a:t>information</a:t>
            </a:r>
            <a:endParaRPr lang="en-US" noProof="1" smtClean="0"/>
          </a:p>
          <a:p>
            <a:pPr lvl="1"/>
            <a:r>
              <a:rPr lang="en-US" noProof="1" smtClean="0"/>
              <a:t>Talks</a:t>
            </a:r>
          </a:p>
          <a:p>
            <a:pPr lvl="1"/>
            <a:r>
              <a:rPr lang="en-US" noProof="1" smtClean="0"/>
              <a:t> Publications (books, journals, conferences, workshops, posters, news-articles, blogs, reviews)</a:t>
            </a:r>
          </a:p>
          <a:p>
            <a:pPr lvl="1"/>
            <a:r>
              <a:rPr lang="en-US" noProof="1" smtClean="0"/>
              <a:t>Proposals/Grants</a:t>
            </a:r>
          </a:p>
          <a:p>
            <a:pPr lvl="1"/>
            <a:r>
              <a:rPr lang="en-US" noProof="1" smtClean="0"/>
              <a:t>S</a:t>
            </a:r>
            <a:r>
              <a:rPr lang="en-US" noProof="1" smtClean="0"/>
              <a:t>tudents you supervised/graduated</a:t>
            </a:r>
          </a:p>
          <a:p>
            <a:pPr lvl="1"/>
            <a:r>
              <a:rPr lang="en-US" noProof="1" smtClean="0"/>
              <a:t>Classes you taught</a:t>
            </a:r>
          </a:p>
          <a:p>
            <a:pPr lvl="1"/>
            <a:r>
              <a:rPr lang="en-US" noProof="1" smtClean="0"/>
              <a:t>Professional Services (TPC, editorial boards, review panels, advisory boards, ….)</a:t>
            </a:r>
            <a:endParaRPr lang="et-E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Make sure your </a:t>
            </a:r>
            <a:r>
              <a:rPr lang="et-EE" dirty="0" smtClean="0"/>
              <a:t>CV</a:t>
            </a:r>
            <a:endParaRPr lang="en-GB" dirty="0"/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Verdana" pitchFamily="34" charset="0"/>
              </a:rPr>
              <a:t>Does justice to your skills, abilities and qualifications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Verdana" pitchFamily="34" charset="0"/>
              </a:rPr>
              <a:t>Is easy to follow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Verdana" pitchFamily="34" charset="0"/>
              </a:rPr>
              <a:t>Clearly shows you meet the requirements of the job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Verdana" pitchFamily="34" charset="0"/>
              </a:rPr>
              <a:t>Uses language you're comfortable with when talking about yourself 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Verdana" pitchFamily="34" charset="0"/>
              </a:rPr>
              <a:t>Shows you have researched the employer thoroughly.</a:t>
            </a:r>
          </a:p>
          <a:p>
            <a:pPr>
              <a:lnSpc>
                <a:spcPct val="90000"/>
              </a:lnSpc>
            </a:pP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Study the art of 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Writing well gives you an “</a:t>
            </a:r>
            <a:r>
              <a:rPr lang="en-US" dirty="0" smtClean="0">
                <a:solidFill>
                  <a:srgbClr val="C00000"/>
                </a:solidFill>
              </a:rPr>
              <a:t>unfair advantage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Writing well matters in getting your work published in </a:t>
            </a:r>
            <a:r>
              <a:rPr lang="en-US" dirty="0" smtClean="0">
                <a:solidFill>
                  <a:srgbClr val="C00000"/>
                </a:solidFill>
              </a:rPr>
              <a:t>top venues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Highly recommended</a:t>
            </a:r>
          </a:p>
          <a:p>
            <a:pPr lvl="1"/>
            <a:r>
              <a:rPr lang="en-US" dirty="0" smtClean="0"/>
              <a:t>William </a:t>
            </a:r>
            <a:r>
              <a:rPr lang="en-US" dirty="0" err="1" smtClean="0"/>
              <a:t>Strunk</a:t>
            </a:r>
            <a:r>
              <a:rPr lang="en-US" dirty="0" smtClean="0"/>
              <a:t> Jr. and E.B. White “The Elements of Style” , 4</a:t>
            </a:r>
            <a:r>
              <a:rPr lang="en-US" baseline="30000" dirty="0" smtClean="0"/>
              <a:t>th</a:t>
            </a:r>
            <a:r>
              <a:rPr lang="en-US" dirty="0" smtClean="0"/>
              <a:t> edition, Longman , </a:t>
            </a:r>
            <a:r>
              <a:rPr lang="en-US" dirty="0" smtClean="0"/>
              <a:t>2000</a:t>
            </a:r>
          </a:p>
          <a:p>
            <a:pPr lvl="1"/>
            <a:r>
              <a:rPr lang="en-US" dirty="0" smtClean="0"/>
              <a:t>Justin </a:t>
            </a:r>
            <a:r>
              <a:rPr lang="en-US" dirty="0" err="1" smtClean="0"/>
              <a:t>Sobel</a:t>
            </a:r>
            <a:r>
              <a:rPr lang="en-US" dirty="0" smtClean="0"/>
              <a:t>, “Writing for Computer Science: The Art of Effective Communication”, 1997</a:t>
            </a:r>
          </a:p>
          <a:p>
            <a:pPr lvl="1"/>
            <a:r>
              <a:rPr lang="en-US" dirty="0" smtClean="0"/>
              <a:t>Joseph M. Williams, “Style: Ten Lessons in Clarity and Grace”, 7</a:t>
            </a:r>
            <a:r>
              <a:rPr lang="en-US" baseline="30000" dirty="0" smtClean="0"/>
              <a:t>th</a:t>
            </a:r>
            <a:r>
              <a:rPr lang="en-US" dirty="0" smtClean="0"/>
              <a:t> edition, Longman, </a:t>
            </a:r>
            <a:r>
              <a:rPr lang="en-US" dirty="0" smtClean="0"/>
              <a:t>2003</a:t>
            </a:r>
          </a:p>
          <a:p>
            <a:r>
              <a:rPr lang="en-US" dirty="0" smtClean="0"/>
              <a:t>Who do you think are the best writers in your area: </a:t>
            </a:r>
            <a:r>
              <a:rPr lang="en-US" dirty="0" smtClean="0">
                <a:solidFill>
                  <a:srgbClr val="C00000"/>
                </a:solidFill>
              </a:rPr>
              <a:t>study their style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noProof="1" smtClean="0"/>
              <a:t>Consider </a:t>
            </a:r>
            <a:endParaRPr lang="en-US" sz="4000" noProof="1"/>
          </a:p>
        </p:txBody>
      </p:sp>
      <p:sp>
        <p:nvSpPr>
          <p:cNvPr id="5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0386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400" b="1" noProof="1">
                <a:solidFill>
                  <a:srgbClr val="990033"/>
                </a:solidFill>
              </a:rPr>
              <a:t>Don’t overwrite your CV</a:t>
            </a:r>
          </a:p>
          <a:p>
            <a:r>
              <a:rPr lang="en-US" sz="2400" noProof="1"/>
              <a:t>Check the layout (plenty of white space)</a:t>
            </a:r>
          </a:p>
          <a:p>
            <a:endParaRPr lang="en-US" sz="2400" noProof="1"/>
          </a:p>
          <a:p>
            <a:r>
              <a:rPr lang="en-US" sz="2400" noProof="1"/>
              <a:t>Use short sentences</a:t>
            </a:r>
          </a:p>
          <a:p>
            <a:endParaRPr lang="en-US" sz="2400" noProof="1"/>
          </a:p>
          <a:p>
            <a:r>
              <a:rPr lang="en-US" sz="2400" noProof="1"/>
              <a:t>Give only the information that is relevant to </a:t>
            </a:r>
            <a:r>
              <a:rPr lang="en-US" sz="2400" noProof="1"/>
              <a:t>the </a:t>
            </a:r>
            <a:r>
              <a:rPr lang="en-US" sz="2400" noProof="1" smtClean="0"/>
              <a:t>employer</a:t>
            </a:r>
          </a:p>
          <a:p>
            <a:endParaRPr lang="en-US" sz="2400" noProof="1" smtClean="0"/>
          </a:p>
          <a:p>
            <a:pPr>
              <a:buNone/>
            </a:pPr>
            <a:r>
              <a:rPr lang="en-US" sz="2400" b="1" noProof="1" smtClean="0">
                <a:solidFill>
                  <a:srgbClr val="990033"/>
                </a:solidFill>
              </a:rPr>
              <a:t>First impressions </a:t>
            </a:r>
            <a:r>
              <a:rPr lang="en-US" sz="2400" b="1" noProof="1" smtClean="0">
                <a:solidFill>
                  <a:srgbClr val="990033"/>
                </a:solidFill>
              </a:rPr>
              <a:t>matter</a:t>
            </a:r>
            <a:r>
              <a:rPr lang="et-EE" sz="2400" b="1" dirty="0" smtClean="0">
                <a:solidFill>
                  <a:srgbClr val="990033"/>
                </a:solidFill>
              </a:rPr>
              <a:t>!</a:t>
            </a:r>
            <a:endParaRPr lang="en-US" sz="2400" b="1" dirty="0" smtClean="0">
              <a:solidFill>
                <a:srgbClr val="990033"/>
              </a:solidFill>
            </a:endParaRPr>
          </a:p>
          <a:p>
            <a:endParaRPr lang="et-EE" sz="2400" noProof="1" smtClean="0">
              <a:solidFill>
                <a:srgbClr val="990033"/>
              </a:solidFill>
            </a:endParaRPr>
          </a:p>
          <a:p>
            <a:r>
              <a:rPr lang="et-EE" sz="2400" noProof="1" smtClean="0"/>
              <a:t> Check the CV for spelling and </a:t>
            </a:r>
            <a:r>
              <a:rPr lang="et-EE" sz="2400" noProof="1" smtClean="0"/>
              <a:t>grammar</a:t>
            </a:r>
            <a:r>
              <a:rPr lang="et-EE" sz="2400" dirty="0" smtClean="0"/>
              <a:t> </a:t>
            </a:r>
            <a:r>
              <a:rPr lang="et-EE" sz="2400" dirty="0" smtClean="0"/>
              <a:t>mistakes</a:t>
            </a:r>
            <a:endParaRPr lang="en-US" sz="2400" dirty="0" smtClean="0"/>
          </a:p>
          <a:p>
            <a:endParaRPr lang="et-EE" sz="2400" noProof="1" smtClean="0"/>
          </a:p>
          <a:p>
            <a:r>
              <a:rPr lang="et-EE" sz="2400" noProof="1" smtClean="0"/>
              <a:t> Always print </a:t>
            </a:r>
            <a:r>
              <a:rPr lang="et-EE" sz="2400" dirty="0" smtClean="0"/>
              <a:t>out </a:t>
            </a:r>
            <a:r>
              <a:rPr lang="et-EE" sz="2400" noProof="1" smtClean="0"/>
              <a:t>your CV (unless required otherwise)</a:t>
            </a:r>
          </a:p>
          <a:p>
            <a:endParaRPr lang="en-US" sz="2400" noProof="1"/>
          </a:p>
          <a:p>
            <a:pPr>
              <a:buFont typeface="Wingdings" pitchFamily="2" charset="2"/>
              <a:buNone/>
            </a:pPr>
            <a:endParaRPr lang="en-US" sz="2400" noProof="1"/>
          </a:p>
        </p:txBody>
      </p:sp>
      <p:pic>
        <p:nvPicPr>
          <p:cNvPr id="5126" name="Picture 6" descr="cv-multi-small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905000"/>
            <a:ext cx="344805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Writing Process of  Large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 smtClean="0"/>
              <a:t>CORE Method</a:t>
            </a:r>
            <a:r>
              <a:rPr lang="en-US" dirty="0" smtClean="0"/>
              <a:t> (Composing organically for reader engagement</a:t>
            </a:r>
            <a:r>
              <a:rPr lang="en-US" dirty="0" smtClean="0"/>
              <a:t>) by Jimmie </a:t>
            </a:r>
            <a:r>
              <a:rPr lang="en-US" dirty="0" err="1" smtClean="0"/>
              <a:t>Killingsworth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Writing </a:t>
            </a:r>
            <a:r>
              <a:rPr lang="en-US" dirty="0" smtClean="0">
                <a:solidFill>
                  <a:srgbClr val="FF0000"/>
                </a:solidFill>
              </a:rPr>
              <a:t>should begin before the research begins. 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</a:t>
            </a:r>
            <a:r>
              <a:rPr lang="en-US" dirty="0" smtClean="0"/>
              <a:t>the questions your research seeks to answer (the following questions are derived from the Mary Shaw article you read</a:t>
            </a:r>
            <a:r>
              <a:rPr lang="en-US" dirty="0" smtClean="0"/>
              <a:t>).</a:t>
            </a:r>
          </a:p>
          <a:p>
            <a:pPr marL="914400" lvl="1" indent="-514350"/>
            <a:r>
              <a:rPr lang="en-US" dirty="0" smtClean="0"/>
              <a:t>What </a:t>
            </a:r>
            <a:r>
              <a:rPr lang="en-US" dirty="0" smtClean="0"/>
              <a:t>specific questions does your research seek to </a:t>
            </a:r>
            <a:r>
              <a:rPr lang="en-US" dirty="0" smtClean="0"/>
              <a:t>answer?</a:t>
            </a:r>
          </a:p>
          <a:p>
            <a:pPr marL="914400" lvl="1" indent="-514350"/>
            <a:r>
              <a:rPr lang="en-US" dirty="0" smtClean="0"/>
              <a:t>Why </a:t>
            </a:r>
            <a:r>
              <a:rPr lang="en-US" dirty="0" smtClean="0"/>
              <a:t>are these questions </a:t>
            </a:r>
            <a:r>
              <a:rPr lang="en-US" dirty="0" smtClean="0"/>
              <a:t>important?</a:t>
            </a:r>
          </a:p>
          <a:p>
            <a:pPr marL="914400" lvl="1" indent="-514350"/>
            <a:r>
              <a:rPr lang="en-US" dirty="0" smtClean="0"/>
              <a:t>Is </a:t>
            </a:r>
            <a:r>
              <a:rPr lang="en-US" dirty="0" smtClean="0"/>
              <a:t>there a connection between this question larger questions or </a:t>
            </a:r>
            <a:r>
              <a:rPr lang="en-US" dirty="0" smtClean="0"/>
              <a:t>issues?</a:t>
            </a:r>
          </a:p>
          <a:p>
            <a:pPr marL="914400" lvl="1" indent="-514350"/>
            <a:r>
              <a:rPr lang="en-US" dirty="0" smtClean="0"/>
              <a:t>Who </a:t>
            </a:r>
            <a:r>
              <a:rPr lang="en-US" dirty="0" smtClean="0"/>
              <a:t>will be the audience for your research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</a:t>
            </a:r>
            <a:r>
              <a:rPr lang="en-US" dirty="0" smtClean="0"/>
              <a:t>a core </a:t>
            </a:r>
            <a:r>
              <a:rPr lang="en-US" dirty="0" smtClean="0"/>
              <a:t>document</a:t>
            </a:r>
          </a:p>
          <a:p>
            <a:pPr marL="914400" lvl="1" indent="-514350"/>
            <a:r>
              <a:rPr lang="en-US" dirty="0" smtClean="0"/>
              <a:t>One </a:t>
            </a:r>
            <a:r>
              <a:rPr lang="en-US" dirty="0" smtClean="0"/>
              <a:t>to two page </a:t>
            </a:r>
            <a:r>
              <a:rPr lang="en-US" dirty="0" smtClean="0"/>
              <a:t>limit</a:t>
            </a:r>
          </a:p>
          <a:p>
            <a:pPr marL="914400" lvl="1" indent="-514350"/>
            <a:r>
              <a:rPr lang="en-US" dirty="0" smtClean="0"/>
              <a:t>Answers </a:t>
            </a:r>
            <a:r>
              <a:rPr lang="en-US" dirty="0" smtClean="0"/>
              <a:t>questions from step one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Process of Large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 smtClean="0"/>
              <a:t>3. Do </a:t>
            </a:r>
            <a:r>
              <a:rPr lang="en-US" dirty="0" smtClean="0"/>
              <a:t>the research project</a:t>
            </a:r>
          </a:p>
          <a:p>
            <a:pPr lvl="0">
              <a:buNone/>
            </a:pPr>
            <a:r>
              <a:rPr lang="en-US" dirty="0" smtClean="0"/>
              <a:t>4. Write </a:t>
            </a:r>
            <a:r>
              <a:rPr lang="en-US" dirty="0" smtClean="0"/>
              <a:t>second core </a:t>
            </a:r>
            <a:r>
              <a:rPr lang="en-US" dirty="0" smtClean="0"/>
              <a:t>document</a:t>
            </a:r>
          </a:p>
          <a:p>
            <a:pPr lvl="0">
              <a:buNone/>
            </a:pPr>
            <a:r>
              <a:rPr lang="en-US" dirty="0" smtClean="0"/>
              <a:t>5. Develop </a:t>
            </a:r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Support main points with graphics</a:t>
            </a:r>
          </a:p>
          <a:p>
            <a:pPr lvl="1"/>
            <a:r>
              <a:rPr lang="en-US" dirty="0" smtClean="0"/>
              <a:t>Cover as much material as possible in graphic form</a:t>
            </a:r>
          </a:p>
          <a:p>
            <a:pPr lvl="1"/>
            <a:r>
              <a:rPr lang="en-US" dirty="0" smtClean="0"/>
              <a:t>Adapt graphics for use in an oral presentation</a:t>
            </a:r>
          </a:p>
          <a:p>
            <a:pPr>
              <a:buNone/>
            </a:pPr>
            <a:r>
              <a:rPr lang="en-US" dirty="0" smtClean="0"/>
              <a:t>6. Give </a:t>
            </a:r>
            <a:r>
              <a:rPr lang="en-US" dirty="0" smtClean="0"/>
              <a:t>oral briefing</a:t>
            </a:r>
          </a:p>
          <a:p>
            <a:pPr lvl="0">
              <a:buNone/>
            </a:pPr>
            <a:r>
              <a:rPr lang="en-US" dirty="0" smtClean="0"/>
              <a:t>7. Write </a:t>
            </a:r>
            <a:r>
              <a:rPr lang="en-US" dirty="0" smtClean="0"/>
              <a:t>full draft</a:t>
            </a:r>
          </a:p>
          <a:p>
            <a:pPr lvl="0">
              <a:buNone/>
            </a:pPr>
            <a:r>
              <a:rPr lang="en-US" dirty="0" smtClean="0"/>
              <a:t>8. Edit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9. Deliver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Principles for Writing Clearly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Distinguish real grammatical rules from </a:t>
            </a:r>
            <a:r>
              <a:rPr lang="en-US" dirty="0" smtClean="0">
                <a:solidFill>
                  <a:srgbClr val="FF0000"/>
                </a:solidFill>
              </a:rPr>
              <a:t>folklore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subjects </a:t>
            </a:r>
            <a:r>
              <a:rPr lang="en-US" dirty="0" smtClean="0"/>
              <a:t>to name the characters in your story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verbs </a:t>
            </a:r>
            <a:r>
              <a:rPr lang="en-US" dirty="0" smtClean="0"/>
              <a:t>to name their important actions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Open your sentences </a:t>
            </a:r>
            <a:r>
              <a:rPr lang="en-US" dirty="0" smtClean="0"/>
              <a:t>with familiar units of information</a:t>
            </a:r>
          </a:p>
          <a:p>
            <a:r>
              <a:rPr lang="en-US" dirty="0" smtClean="0"/>
              <a:t>Begin sentences constituting a passage with </a:t>
            </a:r>
            <a:r>
              <a:rPr lang="en-US" dirty="0" smtClean="0">
                <a:solidFill>
                  <a:srgbClr val="FF0000"/>
                </a:solidFill>
              </a:rPr>
              <a:t>consistent topics/subjects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Principles for Writing Clearly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 to the main verb quickly</a:t>
            </a:r>
          </a:p>
          <a:p>
            <a:pPr lvl="1"/>
            <a:r>
              <a:rPr lang="en-US" dirty="0" smtClean="0"/>
              <a:t>Avoid long introductory phrases and clauses</a:t>
            </a:r>
          </a:p>
          <a:p>
            <a:pPr lvl="1"/>
            <a:r>
              <a:rPr lang="en-US" dirty="0" smtClean="0"/>
              <a:t>Avoid long abstract subjects</a:t>
            </a:r>
          </a:p>
          <a:p>
            <a:pPr lvl="1"/>
            <a:r>
              <a:rPr lang="en-US" dirty="0" smtClean="0"/>
              <a:t>Avoid interrupting the subject-verb connection.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Push new, complex units of information to the end of the sentence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 concise</a:t>
            </a:r>
          </a:p>
          <a:p>
            <a:pPr lvl="1"/>
            <a:r>
              <a:rPr lang="en-US" dirty="0" smtClean="0"/>
              <a:t>Cut meaningless and repeated works and obvious implications</a:t>
            </a:r>
          </a:p>
          <a:p>
            <a:pPr lvl="1"/>
            <a:r>
              <a:rPr lang="en-US" dirty="0" smtClean="0"/>
              <a:t>Push the meaning of phrases into one or two words</a:t>
            </a:r>
          </a:p>
          <a:p>
            <a:pPr lvl="1"/>
            <a:r>
              <a:rPr lang="en-US" dirty="0" smtClean="0"/>
              <a:t>Prefer affirmative sentences to negative ones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sprawl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Above all, write to others as you would have others write to you.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 from Style Mistakes </a:t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“B’s”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Brevity </a:t>
            </a:r>
          </a:p>
          <a:p>
            <a:r>
              <a:rPr lang="en-US" dirty="0"/>
              <a:t>Balance</a:t>
            </a:r>
          </a:p>
          <a:p>
            <a:r>
              <a:rPr lang="en-US" dirty="0"/>
              <a:t>Benefit</a:t>
            </a:r>
          </a:p>
          <a:p>
            <a:endParaRPr lang="en-US" dirty="0"/>
          </a:p>
          <a:p>
            <a:r>
              <a:rPr lang="en-US" dirty="0"/>
              <a:t>Using examples from the “wild.”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Brevity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086600" cy="1752600"/>
          </a:xfrm>
        </p:spPr>
        <p:txBody>
          <a:bodyPr/>
          <a:lstStyle/>
          <a:p>
            <a:r>
              <a:rPr lang="en-US"/>
              <a:t>Say it simply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the Thesis Obvious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thesis (n): a position or proposition that a person advances and offers to maintain by argument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2071</Words>
  <Application>Microsoft Office PowerPoint</Application>
  <PresentationFormat>On-screen Show (4:3)</PresentationFormat>
  <Paragraphs>252</Paragraphs>
  <Slides>42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Written Technical Communication (Part II) </vt:lpstr>
      <vt:lpstr>We all start !!!</vt:lpstr>
      <vt:lpstr>What we will talk about  </vt:lpstr>
      <vt:lpstr>Study the art of writing </vt:lpstr>
      <vt:lpstr>10 Principles for Writing Clearly</vt:lpstr>
      <vt:lpstr>10 Principles for Writing Clearly</vt:lpstr>
      <vt:lpstr>Lessons Learned from Style Mistakes  Three “B’s”</vt:lpstr>
      <vt:lpstr>Brevity</vt:lpstr>
      <vt:lpstr>Make the Thesis Obvious</vt:lpstr>
      <vt:lpstr>An introduction with no point</vt:lpstr>
      <vt:lpstr>An introduction with a thesis</vt:lpstr>
      <vt:lpstr>Write Less (Short Sentences)</vt:lpstr>
      <vt:lpstr>Avoid Passive Voice</vt:lpstr>
      <vt:lpstr>Write One Thing at a Time</vt:lpstr>
      <vt:lpstr>Avoid Repetitive Buzzwords</vt:lpstr>
      <vt:lpstr>Choose Salient Figures Early</vt:lpstr>
      <vt:lpstr>Describe Figures Succintly</vt:lpstr>
      <vt:lpstr>Balance</vt:lpstr>
      <vt:lpstr>Be Formal (no folklore, please)</vt:lpstr>
      <vt:lpstr>Be Informal (wrong style)</vt:lpstr>
      <vt:lpstr>Be Informal (wrong style)</vt:lpstr>
      <vt:lpstr>Be Informal (correct style)</vt:lpstr>
      <vt:lpstr>Be Informal (correct style)</vt:lpstr>
      <vt:lpstr>Benefit</vt:lpstr>
      <vt:lpstr>Motivation (wrong style)</vt:lpstr>
      <vt:lpstr>Motivation (correct style)</vt:lpstr>
      <vt:lpstr>Assumptions (wrong style)</vt:lpstr>
      <vt:lpstr>Assumptions (correct style)</vt:lpstr>
      <vt:lpstr>Good writing takes times</vt:lpstr>
      <vt:lpstr>Summary </vt:lpstr>
      <vt:lpstr>References</vt:lpstr>
      <vt:lpstr>References</vt:lpstr>
      <vt:lpstr>References</vt:lpstr>
      <vt:lpstr>IF TIME PERMITS – OTHER FORMS OF WRITTEN COMMUNICATION </vt:lpstr>
      <vt:lpstr>Resumes and CVs</vt:lpstr>
      <vt:lpstr>Resume (Companies)</vt:lpstr>
      <vt:lpstr>Resume </vt:lpstr>
      <vt:lpstr>CV (Curriculum Vitea) - Academia</vt:lpstr>
      <vt:lpstr>Make sure your CV</vt:lpstr>
      <vt:lpstr>Consider </vt:lpstr>
      <vt:lpstr>Writing Process of  Large Projects</vt:lpstr>
      <vt:lpstr>Writing Process of Large Projects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Written Technical Communication </dc:title>
  <dc:creator>Nahrstedt, Klara</dc:creator>
  <cp:lastModifiedBy>klara</cp:lastModifiedBy>
  <cp:revision>36</cp:revision>
  <dcterms:created xsi:type="dcterms:W3CDTF">2006-08-16T00:00:00Z</dcterms:created>
  <dcterms:modified xsi:type="dcterms:W3CDTF">2010-08-25T13:30:39Z</dcterms:modified>
</cp:coreProperties>
</file>