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2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93" r:id="rId9"/>
    <p:sldId id="290" r:id="rId10"/>
    <p:sldId id="291" r:id="rId11"/>
    <p:sldId id="29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3" r:id="rId23"/>
    <p:sldId id="274" r:id="rId24"/>
    <p:sldId id="277" r:id="rId25"/>
    <p:sldId id="284" r:id="rId26"/>
    <p:sldId id="285" r:id="rId27"/>
    <p:sldId id="286" r:id="rId28"/>
    <p:sldId id="289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6BB4DF-D99E-4F3E-B3F1-5F19200C962A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D47B1FE-8855-4245-AF76-ADF72BB904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Talk about how flow is compiled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71D9C1-EE27-4907-B7AA-FF9F7B3F95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6F6491D-6678-4AC1-8B10-972F358CCF70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935D36B-D371-495C-B4DD-ECFC4E7A0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21800-079F-442B-939F-7179BFAF2E07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6EAEE-D5E4-4729-B233-E09B04DA4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B53E-16A2-4954-99B6-79A29E492FF3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EA2C4-3F01-415C-B6AC-94F150884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8B274-AB20-458C-863C-9534BD05FC22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69ADA-422F-4103-8D8B-7E685A08F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881971-1F12-46BA-8D94-E731B3A00385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35F71-A68C-4DC5-99A1-4919B1F2B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6532D3-FFAE-40FE-BEFD-9D544B126248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18FA59-EA51-404E-967E-F28AE0382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182F98-77AC-464E-A879-2F171F3F0CE8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F0912D-C689-4F75-8350-F80793219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1EB693-2AA8-420B-90B3-9DF2FD9151D4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47E6E9-9A1D-4A9C-A4A4-C792A788A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3025-180F-4648-9F97-2C6731C6A583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43CA-A088-4427-91EB-38D59A8FE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8CF2F9-9CD7-432F-BA25-AFCA74BEE58E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5D04FF-E086-4197-B54D-9F70A006D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4382D78-9FC1-438B-A62A-1F105E0D4E94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D06BF0-BB81-48F1-AB8C-281467556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4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6C2FE2-ABB7-430B-9A62-F60C1AE2AF29}" type="datetimeFigureOut">
              <a:rPr lang="en-US"/>
              <a:pPr>
                <a:defRPr/>
              </a:pPr>
              <a:t>5/12/2011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B7F53F1-95BF-4130-B044-09D16D5B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  <p:sldLayoutId id="2147484010" r:id="rId4"/>
    <p:sldLayoutId id="2147484011" r:id="rId5"/>
    <p:sldLayoutId id="2147484012" r:id="rId6"/>
    <p:sldLayoutId id="2147484006" r:id="rId7"/>
    <p:sldLayoutId id="2147484013" r:id="rId8"/>
    <p:sldLayoutId id="2147484014" r:id="rId9"/>
    <p:sldLayoutId id="2147484005" r:id="rId10"/>
    <p:sldLayoutId id="214748400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Team 2: Flow</a:t>
            </a:r>
            <a:br>
              <a:rPr lang="en-US" dirty="0" smtClean="0"/>
            </a:br>
            <a:r>
              <a:rPr lang="en-US" sz="3200" dirty="0" smtClean="0"/>
              <a:t>A Graph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en-US" sz="1400" smtClean="0"/>
              <a:t>David Hughes</a:t>
            </a:r>
          </a:p>
          <a:p>
            <a:pPr marR="0">
              <a:lnSpc>
                <a:spcPct val="80000"/>
              </a:lnSpc>
            </a:pPr>
            <a:r>
              <a:rPr lang="en-US" sz="1400" smtClean="0"/>
              <a:t>Mark Liu</a:t>
            </a:r>
          </a:p>
          <a:p>
            <a:pPr marR="0">
              <a:lnSpc>
                <a:spcPct val="80000"/>
              </a:lnSpc>
            </a:pPr>
            <a:r>
              <a:rPr lang="en-US" sz="1400" smtClean="0"/>
              <a:t>William Liu</a:t>
            </a:r>
          </a:p>
          <a:p>
            <a:pPr marR="0">
              <a:lnSpc>
                <a:spcPct val="80000"/>
              </a:lnSpc>
            </a:pPr>
            <a:r>
              <a:rPr lang="en-US" sz="1400" smtClean="0"/>
              <a:t>Moses Nakamura</a:t>
            </a:r>
          </a:p>
          <a:p>
            <a:pPr marR="0">
              <a:lnSpc>
                <a:spcPct val="80000"/>
              </a:lnSpc>
            </a:pPr>
            <a:r>
              <a:rPr lang="en-US" sz="1400" smtClean="0"/>
              <a:t>Stephanie 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Invoking the Compiler</a:t>
            </a:r>
            <a:endParaRPr lang="en-US" dirty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Flow.java is the Compiler driver.</a:t>
            </a:r>
          </a:p>
          <a:p>
            <a:r>
              <a:rPr lang="en-US" smtClean="0"/>
              <a:t>Flow.java looks at the Solver and Graph files, determines their file type, and invokes the appropriate parser.</a:t>
            </a:r>
          </a:p>
          <a:p>
            <a:r>
              <a:rPr lang="en-US" smtClean="0"/>
              <a:t>The Solver and Graph parsers invoke the typedef parser.</a:t>
            </a:r>
          </a:p>
          <a:p>
            <a:r>
              <a:rPr lang="en-US" smtClean="0"/>
              <a:t>The Graph and Solver are converted to Java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Structure of the Output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Node and Arc construction takes place in the constructor of the Graph file.</a:t>
            </a:r>
          </a:p>
          <a:p>
            <a:r>
              <a:rPr lang="en-US" smtClean="0"/>
              <a:t>Label Nodes have accessors in Graph.java.</a:t>
            </a:r>
          </a:p>
          <a:p>
            <a:r>
              <a:rPr lang="en-US" smtClean="0"/>
              <a:t>All code outside of function definitions appears in the main method of Solver.java.</a:t>
            </a:r>
          </a:p>
          <a:p>
            <a:r>
              <a:rPr lang="en-US" smtClean="0"/>
              <a:t>Function definitions appear as static methods.</a:t>
            </a:r>
          </a:p>
          <a:p>
            <a:r>
              <a:rPr lang="en-US" smtClean="0"/>
              <a:t>The first line of Solver.java instantiates a Graph object.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Program Walkthrough</a:t>
            </a:r>
            <a:endParaRPr lang="en-US" dirty="0"/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Stephanie Ng, Project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DFA simulation</a:t>
            </a:r>
          </a:p>
          <a:p>
            <a:r>
              <a:rPr lang="en-US" smtClean="0"/>
              <a:t>Language: all string’s of a’s and b’s with an even number of both a’s and b’s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Sample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//Each state node has two attributes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Node state(string value, int isAccepting) START; //START is a required node label</a:t>
            </a:r>
          </a:p>
          <a:p>
            <a:endParaRPr lang="en-US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//Each path arc has one attribute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Arc path(string symbol);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Typedef: </a:t>
            </a:r>
            <a:r>
              <a:rPr lang="en-US" dirty="0" err="1" smtClean="0"/>
              <a:t>Even.flowt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4800600" cy="4525962"/>
          </a:xfrm>
        </p:spPr>
        <p:txBody>
          <a:bodyPr>
            <a:normAutofit fontScale="5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//Specify the typedef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use '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Even.flowt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//Building the graph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START: @s0 "s0", 1;  //state s0 is labeled as the START state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@s1 "s1",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@s2 "s2", 0;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@s3 "s3",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//Path definition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s0 -&gt; s1 "a";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s1 -&gt; s0 "a";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s1 -&gt; s2 "b";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s2 -&gt; s1 "b";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s2 -&gt; s3 "a";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s3 -&gt; s2 "a";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s3 -&gt; s0 "b";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s0 -&gt; s3 "b";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Graph definition: </a:t>
            </a:r>
            <a:r>
              <a:rPr lang="en-US" dirty="0" err="1" smtClean="0"/>
              <a:t>Even.flowg</a:t>
            </a:r>
            <a:endParaRPr lang="en-US" dirty="0"/>
          </a:p>
        </p:txBody>
      </p:sp>
      <p:grpSp>
        <p:nvGrpSpPr>
          <p:cNvPr id="29699" name="Group 25"/>
          <p:cNvGrpSpPr>
            <a:grpSpLocks/>
          </p:cNvGrpSpPr>
          <p:nvPr/>
        </p:nvGrpSpPr>
        <p:grpSpPr bwMode="auto">
          <a:xfrm>
            <a:off x="4876800" y="1828800"/>
            <a:ext cx="3651250" cy="3921125"/>
            <a:chOff x="1834" y="1141"/>
            <a:chExt cx="4311" cy="4615"/>
          </a:xfrm>
        </p:grpSpPr>
        <p:grpSp>
          <p:nvGrpSpPr>
            <p:cNvPr id="29700" name="Group 26"/>
            <p:cNvGrpSpPr>
              <a:grpSpLocks/>
            </p:cNvGrpSpPr>
            <p:nvPr/>
          </p:nvGrpSpPr>
          <p:grpSpPr bwMode="auto">
            <a:xfrm>
              <a:off x="2133" y="1141"/>
              <a:ext cx="3602" cy="4189"/>
              <a:chOff x="2133" y="1067"/>
              <a:chExt cx="3602" cy="4189"/>
            </a:xfrm>
          </p:grpSpPr>
          <p:sp>
            <p:nvSpPr>
              <p:cNvPr id="29709" name="Oval 27"/>
              <p:cNvSpPr>
                <a:spLocks noChangeArrowheads="1"/>
              </p:cNvSpPr>
              <p:nvPr/>
            </p:nvSpPr>
            <p:spPr bwMode="auto">
              <a:xfrm>
                <a:off x="4587" y="1800"/>
                <a:ext cx="1053" cy="1053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spcAft>
                    <a:spcPts val="1000"/>
                  </a:spcAft>
                </a:pPr>
                <a:r>
                  <a:rPr lang="en-US" altLang="zh-TW" sz="1100">
                    <a:latin typeface="Calibri" pitchFamily="34" charset="0"/>
                    <a:ea typeface="PMingLiU"/>
                    <a:cs typeface="Arial" charset="0"/>
                  </a:rPr>
                  <a:t>s1</a:t>
                </a:r>
                <a:endParaRPr lang="en-US">
                  <a:ea typeface="PMingLiU"/>
                  <a:cs typeface="Arial" charset="0"/>
                </a:endParaRPr>
              </a:p>
            </p:txBody>
          </p:sp>
          <p:grpSp>
            <p:nvGrpSpPr>
              <p:cNvPr id="29710" name="Group 28"/>
              <p:cNvGrpSpPr>
                <a:grpSpLocks/>
              </p:cNvGrpSpPr>
              <p:nvPr/>
            </p:nvGrpSpPr>
            <p:grpSpPr bwMode="auto">
              <a:xfrm>
                <a:off x="2133" y="1067"/>
                <a:ext cx="1493" cy="2066"/>
                <a:chOff x="2133" y="1067"/>
                <a:chExt cx="1493" cy="2066"/>
              </a:xfrm>
            </p:grpSpPr>
            <p:sp>
              <p:nvSpPr>
                <p:cNvPr id="29722" name="Oval 29"/>
                <p:cNvSpPr>
                  <a:spLocks noChangeArrowheads="1"/>
                </p:cNvSpPr>
                <p:nvPr/>
              </p:nvSpPr>
              <p:spPr bwMode="auto">
                <a:xfrm>
                  <a:off x="2133" y="1640"/>
                  <a:ext cx="1493" cy="149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Lucida Sans Unicode" pitchFamily="34" charset="0"/>
                  </a:endParaRPr>
                </a:p>
              </p:txBody>
            </p:sp>
            <p:sp>
              <p:nvSpPr>
                <p:cNvPr id="29723" name="Oval 30"/>
                <p:cNvSpPr>
                  <a:spLocks noChangeArrowheads="1"/>
                </p:cNvSpPr>
                <p:nvPr/>
              </p:nvSpPr>
              <p:spPr bwMode="auto">
                <a:xfrm>
                  <a:off x="2360" y="1878"/>
                  <a:ext cx="1053" cy="105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altLang="zh-TW" sz="1100">
                      <a:latin typeface="Calibri" pitchFamily="34" charset="0"/>
                      <a:ea typeface="PMingLiU"/>
                      <a:cs typeface="Arial" charset="0"/>
                    </a:rPr>
                    <a:t>s0</a:t>
                  </a:r>
                  <a:endParaRPr lang="en-US">
                    <a:ea typeface="PMingLiU"/>
                    <a:cs typeface="Arial" charset="0"/>
                  </a:endParaRPr>
                </a:p>
              </p:txBody>
            </p:sp>
            <p:sp>
              <p:nvSpPr>
                <p:cNvPr id="29724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82" y="1067"/>
                  <a:ext cx="1131" cy="43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altLang="zh-TW" sz="1100">
                      <a:latin typeface="Calibri" pitchFamily="34" charset="0"/>
                      <a:ea typeface="PMingLiU"/>
                      <a:cs typeface="Arial" charset="0"/>
                    </a:rPr>
                    <a:t>START</a:t>
                  </a:r>
                  <a:endParaRPr lang="en-US">
                    <a:ea typeface="PMingLiU"/>
                    <a:cs typeface="Arial" charset="0"/>
                  </a:endParaRPr>
                </a:p>
              </p:txBody>
            </p:sp>
          </p:grpSp>
          <p:sp>
            <p:nvSpPr>
              <p:cNvPr id="29711" name="Freeform 32"/>
              <p:cNvSpPr>
                <a:spLocks/>
              </p:cNvSpPr>
              <p:nvPr/>
            </p:nvSpPr>
            <p:spPr bwMode="auto">
              <a:xfrm>
                <a:off x="3306" y="1722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2" name="Freeform 33"/>
              <p:cNvSpPr>
                <a:spLocks/>
              </p:cNvSpPr>
              <p:nvPr/>
            </p:nvSpPr>
            <p:spPr bwMode="auto">
              <a:xfrm flipH="1" flipV="1">
                <a:off x="3322" y="2652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713" name="Group 34"/>
              <p:cNvGrpSpPr>
                <a:grpSpLocks/>
              </p:cNvGrpSpPr>
              <p:nvPr/>
            </p:nvGrpSpPr>
            <p:grpSpPr bwMode="auto">
              <a:xfrm>
                <a:off x="2360" y="3944"/>
                <a:ext cx="3280" cy="1312"/>
                <a:chOff x="2360" y="3587"/>
                <a:chExt cx="3280" cy="1312"/>
              </a:xfrm>
            </p:grpSpPr>
            <p:sp>
              <p:nvSpPr>
                <p:cNvPr id="29718" name="Oval 35"/>
                <p:cNvSpPr>
                  <a:spLocks noChangeArrowheads="1"/>
                </p:cNvSpPr>
                <p:nvPr/>
              </p:nvSpPr>
              <p:spPr bwMode="auto">
                <a:xfrm>
                  <a:off x="2360" y="3721"/>
                  <a:ext cx="1053" cy="105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altLang="zh-TW" sz="1100">
                      <a:latin typeface="Calibri" pitchFamily="34" charset="0"/>
                      <a:ea typeface="PMingLiU"/>
                      <a:cs typeface="Arial" charset="0"/>
                    </a:rPr>
                    <a:t>s3</a:t>
                  </a:r>
                  <a:endParaRPr lang="en-US">
                    <a:ea typeface="PMingLiU"/>
                    <a:cs typeface="Arial" charset="0"/>
                  </a:endParaRPr>
                </a:p>
              </p:txBody>
            </p:sp>
            <p:sp>
              <p:nvSpPr>
                <p:cNvPr id="29719" name="Oval 36"/>
                <p:cNvSpPr>
                  <a:spLocks noChangeArrowheads="1"/>
                </p:cNvSpPr>
                <p:nvPr/>
              </p:nvSpPr>
              <p:spPr bwMode="auto">
                <a:xfrm>
                  <a:off x="4587" y="3721"/>
                  <a:ext cx="1053" cy="1053"/>
                </a:xfrm>
                <a:prstGeom prst="ellipse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spcAft>
                      <a:spcPts val="1000"/>
                    </a:spcAft>
                  </a:pPr>
                  <a:r>
                    <a:rPr lang="en-US" altLang="zh-TW" sz="1100">
                      <a:latin typeface="Calibri" pitchFamily="34" charset="0"/>
                      <a:ea typeface="PMingLiU"/>
                      <a:cs typeface="Arial" charset="0"/>
                    </a:rPr>
                    <a:t>s2</a:t>
                  </a:r>
                  <a:endParaRPr lang="en-US">
                    <a:ea typeface="PMingLiU"/>
                    <a:cs typeface="Arial" charset="0"/>
                  </a:endParaRPr>
                </a:p>
              </p:txBody>
            </p:sp>
            <p:sp>
              <p:nvSpPr>
                <p:cNvPr id="29720" name="Freeform 37"/>
                <p:cNvSpPr>
                  <a:spLocks/>
                </p:cNvSpPr>
                <p:nvPr/>
              </p:nvSpPr>
              <p:spPr bwMode="auto">
                <a:xfrm>
                  <a:off x="3338" y="3587"/>
                  <a:ext cx="1400" cy="357"/>
                </a:xfrm>
                <a:custGeom>
                  <a:avLst/>
                  <a:gdLst>
                    <a:gd name="T0" fmla="*/ 0 w 1400"/>
                    <a:gd name="T1" fmla="*/ 357 h 357"/>
                    <a:gd name="T2" fmla="*/ 734 w 1400"/>
                    <a:gd name="T3" fmla="*/ 11 h 357"/>
                    <a:gd name="T4" fmla="*/ 1400 w 1400"/>
                    <a:gd name="T5" fmla="*/ 291 h 357"/>
                    <a:gd name="T6" fmla="*/ 0 60000 65536"/>
                    <a:gd name="T7" fmla="*/ 0 60000 65536"/>
                    <a:gd name="T8" fmla="*/ 0 60000 65536"/>
                    <a:gd name="T9" fmla="*/ 0 w 1400"/>
                    <a:gd name="T10" fmla="*/ 0 h 357"/>
                    <a:gd name="T11" fmla="*/ 1400 w 1400"/>
                    <a:gd name="T12" fmla="*/ 357 h 3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00" h="357">
                      <a:moveTo>
                        <a:pt x="0" y="357"/>
                      </a:moveTo>
                      <a:cubicBezTo>
                        <a:pt x="250" y="189"/>
                        <a:pt x="501" y="22"/>
                        <a:pt x="734" y="11"/>
                      </a:cubicBezTo>
                      <a:cubicBezTo>
                        <a:pt x="967" y="0"/>
                        <a:pt x="1289" y="242"/>
                        <a:pt x="1400" y="29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9721" name="Freeform 38"/>
                <p:cNvSpPr>
                  <a:spLocks/>
                </p:cNvSpPr>
                <p:nvPr/>
              </p:nvSpPr>
              <p:spPr bwMode="auto">
                <a:xfrm flipH="1" flipV="1">
                  <a:off x="3266" y="4542"/>
                  <a:ext cx="1400" cy="357"/>
                </a:xfrm>
                <a:custGeom>
                  <a:avLst/>
                  <a:gdLst>
                    <a:gd name="T0" fmla="*/ 0 w 1400"/>
                    <a:gd name="T1" fmla="*/ 357 h 357"/>
                    <a:gd name="T2" fmla="*/ 734 w 1400"/>
                    <a:gd name="T3" fmla="*/ 11 h 357"/>
                    <a:gd name="T4" fmla="*/ 1400 w 1400"/>
                    <a:gd name="T5" fmla="*/ 291 h 357"/>
                    <a:gd name="T6" fmla="*/ 0 60000 65536"/>
                    <a:gd name="T7" fmla="*/ 0 60000 65536"/>
                    <a:gd name="T8" fmla="*/ 0 60000 65536"/>
                    <a:gd name="T9" fmla="*/ 0 w 1400"/>
                    <a:gd name="T10" fmla="*/ 0 h 357"/>
                    <a:gd name="T11" fmla="*/ 1400 w 1400"/>
                    <a:gd name="T12" fmla="*/ 357 h 357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00" h="357">
                      <a:moveTo>
                        <a:pt x="0" y="357"/>
                      </a:moveTo>
                      <a:cubicBezTo>
                        <a:pt x="250" y="189"/>
                        <a:pt x="501" y="22"/>
                        <a:pt x="734" y="11"/>
                      </a:cubicBezTo>
                      <a:cubicBezTo>
                        <a:pt x="967" y="0"/>
                        <a:pt x="1289" y="242"/>
                        <a:pt x="1400" y="291"/>
                      </a:cubicBezTo>
                    </a:path>
                  </a:pathLst>
                </a:custGeom>
                <a:noFill/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9714" name="Freeform 39"/>
              <p:cNvSpPr>
                <a:spLocks/>
              </p:cNvSpPr>
              <p:nvPr/>
            </p:nvSpPr>
            <p:spPr bwMode="auto">
              <a:xfrm rot="-5400000" flipH="1" flipV="1">
                <a:off x="2665" y="3347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5" name="Freeform 40"/>
              <p:cNvSpPr>
                <a:spLocks/>
              </p:cNvSpPr>
              <p:nvPr/>
            </p:nvSpPr>
            <p:spPr bwMode="auto">
              <a:xfrm rot="-5400000" flipH="1" flipV="1">
                <a:off x="4857" y="3308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Freeform 41"/>
              <p:cNvSpPr>
                <a:spLocks/>
              </p:cNvSpPr>
              <p:nvPr/>
            </p:nvSpPr>
            <p:spPr bwMode="auto">
              <a:xfrm rot="-5400000">
                <a:off x="3992" y="3275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Freeform 42"/>
              <p:cNvSpPr>
                <a:spLocks/>
              </p:cNvSpPr>
              <p:nvPr/>
            </p:nvSpPr>
            <p:spPr bwMode="auto">
              <a:xfrm rot="-5400000">
                <a:off x="1723" y="3307"/>
                <a:ext cx="1400" cy="357"/>
              </a:xfrm>
              <a:custGeom>
                <a:avLst/>
                <a:gdLst>
                  <a:gd name="T0" fmla="*/ 0 w 1400"/>
                  <a:gd name="T1" fmla="*/ 357 h 357"/>
                  <a:gd name="T2" fmla="*/ 734 w 1400"/>
                  <a:gd name="T3" fmla="*/ 11 h 357"/>
                  <a:gd name="T4" fmla="*/ 1400 w 1400"/>
                  <a:gd name="T5" fmla="*/ 291 h 357"/>
                  <a:gd name="T6" fmla="*/ 0 60000 65536"/>
                  <a:gd name="T7" fmla="*/ 0 60000 65536"/>
                  <a:gd name="T8" fmla="*/ 0 60000 65536"/>
                  <a:gd name="T9" fmla="*/ 0 w 1400"/>
                  <a:gd name="T10" fmla="*/ 0 h 357"/>
                  <a:gd name="T11" fmla="*/ 1400 w 1400"/>
                  <a:gd name="T12" fmla="*/ 357 h 35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00" h="357">
                    <a:moveTo>
                      <a:pt x="0" y="357"/>
                    </a:moveTo>
                    <a:cubicBezTo>
                      <a:pt x="250" y="189"/>
                      <a:pt x="501" y="22"/>
                      <a:pt x="734" y="11"/>
                    </a:cubicBezTo>
                    <a:cubicBezTo>
                      <a:pt x="967" y="0"/>
                      <a:pt x="1289" y="242"/>
                      <a:pt x="1400" y="291"/>
                    </a:cubicBezTo>
                  </a:path>
                </a:pathLst>
              </a:custGeom>
              <a:noFill/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01" name="Text Box 43"/>
            <p:cNvSpPr txBox="1">
              <a:spLocks noChangeArrowheads="1"/>
            </p:cNvSpPr>
            <p:nvPr/>
          </p:nvSpPr>
          <p:spPr bwMode="auto">
            <a:xfrm>
              <a:off x="3860" y="2501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a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2" name="Text Box 44"/>
            <p:cNvSpPr txBox="1">
              <a:spLocks noChangeArrowheads="1"/>
            </p:cNvSpPr>
            <p:nvPr/>
          </p:nvSpPr>
          <p:spPr bwMode="auto">
            <a:xfrm>
              <a:off x="3860" y="4152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a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3" name="Text Box 45"/>
            <p:cNvSpPr txBox="1">
              <a:spLocks noChangeArrowheads="1"/>
            </p:cNvSpPr>
            <p:nvPr/>
          </p:nvSpPr>
          <p:spPr bwMode="auto">
            <a:xfrm>
              <a:off x="3860" y="5330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a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4" name="Text Box 46"/>
            <p:cNvSpPr txBox="1">
              <a:spLocks noChangeArrowheads="1"/>
            </p:cNvSpPr>
            <p:nvPr/>
          </p:nvSpPr>
          <p:spPr bwMode="auto">
            <a:xfrm>
              <a:off x="3860" y="1370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a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5" name="Text Box 47"/>
            <p:cNvSpPr txBox="1">
              <a:spLocks noChangeArrowheads="1"/>
            </p:cNvSpPr>
            <p:nvPr/>
          </p:nvSpPr>
          <p:spPr bwMode="auto">
            <a:xfrm>
              <a:off x="1834" y="3246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b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6" name="Text Box 48"/>
            <p:cNvSpPr txBox="1">
              <a:spLocks noChangeArrowheads="1"/>
            </p:cNvSpPr>
            <p:nvPr/>
          </p:nvSpPr>
          <p:spPr bwMode="auto">
            <a:xfrm>
              <a:off x="3003" y="3261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b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7" name="Text Box 49"/>
            <p:cNvSpPr txBox="1">
              <a:spLocks noChangeArrowheads="1"/>
            </p:cNvSpPr>
            <p:nvPr/>
          </p:nvSpPr>
          <p:spPr bwMode="auto">
            <a:xfrm>
              <a:off x="5735" y="3259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b</a:t>
              </a:r>
              <a:endParaRPr lang="en-US">
                <a:ea typeface="PMingLiU"/>
                <a:cs typeface="Arial" charset="0"/>
              </a:endParaRPr>
            </a:p>
          </p:txBody>
        </p:sp>
        <p:sp>
          <p:nvSpPr>
            <p:cNvPr id="29708" name="Text Box 50"/>
            <p:cNvSpPr txBox="1">
              <a:spLocks noChangeArrowheads="1"/>
            </p:cNvSpPr>
            <p:nvPr/>
          </p:nvSpPr>
          <p:spPr bwMode="auto">
            <a:xfrm>
              <a:off x="4666" y="3261"/>
              <a:ext cx="410" cy="42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US" altLang="zh-TW" sz="1100">
                  <a:latin typeface="Calibri" pitchFamily="34" charset="0"/>
                  <a:ea typeface="PMingLiU"/>
                  <a:cs typeface="Arial" charset="0"/>
                </a:rPr>
                <a:t>b</a:t>
              </a:r>
              <a:endParaRPr lang="en-US">
                <a:ea typeface="PMingLiU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of string input = ["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a","a","b","a","b","b","a","a","b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"];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truth =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(simulate(input))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truth = 1;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print "Input is accepted.\n";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(truth == 0)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print "Input is not accepted.\n";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Solver: </a:t>
            </a:r>
            <a:r>
              <a:rPr lang="en-US" dirty="0" err="1" smtClean="0"/>
              <a:t>Even.flow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int simulate(List of string input) { 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Node current = Graph.START; 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int i = 0;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while(i &lt; input.length) {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	List of Arc pathLst;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	pathLst = current.arcsOut;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		Arc next = pathLst[0];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Solver.flow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j =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while(j &lt;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pathLst.length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Arc connected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pathLst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[j];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if(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connected.symbol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input[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next = connected;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  print "Went to the next edge.";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j = j+1;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Solver.flow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(next)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print "Navigating to the node at the end 		of that edge.";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current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next.to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isNext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== 0) {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print "There was a problem.  Now 		    exiting.";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   return 0;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Solver.flow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An Introduction to Flow</a:t>
            </a:r>
            <a:endParaRPr lang="en-US" dirty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Mark Liu, Language Guru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if (current.isAccepting) {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    	return 1;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return 0;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Solver.flow</a:t>
            </a:r>
            <a:r>
              <a:rPr lang="en-US" dirty="0" smtClean="0"/>
              <a:t> (cont.)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Compilation and Development Process</a:t>
            </a:r>
            <a:endParaRPr lang="en-US" dirty="0"/>
          </a:p>
        </p:txBody>
      </p:sp>
      <p:sp>
        <p:nvSpPr>
          <p:cNvPr id="35842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William Liu, System Tester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Compilation Organization</a:t>
            </a:r>
            <a:endParaRPr lang="en-US" dirty="0"/>
          </a:p>
        </p:txBody>
      </p:sp>
      <p:sp>
        <p:nvSpPr>
          <p:cNvPr id="3686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Unified compiler</a:t>
            </a:r>
          </a:p>
          <a:p>
            <a:r>
              <a:rPr lang="en-US" smtClean="0"/>
              <a:t>Separate compilation for each file type</a:t>
            </a:r>
          </a:p>
          <a:p>
            <a:r>
              <a:rPr lang="en-US" smtClean="0"/>
              <a:t>Compiled into a Java executable</a:t>
            </a:r>
          </a:p>
        </p:txBody>
      </p:sp>
      <p:pic>
        <p:nvPicPr>
          <p:cNvPr id="3686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62150" y="2828925"/>
            <a:ext cx="52006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Version control: Git</a:t>
            </a:r>
          </a:p>
          <a:p>
            <a:r>
              <a:rPr lang="en-US" smtClean="0"/>
              <a:t>Change management</a:t>
            </a:r>
          </a:p>
          <a:p>
            <a:r>
              <a:rPr lang="en-US" smtClean="0"/>
              <a:t>Objective based branches</a:t>
            </a:r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657600"/>
            <a:ext cx="772477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Flow Abstract Syntax Tree</a:t>
            </a:r>
            <a:endParaRPr lang="en-US" dirty="0"/>
          </a:p>
        </p:txBody>
      </p:sp>
      <p:sp>
        <p:nvSpPr>
          <p:cNvPr id="39938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Moses Nakamura, System Architect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The grapher and the solver had different grammars</a:t>
            </a:r>
            <a:endParaRPr lang="en-US" smtClean="0"/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Lesson learned: if you need to duplicate code, find some way of getting around it. </a:t>
            </a:r>
            <a:endParaRPr lang="en-US" smtClean="0"/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Better way: parser generator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Grapher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Solver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Functions cannot contain other functions in java, so we had to have special function statement lists</a:t>
            </a: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Functions have other weird properties, like return statements . . .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Functions</a:t>
            </a:r>
            <a:endParaRPr lang="en-US" dirty="0"/>
          </a:p>
        </p:txBody>
      </p:sp>
      <p:pic>
        <p:nvPicPr>
          <p:cNvPr id="4198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567113"/>
            <a:ext cx="3951288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5363" y="3698875"/>
            <a:ext cx="1679575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953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>
                <a:solidFill>
                  <a:srgbClr val="000000"/>
                </a:solidFill>
              </a:rPr>
              <a:t>Functions must have a correct return statement, so ensuring that we have a correct return statement and that it is properly typed is critical</a:t>
            </a: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51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5100" dirty="0" smtClean="0">
                <a:solidFill>
                  <a:srgbClr val="000000"/>
                </a:solidFill>
              </a:rPr>
              <a:t>Solution: do them simultaneously!</a:t>
            </a: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None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800" dirty="0" smtClean="0">
                <a:solidFill>
                  <a:srgbClr val="000000"/>
                </a:solidFill>
              </a:rPr>
              <a:t>Step 1: check that the list and the new element have the same type.</a:t>
            </a:r>
            <a:endParaRPr lang="en-US" sz="3800" dirty="0" smtClean="0"/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800" dirty="0" smtClean="0">
                <a:solidFill>
                  <a:srgbClr val="000000"/>
                </a:solidFill>
              </a:rPr>
              <a:t>Step 2: if one or both types is null</a:t>
            </a:r>
            <a:endParaRPr lang="en-US" sz="3800" dirty="0" smtClean="0"/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800" dirty="0" smtClean="0">
                <a:solidFill>
                  <a:srgbClr val="000000"/>
                </a:solidFill>
              </a:rPr>
              <a:t>Step 3: list is null</a:t>
            </a:r>
            <a:endParaRPr lang="en-US" sz="3800" dirty="0" smtClean="0"/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800" dirty="0" smtClean="0">
                <a:solidFill>
                  <a:srgbClr val="000000"/>
                </a:solidFill>
              </a:rPr>
              <a:t>Step 4: If they have different types and neither is null, reject!</a:t>
            </a:r>
            <a:endParaRPr lang="en-US" sz="3800" dirty="0" smtClean="0"/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3800" dirty="0" smtClean="0">
              <a:solidFill>
                <a:srgbClr val="000000"/>
              </a:solidFill>
            </a:endParaRP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sz="3800" dirty="0" smtClean="0">
                <a:solidFill>
                  <a:srgbClr val="000000"/>
                </a:solidFill>
              </a:rPr>
              <a:t>Step 5: final checking</a:t>
            </a:r>
          </a:p>
          <a:p>
            <a:pPr marL="365760" indent="-256032" fontAlgn="auto">
              <a:lnSpc>
                <a:spcPct val="95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Return Statements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Code Generation</a:t>
            </a:r>
            <a:endParaRPr lang="en-US" dirty="0"/>
          </a:p>
        </p:txBody>
      </p:sp>
      <p:sp>
        <p:nvSpPr>
          <p:cNvPr id="44034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Moses Nakamura, System Architect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Actually, we managed to use all of the same code generation for graphing and solving!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Grapher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Solver, Round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Initial idea</a:t>
            </a:r>
          </a:p>
          <a:p>
            <a:r>
              <a:rPr lang="en-US" smtClean="0"/>
              <a:t>Language to create and solve min-cost flow graphs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Beginning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We had to use reflection in the AST, but also in the code generation</a:t>
            </a:r>
            <a:endParaRPr lang="en-US" smtClean="0"/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Truthy vs falsey</a:t>
            </a:r>
            <a:endParaRPr lang="en-US" smtClean="0"/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Integers instead of booleans</a:t>
            </a:r>
            <a:endParaRPr lang="en-US" smtClean="0"/>
          </a:p>
          <a:p>
            <a:pPr>
              <a:lnSpc>
                <a:spcPct val="95000"/>
              </a:lnSpc>
            </a:pPr>
            <a:endParaRPr lang="en-US" sz="2800" smtClean="0">
              <a:solidFill>
                <a:srgbClr val="000000"/>
              </a:solidFill>
            </a:endParaRPr>
          </a:p>
          <a:p>
            <a:pPr>
              <a:lnSpc>
                <a:spcPct val="95000"/>
              </a:lnSpc>
            </a:pPr>
            <a:r>
              <a:rPr lang="en-US" sz="2800" smtClean="0">
                <a:solidFill>
                  <a:srgbClr val="000000"/>
                </a:solidFill>
              </a:rPr>
              <a:t>e.g. enables if (arc) instead of if(arc != null)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Reflection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33800" y="1524000"/>
            <a:ext cx="5029200" cy="4525963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A network of nodes are connected by arcs.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Each node demands a certain number of units of a good.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Each arc defines a </a:t>
            </a:r>
            <a:r>
              <a:rPr lang="en-US" dirty="0" smtClean="0"/>
              <a:t>cost </a:t>
            </a:r>
            <a:r>
              <a:rPr lang="en-US" dirty="0"/>
              <a:t>of shipping units between nodes.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Which paths should we use to ship goods to satisfy all demand and minimize cost?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Min-Cost Flow Problem</a:t>
            </a:r>
            <a:endParaRPr lang="en-US" dirty="0"/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Lucida Sans Unicode" pitchFamily="34" charset="0"/>
            </a:endParaRPr>
          </a:p>
        </p:txBody>
      </p:sp>
      <p:graphicFrame>
        <p:nvGraphicFramePr>
          <p:cNvPr id="1025" name="rectole0000000000"/>
          <p:cNvGraphicFramePr>
            <a:graphicFrameLocks noChangeAspect="1"/>
          </p:cNvGraphicFramePr>
          <p:nvPr/>
        </p:nvGraphicFramePr>
        <p:xfrm>
          <a:off x="609600" y="2209800"/>
          <a:ext cx="3048000" cy="2574925"/>
        </p:xfrm>
        <a:graphic>
          <a:graphicData uri="http://schemas.openxmlformats.org/presentationml/2006/ole">
            <p:oleObj spid="_x0000_s1025" name="Picture" r:id="rId3" imgW="3047619" imgH="2571429" progId="StaticDib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Our language should be able to do two things:</a:t>
            </a:r>
          </a:p>
          <a:p>
            <a:pPr marL="971550" lvl="1" indent="-514350">
              <a:buFont typeface="Verdana" pitchFamily="34" charset="0"/>
              <a:buAutoNum type="arabicPeriod"/>
            </a:pPr>
            <a:r>
              <a:rPr lang="en-US" smtClean="0"/>
              <a:t>Declare a graph (Grapher)</a:t>
            </a:r>
          </a:p>
          <a:p>
            <a:pPr marL="971550" lvl="1" indent="-514350">
              <a:buFont typeface="Verdana" pitchFamily="34" charset="0"/>
              <a:buAutoNum type="arabicPeriod"/>
            </a:pPr>
            <a:r>
              <a:rPr lang="en-US" smtClean="0"/>
              <a:t>Compute a result about the graph (Solver)</a:t>
            </a:r>
          </a:p>
          <a:p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Generalize the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user defines a Graph using the Grapher language</a:t>
            </a:r>
          </a:p>
          <a:p>
            <a:r>
              <a:rPr lang="en-US" smtClean="0"/>
              <a:t>Another user defines an algorithm to solve a general class of graph problems using the Solver language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Flexibility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Specify graphs without knowing what they look like a priori</a:t>
            </a:r>
          </a:p>
          <a:p>
            <a:r>
              <a:rPr lang="en-US" smtClean="0"/>
              <a:t>One solver can be used on multiple different graphs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Usefulness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Flow File Structure</a:t>
            </a:r>
            <a:endParaRPr lang="en-US" dirty="0"/>
          </a:p>
        </p:txBody>
      </p:sp>
      <p:sp>
        <p:nvSpPr>
          <p:cNvPr id="22530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David Hughes, System Integrator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</a:t>
            </a:r>
            <a:r>
              <a:rPr lang="en-US" dirty="0" err="1" smtClean="0"/>
              <a:t>Typedef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typedef is a “handshake”.</a:t>
            </a:r>
          </a:p>
          <a:p>
            <a:r>
              <a:rPr lang="en-US" smtClean="0"/>
              <a:t>The typedef is an agreement between the Graph and Solver files about the structure of each Node and Arc, and which Nodes will be labeled.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</TotalTime>
  <Words>695</Words>
  <Application>Microsoft Office PowerPoint</Application>
  <PresentationFormat>On-screen Show (4:3)</PresentationFormat>
  <Paragraphs>151</Paragraphs>
  <Slides>30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7" baseType="lpstr">
      <vt:lpstr>Lucida Sans Unicode</vt:lpstr>
      <vt:lpstr>Arial</vt:lpstr>
      <vt:lpstr>Wingdings 3</vt:lpstr>
      <vt:lpstr>Verdana</vt:lpstr>
      <vt:lpstr>Wingdings 2</vt:lpstr>
      <vt:lpstr>Calibri</vt:lpstr>
      <vt:lpstr>Courier New</vt:lpstr>
      <vt:lpstr>PMingLiU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Concourse</vt:lpstr>
      <vt:lpstr>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2: Flow A Graph Language</dc:title>
  <dc:creator>Steph</dc:creator>
  <cp:lastModifiedBy>Alfred Aho</cp:lastModifiedBy>
  <cp:revision>16</cp:revision>
  <dcterms:created xsi:type="dcterms:W3CDTF">2011-05-09T18:17:40Z</dcterms:created>
  <dcterms:modified xsi:type="dcterms:W3CDTF">2011-05-12T13:55:02Z</dcterms:modified>
</cp:coreProperties>
</file>